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94431" y="1054289"/>
            <a:ext cx="8915399" cy="2262781"/>
          </a:xfrm>
        </p:spPr>
        <p:txBody>
          <a:bodyPr/>
          <a:lstStyle/>
          <a:p>
            <a:r>
              <a:rPr lang="et-EE" dirty="0" smtClean="0"/>
              <a:t>Torusaaltuimastus Veisbremi järgi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t-EE" sz="2800" dirty="0" smtClean="0"/>
              <a:t>Jana Jakovleva</a:t>
            </a:r>
          </a:p>
          <a:p>
            <a:pPr algn="r"/>
            <a:r>
              <a:rPr lang="et-EE" sz="2800" dirty="0" smtClean="0"/>
              <a:t>Hambaarstiteadus 3.kursus</a:t>
            </a:r>
          </a:p>
          <a:p>
            <a:pPr algn="r"/>
            <a:r>
              <a:rPr lang="et-EE" sz="2800" dirty="0" smtClean="0"/>
              <a:t>Tartu 2016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625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197" y="577755"/>
            <a:ext cx="10385946" cy="3777622"/>
          </a:xfrm>
        </p:spPr>
        <p:txBody>
          <a:bodyPr/>
          <a:lstStyle/>
          <a:p>
            <a:r>
              <a:rPr lang="et-EE" sz="2800" dirty="0"/>
              <a:t>Antud juhtetuimastuse meetodiga on võimalik välja lülitada kõik </a:t>
            </a:r>
            <a:r>
              <a:rPr lang="et-EE" sz="2800" dirty="0">
                <a:solidFill>
                  <a:schemeClr val="accent2">
                    <a:lumMod val="50000"/>
                  </a:schemeClr>
                </a:solidFill>
              </a:rPr>
              <a:t>kolm närvi </a:t>
            </a:r>
            <a:r>
              <a:rPr lang="et-EE" sz="2800" dirty="0"/>
              <a:t>- n</a:t>
            </a:r>
            <a:r>
              <a:rPr lang="et-EE" sz="2800" b="1" dirty="0"/>
              <a:t>. alveolaris inferior, n. buccalis, n. lingualis</a:t>
            </a:r>
            <a:r>
              <a:rPr lang="et-EE" sz="2800" dirty="0"/>
              <a:t> - ühe nõelatorkega</a:t>
            </a:r>
            <a:r>
              <a:rPr lang="et-EE" sz="2800" dirty="0" smtClean="0"/>
              <a:t>.</a:t>
            </a:r>
          </a:p>
          <a:p>
            <a:endParaRPr lang="et-EE" sz="2800" dirty="0"/>
          </a:p>
          <a:p>
            <a:endParaRPr lang="et-EE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1" t="3984" r="8436" b="6162"/>
          <a:stretch/>
        </p:blipFill>
        <p:spPr>
          <a:xfrm>
            <a:off x="7874757" y="2466566"/>
            <a:ext cx="4053386" cy="32688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260" y="0"/>
            <a:ext cx="2691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Torusaaltuimastus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6" y="1882193"/>
            <a:ext cx="6933061" cy="471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0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1688" y="323165"/>
            <a:ext cx="11386782" cy="543619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Anesteetikumidepoo moodustatakse </a:t>
            </a:r>
            <a:r>
              <a:rPr lang="et-EE" sz="2800" b="1" dirty="0" smtClean="0"/>
              <a:t>luulisel prominentsil</a:t>
            </a:r>
            <a:r>
              <a:rPr lang="et-EE" sz="2800" dirty="0" smtClean="0"/>
              <a:t>, mis paikneb </a:t>
            </a:r>
            <a:r>
              <a:rPr lang="et-EE" sz="2800" dirty="0" smtClean="0">
                <a:solidFill>
                  <a:schemeClr val="accent2">
                    <a:lumMod val="50000"/>
                  </a:schemeClr>
                </a:solidFill>
              </a:rPr>
              <a:t>kõegemal ja eespool </a:t>
            </a:r>
            <a:r>
              <a:rPr lang="et-EE" sz="2800" i="1" dirty="0" smtClean="0"/>
              <a:t>lingula mandibulae’st </a:t>
            </a:r>
            <a:r>
              <a:rPr lang="et-EE" sz="2800" dirty="0" smtClean="0"/>
              <a:t>ja on moodustatud </a:t>
            </a:r>
            <a:r>
              <a:rPr lang="et-EE" sz="2800" b="1" dirty="0" smtClean="0"/>
              <a:t>kahe luuharja liitumisest.</a:t>
            </a:r>
          </a:p>
          <a:p>
            <a:endParaRPr lang="et-EE" sz="2800" b="1" dirty="0"/>
          </a:p>
          <a:p>
            <a:r>
              <a:rPr lang="et-EE" sz="2800" dirty="0" smtClean="0"/>
              <a:t>Siinkohas paiknevad 3 närvi lähestikku,</a:t>
            </a:r>
          </a:p>
          <a:p>
            <a:pPr marL="0" indent="0">
              <a:buNone/>
            </a:pPr>
            <a:r>
              <a:rPr lang="et-EE" sz="2800" dirty="0"/>
              <a:t>k</a:t>
            </a:r>
            <a:r>
              <a:rPr lang="et-EE" sz="2800" dirty="0" smtClean="0"/>
              <a:t>us on võimalik neid korraga tabada.</a:t>
            </a:r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endParaRPr lang="et-EE" sz="2800" dirty="0" smtClean="0"/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672" y="1616126"/>
            <a:ext cx="3829949" cy="32567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531" y="0"/>
            <a:ext cx="213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Torusaaltuimastus</a:t>
            </a:r>
            <a:endParaRPr lang="ru-RU" dirty="0"/>
          </a:p>
          <a:p>
            <a:endParaRPr lang="ru-RU" dirty="0"/>
          </a:p>
        </p:txBody>
      </p:sp>
      <p:pic>
        <p:nvPicPr>
          <p:cNvPr id="6" name="Содержимое 3" descr="11120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96876" y="3400080"/>
            <a:ext cx="5813947" cy="325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6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1" t="537"/>
          <a:stretch/>
        </p:blipFill>
        <p:spPr>
          <a:xfrm>
            <a:off x="6550925" y="2429301"/>
            <a:ext cx="5641075" cy="4428699"/>
          </a:xfrm>
        </p:spPr>
      </p:pic>
      <p:sp>
        <p:nvSpPr>
          <p:cNvPr id="5" name="TextBox 4"/>
          <p:cNvSpPr txBox="1"/>
          <p:nvPr/>
        </p:nvSpPr>
        <p:spPr>
          <a:xfrm>
            <a:off x="655092" y="1413638"/>
            <a:ext cx="1149866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N. </a:t>
            </a:r>
            <a:r>
              <a:rPr lang="et-EE" sz="2400" b="1" i="1" dirty="0" err="1"/>
              <a:t>a</a:t>
            </a:r>
            <a:r>
              <a:rPr lang="en-US" sz="2400" b="1" i="1" dirty="0" err="1" smtClean="0"/>
              <a:t>lveolaris</a:t>
            </a:r>
            <a:r>
              <a:rPr lang="en-US" sz="2400" b="1" i="1" dirty="0" smtClean="0"/>
              <a:t> </a:t>
            </a:r>
            <a:r>
              <a:rPr lang="en-US" sz="2400" dirty="0" smtClean="0"/>
              <a:t>inferior </a:t>
            </a:r>
            <a:r>
              <a:rPr lang="en-US" sz="2400" dirty="0" err="1" smtClean="0"/>
              <a:t>asetseb</a:t>
            </a:r>
            <a:r>
              <a:rPr lang="en-US" sz="2400" dirty="0" smtClean="0"/>
              <a:t> </a:t>
            </a:r>
            <a:r>
              <a:rPr lang="en-US" sz="2400" b="1" i="1" dirty="0" smtClean="0"/>
              <a:t>tor</a:t>
            </a:r>
            <a:r>
              <a:rPr lang="et-EE" sz="2400" b="1" i="1" dirty="0" smtClean="0"/>
              <a:t>u</a:t>
            </a:r>
            <a:r>
              <a:rPr lang="en-US" sz="2400" b="1" i="1" dirty="0" smtClean="0"/>
              <a:t>s </a:t>
            </a:r>
            <a:r>
              <a:rPr lang="en-US" sz="2400" b="1" i="1" dirty="0" err="1" smtClean="0"/>
              <a:t>mandibularis</a:t>
            </a:r>
            <a:r>
              <a:rPr lang="et-EE" sz="2400" dirty="0" smtClean="0"/>
              <a:t>’sest </a:t>
            </a:r>
            <a:r>
              <a:rPr lang="et-EE" sz="2400" b="1" dirty="0" smtClean="0">
                <a:solidFill>
                  <a:schemeClr val="accent2">
                    <a:lumMod val="50000"/>
                  </a:schemeClr>
                </a:solidFill>
              </a:rPr>
              <a:t>lateraalselt</a:t>
            </a:r>
            <a:r>
              <a:rPr lang="et-EE" sz="2400" dirty="0" smtClean="0"/>
              <a:t>, suubudes </a:t>
            </a:r>
          </a:p>
          <a:p>
            <a:r>
              <a:rPr lang="et-EE" sz="2400" dirty="0" smtClean="0"/>
              <a:t>alalõuakanalisse;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Sellest närvist </a:t>
            </a:r>
            <a:r>
              <a:rPr lang="et-EE" sz="2400" b="1" dirty="0" smtClean="0">
                <a:solidFill>
                  <a:schemeClr val="accent2">
                    <a:lumMod val="50000"/>
                  </a:schemeClr>
                </a:solidFill>
              </a:rPr>
              <a:t>mediaalsemalt</a:t>
            </a:r>
            <a:r>
              <a:rPr lang="et-EE" sz="2400" dirty="0" smtClean="0"/>
              <a:t> ja </a:t>
            </a:r>
          </a:p>
          <a:p>
            <a:r>
              <a:rPr lang="et-EE" sz="2400" dirty="0" smtClean="0"/>
              <a:t>natuke </a:t>
            </a:r>
            <a:r>
              <a:rPr lang="et-EE" sz="2400" b="1" dirty="0" smtClean="0">
                <a:solidFill>
                  <a:schemeClr val="accent2">
                    <a:lumMod val="50000"/>
                  </a:schemeClr>
                </a:solidFill>
              </a:rPr>
              <a:t>eespoo</a:t>
            </a:r>
            <a:r>
              <a:rPr lang="et-EE" sz="2400" dirty="0" smtClean="0"/>
              <a:t>l  - </a:t>
            </a:r>
            <a:r>
              <a:rPr lang="et-EE" sz="2400" b="1" i="1" dirty="0" smtClean="0"/>
              <a:t>n. lingualis</a:t>
            </a:r>
            <a:r>
              <a:rPr lang="et-EE" sz="2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Neist kahest närvist jääb </a:t>
            </a:r>
            <a:r>
              <a:rPr lang="et-EE" sz="2400" b="1" dirty="0" smtClean="0">
                <a:solidFill>
                  <a:schemeClr val="accent2">
                    <a:lumMod val="50000"/>
                  </a:schemeClr>
                </a:solidFill>
              </a:rPr>
              <a:t>ettepoole, </a:t>
            </a:r>
          </a:p>
          <a:p>
            <a:r>
              <a:rPr lang="et-EE" sz="2400" b="1" dirty="0" smtClean="0">
                <a:solidFill>
                  <a:schemeClr val="accent2">
                    <a:lumMod val="50000"/>
                  </a:schemeClr>
                </a:solidFill>
              </a:rPr>
              <a:t>kõrgemale </a:t>
            </a:r>
            <a:r>
              <a:rPr lang="et-EE" sz="2400" dirty="0" smtClean="0"/>
              <a:t>ja </a:t>
            </a:r>
            <a:r>
              <a:rPr lang="et-EE" sz="2400" b="1" dirty="0" smtClean="0">
                <a:solidFill>
                  <a:schemeClr val="accent2">
                    <a:lumMod val="50000"/>
                  </a:schemeClr>
                </a:solidFill>
              </a:rPr>
              <a:t>lateraalsele</a:t>
            </a:r>
            <a:r>
              <a:rPr lang="et-EE" sz="2400" dirty="0" smtClean="0"/>
              <a:t> </a:t>
            </a:r>
            <a:r>
              <a:rPr lang="et-EE" sz="2400" b="1" i="1" dirty="0" smtClean="0"/>
              <a:t>n.buccalis</a:t>
            </a:r>
            <a:r>
              <a:rPr lang="et-EE" sz="2400" dirty="0" smtClean="0"/>
              <a:t>.</a:t>
            </a:r>
          </a:p>
          <a:p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50126" y="0"/>
            <a:ext cx="213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Torusaaltuimastus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97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513" y="323165"/>
            <a:ext cx="8911687" cy="1280890"/>
          </a:xfrm>
        </p:spPr>
        <p:txBody>
          <a:bodyPr/>
          <a:lstStyle/>
          <a:p>
            <a:r>
              <a:rPr lang="et-EE" dirty="0" smtClean="0"/>
              <a:t>Tuimastutehnika: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3773" y="0"/>
            <a:ext cx="213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Torusaaltuimastus</a:t>
            </a:r>
            <a:endParaRPr lang="ru-RU" dirty="0"/>
          </a:p>
          <a:p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41194" y="1251797"/>
            <a:ext cx="11696131" cy="53767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t-EE" altLang="ru-RU" sz="2700" dirty="0" smtClean="0"/>
              <a:t>Suu </a:t>
            </a:r>
            <a:r>
              <a:rPr lang="et-EE" altLang="ru-RU" sz="2700" b="1" dirty="0" smtClean="0"/>
              <a:t>maksimaalselt</a:t>
            </a:r>
            <a:r>
              <a:rPr lang="et-EE" altLang="ru-RU" sz="2700" dirty="0" smtClean="0"/>
              <a:t> </a:t>
            </a:r>
            <a:r>
              <a:rPr lang="et-EE" altLang="ru-RU" sz="2700" dirty="0" smtClean="0"/>
              <a:t>avatud, </a:t>
            </a:r>
            <a:r>
              <a:rPr lang="et-EE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puuduliku suuavamise korral jääb </a:t>
            </a:r>
            <a:r>
              <a:rPr lang="et-EE" altLang="ru-RU" sz="27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torus mandibularis</a:t>
            </a:r>
            <a:r>
              <a:rPr lang="et-EE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osaliselt kaetuks </a:t>
            </a:r>
            <a:r>
              <a:rPr lang="et-EE" altLang="ru-RU" sz="27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sarnaluukehaga</a:t>
            </a:r>
            <a:r>
              <a:rPr lang="et-EE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t-EE" altLang="ru-RU" sz="27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t-EE" altLang="ru-RU" sz="2700" dirty="0" smtClean="0"/>
              <a:t>Otsime üles </a:t>
            </a:r>
            <a:r>
              <a:rPr lang="et-EE" altLang="ru-RU" sz="2700" b="1" i="1" dirty="0" smtClean="0"/>
              <a:t>plica pterygomandibularis`e 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lateraalserv</a:t>
            </a:r>
            <a:r>
              <a:rPr lang="et-EE" altLang="ru-RU" sz="2700" i="1" dirty="0" smtClean="0"/>
              <a:t> </a:t>
            </a:r>
            <a:r>
              <a:rPr lang="et-EE" altLang="ru-RU" sz="2700" dirty="0" smtClean="0"/>
              <a:t>(koht, kus limaskestavolt läheb üle põselimaskestaks</a:t>
            </a:r>
            <a:r>
              <a:rPr lang="et-EE" altLang="ru-RU" sz="27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t-EE" altLang="ru-RU" sz="2700" dirty="0" smtClean="0"/>
          </a:p>
          <a:p>
            <a:pPr eaLnBrk="1" hangingPunct="1">
              <a:lnSpc>
                <a:spcPct val="90000"/>
              </a:lnSpc>
            </a:pPr>
            <a:r>
              <a:rPr lang="et-EE" altLang="ru-RU" sz="2700" dirty="0" smtClean="0"/>
              <a:t>Nõelatakse </a:t>
            </a:r>
            <a:r>
              <a:rPr lang="et-EE" altLang="ru-RU" sz="2700" b="1" dirty="0" smtClean="0"/>
              <a:t>0,5 cm allpoole </a:t>
            </a:r>
            <a:r>
              <a:rPr lang="et-EE" altLang="ru-RU" sz="2700" dirty="0" smtClean="0"/>
              <a:t>ülemiste molaaride </a:t>
            </a:r>
            <a:r>
              <a:rPr lang="et-EE" altLang="ru-RU" sz="2700" dirty="0" smtClean="0"/>
              <a:t>mälumispinnast, </a:t>
            </a:r>
            <a:r>
              <a:rPr lang="et-EE" altLang="ru-RU" sz="2700" b="1" dirty="0" smtClean="0"/>
              <a:t>nõel asetseb vastaspoolel 2.3.alumise molaari kohal</a:t>
            </a:r>
            <a:r>
              <a:rPr lang="et-EE" altLang="ru-RU" sz="2700" dirty="0" smtClean="0"/>
              <a:t> </a:t>
            </a:r>
            <a:r>
              <a:rPr lang="et-EE" altLang="ru-RU" sz="2700" dirty="0" smtClean="0"/>
              <a:t>(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 ml</a:t>
            </a:r>
            <a:r>
              <a:rPr lang="et-EE" altLang="ru-RU" sz="2700" dirty="0" smtClean="0"/>
              <a:t>, 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nõela pikkus 4-5 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cm</a:t>
            </a:r>
            <a:r>
              <a:rPr lang="et-EE" altLang="ru-RU" sz="2700" dirty="0" smtClean="0"/>
              <a:t>)</a:t>
            </a:r>
            <a:r>
              <a:rPr lang="en-US" altLang="ru-RU" sz="2700" dirty="0" smtClean="0"/>
              <a:t>, </a:t>
            </a:r>
            <a:r>
              <a:rPr lang="en-US" altLang="ru-RU" sz="27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kui</a:t>
            </a:r>
            <a:r>
              <a:rPr lang="en-US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ru-RU" sz="27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hambad</a:t>
            </a:r>
            <a:r>
              <a:rPr lang="en-US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ru-RU" sz="27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puuduvad</a:t>
            </a:r>
            <a:r>
              <a:rPr lang="en-US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altLang="ru-RU" sz="27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siis</a:t>
            </a:r>
            <a:r>
              <a:rPr lang="en-US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1,5cm </a:t>
            </a:r>
            <a:r>
              <a:rPr lang="en-US" altLang="ru-RU" sz="27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allpool</a:t>
            </a:r>
            <a:r>
              <a:rPr lang="en-US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t-EE" alt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ülalõua alveolaarjätkeharjast.</a:t>
            </a:r>
            <a:endParaRPr lang="et-EE" altLang="ru-RU" sz="27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t-EE" altLang="ru-RU" sz="2700" dirty="0" smtClean="0"/>
              <a:t>Nõelaga minnakse kuni </a:t>
            </a:r>
            <a:r>
              <a:rPr lang="et-EE" altLang="ru-RU" sz="2700" b="1" dirty="0" smtClean="0"/>
              <a:t>luuni </a:t>
            </a:r>
            <a:r>
              <a:rPr lang="et-EE" altLang="ru-RU" sz="2700" dirty="0" smtClean="0"/>
              <a:t>(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0,25-2 cm sügavusele</a:t>
            </a:r>
            <a:r>
              <a:rPr lang="et-EE" altLang="ru-RU" sz="2700" dirty="0" smtClean="0"/>
              <a:t>), süstitakse 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1,5-2 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ml;</a:t>
            </a:r>
            <a:endParaRPr lang="et-EE" altLang="ru-RU" sz="27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t-EE" altLang="ru-RU" sz="2700" dirty="0" smtClean="0"/>
              <a:t>Süstlanõela </a:t>
            </a:r>
            <a:r>
              <a:rPr lang="et-EE" altLang="ru-RU" sz="2700" b="1" dirty="0" smtClean="0"/>
              <a:t>tagasitõmbamisel ülejäänud lahus </a:t>
            </a:r>
            <a:r>
              <a:rPr lang="et-EE" altLang="ru-RU" sz="2700" dirty="0" smtClean="0"/>
              <a:t>(</a:t>
            </a:r>
            <a:r>
              <a:rPr lang="et-EE" alt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0,5-1 ml</a:t>
            </a:r>
            <a:r>
              <a:rPr lang="et-EE" altLang="ru-RU" sz="27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t-EE" altLang="ru-RU" sz="2700" dirty="0" smtClean="0"/>
              <a:t>Tuimastus saabub </a:t>
            </a:r>
            <a:r>
              <a:rPr lang="et-EE" altLang="ru-RU" sz="2700" b="1" dirty="0" smtClean="0"/>
              <a:t>4-5 min pärast</a:t>
            </a:r>
            <a:r>
              <a:rPr lang="et-EE" altLang="ru-RU" sz="2700" dirty="0" smtClean="0"/>
              <a:t>, kestab </a:t>
            </a:r>
            <a:r>
              <a:rPr lang="et-EE" altLang="ru-RU" sz="2700" b="1" dirty="0" smtClean="0"/>
              <a:t>1,5-2 tundi</a:t>
            </a:r>
          </a:p>
          <a:p>
            <a:pPr eaLnBrk="1" hangingPunct="1">
              <a:lnSpc>
                <a:spcPct val="90000"/>
              </a:lnSpc>
            </a:pPr>
            <a:endParaRPr lang="et-EE" altLang="ru-RU" sz="2700" dirty="0" smtClean="0"/>
          </a:p>
          <a:p>
            <a:pPr eaLnBrk="1" hangingPunct="1">
              <a:lnSpc>
                <a:spcPct val="90000"/>
              </a:lnSpc>
            </a:pPr>
            <a:endParaRPr lang="et-EE" altLang="ru-RU" sz="2700" dirty="0" smtClean="0"/>
          </a:p>
          <a:p>
            <a:pPr eaLnBrk="1" hangingPunct="1">
              <a:lnSpc>
                <a:spcPct val="90000"/>
              </a:lnSpc>
            </a:pPr>
            <a:endParaRPr lang="et-EE" altLang="ru-RU" sz="2700" i="1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890" y="5119888"/>
            <a:ext cx="2320957" cy="150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0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9051" y="1624084"/>
            <a:ext cx="9375561" cy="4287138"/>
          </a:xfrm>
        </p:spPr>
        <p:txBody>
          <a:bodyPr/>
          <a:lstStyle/>
          <a:p>
            <a:pPr marL="0" indent="0">
              <a:buNone/>
            </a:pPr>
            <a:r>
              <a:rPr lang="et-EE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Lähevad </a:t>
            </a:r>
            <a:r>
              <a:rPr lang="et-EE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tuimaks: </a:t>
            </a:r>
          </a:p>
          <a:p>
            <a:r>
              <a:rPr lang="et-EE" sz="2800" dirty="0" smtClean="0"/>
              <a:t>vastava </a:t>
            </a:r>
            <a:r>
              <a:rPr lang="et-EE" sz="2800" b="1" dirty="0"/>
              <a:t>poole kõik hambad</a:t>
            </a:r>
            <a:r>
              <a:rPr lang="et-EE" sz="2800" dirty="0"/>
              <a:t>, </a:t>
            </a:r>
            <a:endParaRPr lang="et-EE" sz="2800" dirty="0" smtClean="0"/>
          </a:p>
          <a:p>
            <a:r>
              <a:rPr lang="et-EE" sz="2800" dirty="0" smtClean="0"/>
              <a:t>alveolaarse </a:t>
            </a:r>
            <a:r>
              <a:rPr lang="et-EE" sz="2800" dirty="0"/>
              <a:t>jätke </a:t>
            </a:r>
            <a:r>
              <a:rPr lang="et-EE" sz="2800" b="1" dirty="0"/>
              <a:t>luukude</a:t>
            </a:r>
            <a:r>
              <a:rPr lang="et-EE" sz="2800" dirty="0"/>
              <a:t>, </a:t>
            </a:r>
            <a:endParaRPr lang="et-EE" sz="2800" dirty="0" smtClean="0"/>
          </a:p>
          <a:p>
            <a:r>
              <a:rPr lang="et-EE" sz="2800" dirty="0" smtClean="0"/>
              <a:t>lingvaalne </a:t>
            </a:r>
            <a:r>
              <a:rPr lang="et-EE" sz="2800" dirty="0"/>
              <a:t>ja vestibulaarne ige, </a:t>
            </a:r>
            <a:endParaRPr lang="et-EE" sz="2800" dirty="0" smtClean="0"/>
          </a:p>
          <a:p>
            <a:r>
              <a:rPr lang="et-EE" sz="2800" b="1" dirty="0" smtClean="0"/>
              <a:t>keele </a:t>
            </a:r>
            <a:r>
              <a:rPr lang="et-EE" sz="2800" b="1" dirty="0"/>
              <a:t>ja keelealuse </a:t>
            </a:r>
            <a:r>
              <a:rPr lang="et-EE" sz="2800" dirty="0"/>
              <a:t>piirkonna limaskest</a:t>
            </a:r>
            <a:r>
              <a:rPr lang="et-EE" sz="2800" dirty="0" smtClean="0"/>
              <a:t>,</a:t>
            </a:r>
          </a:p>
          <a:p>
            <a:r>
              <a:rPr lang="et-EE" sz="2800" dirty="0" smtClean="0"/>
              <a:t> </a:t>
            </a:r>
            <a:r>
              <a:rPr lang="et-EE" sz="2800" dirty="0"/>
              <a:t>alumise </a:t>
            </a:r>
            <a:r>
              <a:rPr lang="et-EE" sz="2800" b="1" dirty="0"/>
              <a:t>huule limaskest ja nahk</a:t>
            </a:r>
            <a:r>
              <a:rPr lang="et-EE" sz="2800" dirty="0"/>
              <a:t>, </a:t>
            </a:r>
            <a:endParaRPr lang="et-EE" sz="2800" dirty="0" smtClean="0"/>
          </a:p>
          <a:p>
            <a:r>
              <a:rPr lang="et-EE" sz="2800" dirty="0" smtClean="0"/>
              <a:t>põse </a:t>
            </a:r>
            <a:r>
              <a:rPr lang="et-EE" sz="2800" dirty="0"/>
              <a:t>limaskest ja nahk, </a:t>
            </a:r>
            <a:r>
              <a:rPr lang="et-EE" sz="2800" b="1" dirty="0"/>
              <a:t>lõuatsi nahk</a:t>
            </a:r>
            <a:r>
              <a:rPr lang="et-EE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96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https://www.youtube.com/watch?v=MpyiQDwKTEE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6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</a:t>
            </a:r>
            <a:r>
              <a:rPr lang="et-EE" sz="4000" dirty="0" smtClean="0"/>
              <a:t>änan tähelepanu eest!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977084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250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Torusaaltuimastus Veisbremi järgi</vt:lpstr>
      <vt:lpstr>Презентация PowerPoint</vt:lpstr>
      <vt:lpstr>Презентация PowerPoint</vt:lpstr>
      <vt:lpstr>Презентация PowerPoint</vt:lpstr>
      <vt:lpstr>Tuimastutehnika: 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Torusaaltuimastus</dc:title>
  <dc:creator>Jana Jakovleva</dc:creator>
  <cp:lastModifiedBy>Jana Jakovleva</cp:lastModifiedBy>
  <cp:revision>10</cp:revision>
  <dcterms:created xsi:type="dcterms:W3CDTF">2016-10-11T14:07:17Z</dcterms:created>
  <dcterms:modified xsi:type="dcterms:W3CDTF">2016-10-11T17:19:18Z</dcterms:modified>
</cp:coreProperties>
</file>