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 id="2147483660" r:id="rId3"/>
    <p:sldMasterId id="2147483708" r:id="rId4"/>
  </p:sldMasterIdLst>
  <p:notesMasterIdLst>
    <p:notesMasterId r:id="rId22"/>
  </p:notesMasterIdLst>
  <p:sldIdLst>
    <p:sldId id="256" r:id="rId5"/>
    <p:sldId id="257" r:id="rId6"/>
    <p:sldId id="276" r:id="rId7"/>
    <p:sldId id="264" r:id="rId8"/>
    <p:sldId id="265" r:id="rId9"/>
    <p:sldId id="259" r:id="rId10"/>
    <p:sldId id="272" r:id="rId11"/>
    <p:sldId id="261" r:id="rId12"/>
    <p:sldId id="267" r:id="rId13"/>
    <p:sldId id="268" r:id="rId14"/>
    <p:sldId id="260" r:id="rId15"/>
    <p:sldId id="262" r:id="rId16"/>
    <p:sldId id="269" r:id="rId17"/>
    <p:sldId id="271" r:id="rId18"/>
    <p:sldId id="274" r:id="rId19"/>
    <p:sldId id="275" r:id="rId20"/>
    <p:sldId id="273" r:id="rId21"/>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FF9900"/>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71180" autoAdjust="0"/>
  </p:normalViewPr>
  <p:slideViewPr>
    <p:cSldViewPr>
      <p:cViewPr varScale="1">
        <p:scale>
          <a:sx n="49" d="100"/>
          <a:sy n="49" d="100"/>
        </p:scale>
        <p:origin x="2010" y="-1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slideMaster" Target="slideMasters/slideMaster2.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slideMaster" Target="slideMasters/slideMaster1.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3.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1FBB602-36E7-4630-B1CD-0A27098534FF}" type="datetimeFigureOut">
              <a:rPr lang="ru-RU" smtClean="0"/>
              <a:t>29.10.2018</a:t>
            </a:fld>
            <a:endParaRPr lang="ru-RU"/>
          </a:p>
        </p:txBody>
      </p:sp>
      <p:sp>
        <p:nvSpPr>
          <p:cNvPr id="4" name="Образ слайда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89BFA30-3A07-4191-864C-2B8C45287C61}" type="slidenum">
              <a:rPr lang="ru-RU" smtClean="0"/>
              <a:t>‹#›</a:t>
            </a:fld>
            <a:endParaRPr lang="ru-RU"/>
          </a:p>
        </p:txBody>
      </p:sp>
    </p:spTree>
    <p:extLst>
      <p:ext uri="{BB962C8B-B14F-4D97-AF65-F5344CB8AC3E}">
        <p14:creationId xmlns:p14="http://schemas.microsoft.com/office/powerpoint/2010/main" val="16371493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haigekassa.ee/partnerile/ravimid"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riigiteataja.ee/akt_digitemplid.html?id=121122017015"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riigiteataja.ee/akt/126112010004?leiaKehtiv"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t-EE" dirty="0" smtClean="0"/>
              <a:t>Retseptiravimid</a:t>
            </a:r>
            <a:r>
              <a:rPr lang="et-EE" baseline="0" dirty="0" smtClean="0"/>
              <a:t> võivad olla väga kallid, mistõttu aitab osa nende maksumusest tasuda Haigekassa. Haigekassa tasub selliste ravimite eest, mis uuringutekohaselt toimivad hästi haiguse ravimisel või sümptomite leevendamisel. Ravimid mida ravikindlustus hüvitav on kirjas Soodusravimite loetelus. </a:t>
            </a:r>
            <a:r>
              <a:rPr lang="et-EE" b="1" baseline="0" dirty="0" smtClean="0"/>
              <a:t>Kõikide retseptiravimitele ei kehti Haigekassa soodustus</a:t>
            </a:r>
            <a:r>
              <a:rPr lang="et-EE" baseline="0" dirty="0" smtClean="0"/>
              <a:t>. Ravimi hinnast arvutatakse soodustust maha juba ravimi ostmise ajal. Ja ostja tasub soodustusest järelejäänud osa. Iga retseptiravimi eest tuleb endal tasuda ka retsepritasu 2.5€. näide. Apteegis on alati võimalus valida endale sama toimeeinega ravimitehulgast kõige soodsam. </a:t>
            </a:r>
            <a:endParaRPr lang="et-EE" baseline="0" dirty="0" smtClean="0"/>
          </a:p>
          <a:p>
            <a:endParaRPr lang="et-EE" baseline="0" dirty="0" smtClean="0"/>
          </a:p>
          <a:p>
            <a:r>
              <a:rPr lang="et-EE" b="1" dirty="0" smtClean="0">
                <a:latin typeface="Georgia" panose="02040502050405020303" pitchFamily="18" charset="0"/>
              </a:rPr>
              <a:t>Uue toimeaine </a:t>
            </a:r>
            <a:r>
              <a:rPr lang="et-EE" dirty="0" smtClean="0">
                <a:latin typeface="Georgia" panose="02040502050405020303" pitchFamily="18" charset="0"/>
              </a:rPr>
              <a:t>lisamist loetellu taotlevad reeglina </a:t>
            </a:r>
            <a:r>
              <a:rPr lang="et-EE" b="1" dirty="0" smtClean="0">
                <a:latin typeface="Georgia" panose="02040502050405020303" pitchFamily="18" charset="0"/>
              </a:rPr>
              <a:t>ravimitootjad</a:t>
            </a:r>
            <a:r>
              <a:rPr lang="et-EE" dirty="0" smtClean="0">
                <a:latin typeface="Georgia" panose="02040502050405020303" pitchFamily="18" charset="0"/>
              </a:rPr>
              <a:t>, kes plaanivad ravimi turustamist, kellel on enim informatsiooni uue ravimi efektiivsuse ja ohutuse kohta ning kellega peetakse hinnaläbirääkimisi. </a:t>
            </a:r>
            <a:endParaRPr lang="ru-RU" dirty="0"/>
          </a:p>
        </p:txBody>
      </p:sp>
      <p:sp>
        <p:nvSpPr>
          <p:cNvPr id="4" name="Номер слайда 3"/>
          <p:cNvSpPr>
            <a:spLocks noGrp="1"/>
          </p:cNvSpPr>
          <p:nvPr>
            <p:ph type="sldNum" sz="quarter" idx="10"/>
          </p:nvPr>
        </p:nvSpPr>
        <p:spPr/>
        <p:txBody>
          <a:bodyPr/>
          <a:lstStyle/>
          <a:p>
            <a:fld id="{589BFA30-3A07-4191-864C-2B8C45287C61}" type="slidenum">
              <a:rPr lang="ru-RU" smtClean="0"/>
              <a:t>2</a:t>
            </a:fld>
            <a:endParaRPr lang="ru-RU"/>
          </a:p>
        </p:txBody>
      </p:sp>
    </p:spTree>
    <p:extLst>
      <p:ext uri="{BB962C8B-B14F-4D97-AF65-F5344CB8AC3E}">
        <p14:creationId xmlns:p14="http://schemas.microsoft.com/office/powerpoint/2010/main" val="24386564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t-EE" dirty="0" smtClean="0">
                <a:latin typeface="Georgia" panose="02040502050405020303" pitchFamily="18" charset="0"/>
              </a:rPr>
              <a:t>Selleks, et tagada ravimite stabiilset turustamist ja vältida hindade tõusu, sõlmib haigekassa ravimitootjatega </a:t>
            </a:r>
            <a:r>
              <a:rPr lang="et-EE" u="sng" dirty="0" smtClean="0">
                <a:latin typeface="Georgia" panose="02040502050405020303" pitchFamily="18" charset="0"/>
                <a:hlinkClick r:id="rId3"/>
              </a:rPr>
              <a:t>hinnakokkuleppeid</a:t>
            </a:r>
            <a:r>
              <a:rPr lang="et-EE" dirty="0" smtClean="0">
                <a:latin typeface="Georgia" panose="02040502050405020303" pitchFamily="18" charset="0"/>
              </a:rPr>
              <a:t>. </a:t>
            </a:r>
            <a:endParaRPr lang="ru-RU" dirty="0" smtClean="0">
              <a:latin typeface="Georgia" panose="02040502050405020303" pitchFamily="18" charset="0"/>
            </a:endParaRPr>
          </a:p>
          <a:p>
            <a:endParaRPr lang="ru-RU" dirty="0"/>
          </a:p>
        </p:txBody>
      </p:sp>
      <p:sp>
        <p:nvSpPr>
          <p:cNvPr id="4" name="Номер слайда 3"/>
          <p:cNvSpPr>
            <a:spLocks noGrp="1"/>
          </p:cNvSpPr>
          <p:nvPr>
            <p:ph type="sldNum" sz="quarter" idx="10"/>
          </p:nvPr>
        </p:nvSpPr>
        <p:spPr/>
        <p:txBody>
          <a:bodyPr/>
          <a:lstStyle/>
          <a:p>
            <a:fld id="{589BFA30-3A07-4191-864C-2B8C45287C61}" type="slidenum">
              <a:rPr lang="ru-RU" smtClean="0"/>
              <a:t>4</a:t>
            </a:fld>
            <a:endParaRPr lang="ru-RU"/>
          </a:p>
        </p:txBody>
      </p:sp>
    </p:spTree>
    <p:extLst>
      <p:ext uri="{BB962C8B-B14F-4D97-AF65-F5344CB8AC3E}">
        <p14:creationId xmlns:p14="http://schemas.microsoft.com/office/powerpoint/2010/main" val="23358651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t-EE" sz="1200" b="1" i="0" u="none" strike="noStrike" kern="1200" dirty="0" smtClean="0">
                <a:solidFill>
                  <a:schemeClr val="tx1"/>
                </a:solidFill>
                <a:effectLst/>
                <a:latin typeface="+mn-lt"/>
                <a:ea typeface="+mn-ea"/>
                <a:cs typeface="+mn-cs"/>
                <a:hlinkClick r:id="rId3"/>
              </a:rPr>
              <a:t>Vaata digitemplit</a:t>
            </a:r>
            <a:endParaRPr lang="et-EE" sz="1200" b="1" i="0" kern="1200" dirty="0" smtClean="0">
              <a:solidFill>
                <a:schemeClr val="tx1"/>
              </a:solidFill>
              <a:effectLst/>
              <a:latin typeface="+mn-lt"/>
              <a:ea typeface="+mn-ea"/>
              <a:cs typeface="+mn-cs"/>
            </a:endParaRPr>
          </a:p>
          <a:p>
            <a:r>
              <a:rPr lang="et-EE" sz="1200" b="1" i="0" kern="1200" dirty="0" smtClean="0">
                <a:solidFill>
                  <a:schemeClr val="tx1"/>
                </a:solidFill>
                <a:effectLst/>
                <a:latin typeface="+mn-lt"/>
                <a:ea typeface="+mn-ea"/>
                <a:cs typeface="+mn-cs"/>
              </a:rPr>
              <a:t>Hinnakokkuleppe sõlmimise kord</a:t>
            </a:r>
            <a:r>
              <a:rPr lang="ru-RU" sz="1200" b="1" i="0" kern="1200" dirty="0" smtClean="0">
                <a:solidFill>
                  <a:schemeClr val="tx1"/>
                </a:solidFill>
                <a:effectLst/>
                <a:latin typeface="+mn-lt"/>
                <a:ea typeface="+mn-ea"/>
                <a:cs typeface="+mn-cs"/>
              </a:rPr>
              <a:t>:</a:t>
            </a:r>
            <a:r>
              <a:rPr lang="et-EE" sz="1200" b="1" i="0" kern="1200" dirty="0" smtClean="0">
                <a:solidFill>
                  <a:schemeClr val="tx1"/>
                </a:solidFill>
                <a:effectLst/>
                <a:latin typeface="+mn-lt"/>
                <a:ea typeface="+mn-ea"/>
                <a:cs typeface="+mn-cs"/>
              </a:rPr>
              <a:t>https://www.riigiteataja.ee/akt/121122017015</a:t>
            </a:r>
          </a:p>
          <a:p>
            <a:pPr marL="0" marR="0" lvl="0" indent="0" algn="l" defTabSz="914400" rtl="0" eaLnBrk="1" fontAlgn="auto" latinLnBrk="0" hangingPunct="1">
              <a:lnSpc>
                <a:spcPct val="100000"/>
              </a:lnSpc>
              <a:spcBef>
                <a:spcPts val="0"/>
              </a:spcBef>
              <a:spcAft>
                <a:spcPts val="0"/>
              </a:spcAft>
              <a:buClrTx/>
              <a:buSzTx/>
              <a:buFontTx/>
              <a:buNone/>
              <a:tabLst/>
              <a:defRPr/>
            </a:pPr>
            <a:r>
              <a:rPr lang="et-EE" dirty="0" smtClean="0">
                <a:latin typeface="Georgia" panose="02040502050405020303" pitchFamily="18" charset="0"/>
              </a:rPr>
              <a:t>vastavus ravikindlustuse rahalistele vahenditele, sealhulgas põhimõte, et kulud ravimihüvitistele </a:t>
            </a:r>
            <a:r>
              <a:rPr lang="et-EE" b="1" dirty="0" smtClean="0">
                <a:solidFill>
                  <a:schemeClr val="accent1">
                    <a:lumMod val="75000"/>
                  </a:schemeClr>
                </a:solidFill>
                <a:latin typeface="Georgia" panose="02040502050405020303" pitchFamily="18" charset="0"/>
              </a:rPr>
              <a:t>ei või ületada </a:t>
            </a:r>
            <a:r>
              <a:rPr lang="et-EE" dirty="0" smtClean="0">
                <a:latin typeface="Georgia" panose="02040502050405020303" pitchFamily="18" charset="0"/>
              </a:rPr>
              <a:t>ravikindlustuse aastaeelarves </a:t>
            </a:r>
            <a:r>
              <a:rPr lang="et-EE" b="1" dirty="0" smtClean="0">
                <a:solidFill>
                  <a:schemeClr val="accent1">
                    <a:lumMod val="75000"/>
                  </a:schemeClr>
                </a:solidFill>
                <a:latin typeface="Georgia" panose="02040502050405020303" pitchFamily="18" charset="0"/>
              </a:rPr>
              <a:t>20% </a:t>
            </a:r>
            <a:r>
              <a:rPr lang="et-EE" dirty="0" smtClean="0">
                <a:latin typeface="Georgia" panose="02040502050405020303" pitchFamily="18" charset="0"/>
              </a:rPr>
              <a:t>tervishoiuteenuse hüvitise kuludest.</a:t>
            </a:r>
          </a:p>
          <a:p>
            <a:endParaRPr lang="ru-RU" dirty="0"/>
          </a:p>
        </p:txBody>
      </p:sp>
      <p:sp>
        <p:nvSpPr>
          <p:cNvPr id="4" name="Номер слайда 3"/>
          <p:cNvSpPr>
            <a:spLocks noGrp="1"/>
          </p:cNvSpPr>
          <p:nvPr>
            <p:ph type="sldNum" sz="quarter" idx="10"/>
          </p:nvPr>
        </p:nvSpPr>
        <p:spPr/>
        <p:txBody>
          <a:bodyPr/>
          <a:lstStyle/>
          <a:p>
            <a:fld id="{589BFA30-3A07-4191-864C-2B8C45287C61}" type="slidenum">
              <a:rPr lang="ru-RU" smtClean="0"/>
              <a:t>5</a:t>
            </a:fld>
            <a:endParaRPr lang="ru-RU"/>
          </a:p>
        </p:txBody>
      </p:sp>
    </p:spTree>
    <p:extLst>
      <p:ext uri="{BB962C8B-B14F-4D97-AF65-F5344CB8AC3E}">
        <p14:creationId xmlns:p14="http://schemas.microsoft.com/office/powerpoint/2010/main" val="37673961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t-EE" dirty="0" smtClean="0"/>
              <a:t>https://www.riigiteataja.ee/akt/126112010004?leiaKehtiv,</a:t>
            </a:r>
          </a:p>
          <a:p>
            <a:endParaRPr lang="et-EE" dirty="0" smtClean="0"/>
          </a:p>
          <a:p>
            <a:r>
              <a:rPr lang="et-EE" dirty="0" smtClean="0"/>
              <a:t>https://</a:t>
            </a:r>
            <a:r>
              <a:rPr lang="et-EE" dirty="0" smtClean="0"/>
              <a:t>www.riigiteataja.ee/akt/122062018008#para42lg2, </a:t>
            </a:r>
          </a:p>
          <a:p>
            <a:endParaRPr lang="et-EE" dirty="0" smtClean="0"/>
          </a:p>
          <a:p>
            <a:pPr fontAlgn="base"/>
            <a:r>
              <a:rPr lang="fi-FI" dirty="0" smtClean="0">
                <a:latin typeface="Georgia" panose="02040502050405020303" pitchFamily="18" charset="0"/>
              </a:rPr>
              <a:t>Piirhindade arvutamise ja kehtestamise korda kirjeldab täpsemalt </a:t>
            </a:r>
            <a:r>
              <a:rPr lang="fi-FI" b="1" dirty="0" smtClean="0">
                <a:solidFill>
                  <a:schemeClr val="accent1">
                    <a:lumMod val="75000"/>
                  </a:schemeClr>
                </a:solidFill>
                <a:latin typeface="Georgia" panose="02040502050405020303" pitchFamily="18" charset="0"/>
              </a:rPr>
              <a:t>sotsiaalministri </a:t>
            </a:r>
            <a:r>
              <a:rPr lang="fi-FI" dirty="0" smtClean="0">
                <a:latin typeface="Georgia" panose="02040502050405020303" pitchFamily="18" charset="0"/>
              </a:rPr>
              <a:t>määrus</a:t>
            </a:r>
            <a:r>
              <a:rPr lang="et-EE" dirty="0" smtClean="0">
                <a:latin typeface="Georgia" panose="02040502050405020303" pitchFamily="18" charset="0"/>
              </a:rPr>
              <a:t>.</a:t>
            </a:r>
          </a:p>
          <a:p>
            <a:pPr fontAlgn="base"/>
            <a:endParaRPr lang="et-EE" dirty="0" smtClean="0">
              <a:hlinkClick r:id="rId3"/>
            </a:endParaRPr>
          </a:p>
          <a:p>
            <a:pPr fontAlgn="base"/>
            <a:endParaRPr lang="et-EE" dirty="0" smtClean="0">
              <a:hlinkClick r:id="rId3"/>
            </a:endParaRPr>
          </a:p>
          <a:p>
            <a:pPr marL="0" indent="0" fontAlgn="base">
              <a:buNone/>
            </a:pPr>
            <a:r>
              <a:rPr lang="et-EE" dirty="0" smtClean="0">
                <a:hlinkClick r:id="rId3"/>
              </a:rPr>
              <a:t>https://www.riigiteataja.ee/akt/126112010004?leiaKehtiv</a:t>
            </a:r>
            <a:r>
              <a:rPr lang="et-EE" dirty="0" smtClean="0"/>
              <a:t> </a:t>
            </a:r>
            <a:endParaRPr lang="ru-RU" dirty="0" smtClean="0"/>
          </a:p>
          <a:p>
            <a:endParaRPr lang="ru-RU" dirty="0"/>
          </a:p>
        </p:txBody>
      </p:sp>
      <p:sp>
        <p:nvSpPr>
          <p:cNvPr id="4" name="Номер слайда 3"/>
          <p:cNvSpPr>
            <a:spLocks noGrp="1"/>
          </p:cNvSpPr>
          <p:nvPr>
            <p:ph type="sldNum" sz="quarter" idx="10"/>
          </p:nvPr>
        </p:nvSpPr>
        <p:spPr/>
        <p:txBody>
          <a:bodyPr/>
          <a:lstStyle/>
          <a:p>
            <a:fld id="{589BFA30-3A07-4191-864C-2B8C45287C61}" type="slidenum">
              <a:rPr lang="ru-RU" smtClean="0"/>
              <a:t>6</a:t>
            </a:fld>
            <a:endParaRPr lang="ru-RU"/>
          </a:p>
        </p:txBody>
      </p:sp>
    </p:spTree>
    <p:extLst>
      <p:ext uri="{BB962C8B-B14F-4D97-AF65-F5344CB8AC3E}">
        <p14:creationId xmlns:p14="http://schemas.microsoft.com/office/powerpoint/2010/main" val="10695040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t-EE" dirty="0" smtClean="0"/>
              <a:t>https://</a:t>
            </a:r>
            <a:r>
              <a:rPr lang="et-EE" dirty="0" smtClean="0"/>
              <a:t>www.haigekassa.ee/inimesele/ravimid-ja-meditsiiniseadmed/ravimite-erandkorras-kompenseerimine,</a:t>
            </a:r>
          </a:p>
          <a:p>
            <a:endParaRPr lang="et-EE" dirty="0" smtClean="0"/>
          </a:p>
          <a:p>
            <a:r>
              <a:rPr lang="et-EE" dirty="0" smtClean="0"/>
              <a:t>Ravimeid kompenseeritakse erandkorras 90% soodusmääraga kuni 1215 euro ulatuses kalendriaasta jooksul.</a:t>
            </a:r>
          </a:p>
          <a:p>
            <a:r>
              <a:rPr lang="nb-NO" dirty="0" smtClean="0"/>
              <a:t>Harvaesinevate haiguste korral kompenseeritakse ravimeid erandkorras 100%</a:t>
            </a:r>
            <a:endParaRPr lang="et-EE" dirty="0" smtClean="0"/>
          </a:p>
          <a:p>
            <a:endParaRPr lang="ru-RU" dirty="0"/>
          </a:p>
        </p:txBody>
      </p:sp>
      <p:sp>
        <p:nvSpPr>
          <p:cNvPr id="4" name="Номер слайда 3"/>
          <p:cNvSpPr>
            <a:spLocks noGrp="1"/>
          </p:cNvSpPr>
          <p:nvPr>
            <p:ph type="sldNum" sz="quarter" idx="10"/>
          </p:nvPr>
        </p:nvSpPr>
        <p:spPr/>
        <p:txBody>
          <a:bodyPr/>
          <a:lstStyle/>
          <a:p>
            <a:fld id="{589BFA30-3A07-4191-864C-2B8C45287C61}" type="slidenum">
              <a:rPr lang="ru-RU" smtClean="0"/>
              <a:t>15</a:t>
            </a:fld>
            <a:endParaRPr lang="ru-RU"/>
          </a:p>
        </p:txBody>
      </p:sp>
    </p:spTree>
    <p:extLst>
      <p:ext uri="{BB962C8B-B14F-4D97-AF65-F5344CB8AC3E}">
        <p14:creationId xmlns:p14="http://schemas.microsoft.com/office/powerpoint/2010/main" val="334721234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
        <p:nvSpPr>
          <p:cNvPr id="2" name="1 Título"/>
          <p:cNvSpPr>
            <a:spLocks noGrp="1"/>
          </p:cNvSpPr>
          <p:nvPr>
            <p:ph type="ctrTitle"/>
          </p:nvPr>
        </p:nvSpPr>
        <p:spPr>
          <a:xfrm>
            <a:off x="1928794" y="2130425"/>
            <a:ext cx="6529406" cy="1470025"/>
          </a:xfrm>
        </p:spPr>
        <p:txBody>
          <a:bodyPr/>
          <a:lstStyle>
            <a:lvl1pPr algn="ctr">
              <a:defRPr>
                <a:solidFill>
                  <a:srgbClr val="0033CC"/>
                </a:solidFill>
              </a:defRPr>
            </a:lvl1pPr>
          </a:lstStyle>
          <a:p>
            <a:r>
              <a:rPr lang="ru-RU" smtClean="0"/>
              <a:t>Образец заголовка</a:t>
            </a:r>
            <a:endParaRPr lang="es-ES" dirty="0"/>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s-ES"/>
          </a:p>
        </p:txBody>
      </p:sp>
      <p:sp>
        <p:nvSpPr>
          <p:cNvPr id="4" name="3 Marcador de fecha"/>
          <p:cNvSpPr>
            <a:spLocks noGrp="1"/>
          </p:cNvSpPr>
          <p:nvPr>
            <p:ph type="dt" sz="half" idx="10"/>
          </p:nvPr>
        </p:nvSpPr>
        <p:spPr/>
        <p:txBody>
          <a:bodyPr/>
          <a:lstStyle/>
          <a:p>
            <a:fld id="{4FC6F2AB-E9FB-4F64-BF0E-277D1B6C7E90}" type="datetimeFigureOut">
              <a:rPr lang="es-ES" smtClean="0"/>
              <a:pPr/>
              <a:t>29/10/2018</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624B6E7-90A6-4B89-A6FC-8F167016E299}" type="slidenum">
              <a:rPr lang="es-ES" smtClean="0"/>
              <a:pPr/>
              <a:t>‹#›</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ru-RU" smtClean="0"/>
              <a:t>Образец заголовка</a:t>
            </a:r>
            <a:endParaRPr lang="es-ES"/>
          </a:p>
        </p:txBody>
      </p:sp>
      <p:sp>
        <p:nvSpPr>
          <p:cNvPr id="3" name="2 Marcador de texto vertical"/>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s-ES"/>
          </a:p>
        </p:txBody>
      </p:sp>
      <p:sp>
        <p:nvSpPr>
          <p:cNvPr id="4" name="3 Marcador de fecha"/>
          <p:cNvSpPr>
            <a:spLocks noGrp="1"/>
          </p:cNvSpPr>
          <p:nvPr>
            <p:ph type="dt" sz="half" idx="10"/>
          </p:nvPr>
        </p:nvSpPr>
        <p:spPr/>
        <p:txBody>
          <a:bodyPr/>
          <a:lstStyle/>
          <a:p>
            <a:fld id="{4FC6F2AB-E9FB-4F64-BF0E-277D1B6C7E90}" type="datetimeFigureOut">
              <a:rPr lang="es-ES" smtClean="0"/>
              <a:pPr/>
              <a:t>29/10/2018</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624B6E7-90A6-4B89-A6FC-8F167016E299}" type="slidenum">
              <a:rPr lang="es-ES" smtClean="0"/>
              <a:pPr/>
              <a:t>‹#›</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ru-RU" smtClean="0"/>
              <a:t>Образец заголовка</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s-ES"/>
          </a:p>
        </p:txBody>
      </p:sp>
      <p:sp>
        <p:nvSpPr>
          <p:cNvPr id="4" name="3 Marcador de fecha"/>
          <p:cNvSpPr>
            <a:spLocks noGrp="1"/>
          </p:cNvSpPr>
          <p:nvPr>
            <p:ph type="dt" sz="half" idx="10"/>
          </p:nvPr>
        </p:nvSpPr>
        <p:spPr/>
        <p:txBody>
          <a:bodyPr/>
          <a:lstStyle/>
          <a:p>
            <a:fld id="{4FC6F2AB-E9FB-4F64-BF0E-277D1B6C7E90}" type="datetimeFigureOut">
              <a:rPr lang="es-ES" smtClean="0"/>
              <a:pPr/>
              <a:t>29/10/2018</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624B6E7-90A6-4B89-A6FC-8F167016E299}" type="slidenum">
              <a:rPr lang="es-ES" smtClean="0"/>
              <a:pPr/>
              <a:t>‹#›</a:t>
            </a:fld>
            <a:endParaRPr lang="es-E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4530"/>
            <a:ext cx="6858000" cy="2387600"/>
          </a:xfrm>
        </p:spPr>
        <p:txBody>
          <a:bodyPr anchor="b">
            <a:normAutofit/>
          </a:bodyPr>
          <a:lstStyle>
            <a:lvl1pPr algn="ctr">
              <a:defRPr sz="4500"/>
            </a:lvl1pPr>
          </a:lstStyle>
          <a:p>
            <a:r>
              <a:rPr lang="ru-RU" smtClean="0"/>
              <a:t>Образец заголовка</a:t>
            </a:r>
            <a:endParaRPr lang="en-US" dirty="0"/>
          </a:p>
        </p:txBody>
      </p:sp>
      <p:sp>
        <p:nvSpPr>
          <p:cNvPr id="3" name="Subtitle 2"/>
          <p:cNvSpPr>
            <a:spLocks noGrp="1"/>
          </p:cNvSpPr>
          <p:nvPr>
            <p:ph type="subTitle" idx="1"/>
          </p:nvPr>
        </p:nvSpPr>
        <p:spPr>
          <a:xfrm>
            <a:off x="1143000" y="3602038"/>
            <a:ext cx="6858000" cy="1655762"/>
          </a:xfrm>
        </p:spPr>
        <p:txBody>
          <a:bodyPr>
            <a:normAutofit/>
          </a:bodyPr>
          <a:lstStyle>
            <a:lvl1pPr marL="0" indent="0" algn="ctr">
              <a:buNone/>
              <a:defRPr sz="1800">
                <a:solidFill>
                  <a:schemeClr val="tx1">
                    <a:lumMod val="75000"/>
                    <a:lumOff val="25000"/>
                  </a:schemeClr>
                </a:solidFill>
              </a:defRPr>
            </a:lvl1pPr>
            <a:lvl2pPr marL="342900" indent="0" algn="ctr">
              <a:buNone/>
              <a:defRPr sz="21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4FC6F2AB-E9FB-4F64-BF0E-277D1B6C7E90}" type="datetimeFigureOut">
              <a:rPr lang="es-ES" smtClean="0"/>
              <a:pPr/>
              <a:t>29/10/2018</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1624B6E7-90A6-4B89-A6FC-8F167016E299}" type="slidenum">
              <a:rPr lang="es-ES" smtClean="0"/>
              <a:pPr/>
              <a:t>‹#›</a:t>
            </a:fld>
            <a:endParaRPr lang="es-ES"/>
          </a:p>
        </p:txBody>
      </p:sp>
    </p:spTree>
    <p:extLst>
      <p:ext uri="{BB962C8B-B14F-4D97-AF65-F5344CB8AC3E}">
        <p14:creationId xmlns:p14="http://schemas.microsoft.com/office/powerpoint/2010/main" val="17900681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4FC6F2AB-E9FB-4F64-BF0E-277D1B6C7E90}" type="datetimeFigureOut">
              <a:rPr lang="es-ES" smtClean="0"/>
              <a:pPr/>
              <a:t>29/10/2018</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1624B6E7-90A6-4B89-A6FC-8F167016E299}" type="slidenum">
              <a:rPr lang="es-ES" smtClean="0"/>
              <a:pPr/>
              <a:t>‹#›</a:t>
            </a:fld>
            <a:endParaRPr lang="es-ES"/>
          </a:p>
        </p:txBody>
      </p:sp>
    </p:spTree>
    <p:extLst>
      <p:ext uri="{BB962C8B-B14F-4D97-AF65-F5344CB8AC3E}">
        <p14:creationId xmlns:p14="http://schemas.microsoft.com/office/powerpoint/2010/main" val="10157454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23888" y="1712423"/>
            <a:ext cx="7886700" cy="2851208"/>
          </a:xfrm>
        </p:spPr>
        <p:txBody>
          <a:bodyPr anchor="b">
            <a:normAutofit/>
          </a:bodyPr>
          <a:lstStyle>
            <a:lvl1pPr>
              <a:defRPr sz="4500" b="0"/>
            </a:lvl1pPr>
          </a:lstStyle>
          <a:p>
            <a:r>
              <a:rPr lang="ru-RU" smtClean="0"/>
              <a:t>Образец заголовка</a:t>
            </a:r>
            <a:endParaRPr lang="en-US" dirty="0"/>
          </a:p>
        </p:txBody>
      </p:sp>
      <p:sp>
        <p:nvSpPr>
          <p:cNvPr id="3" name="Text Placeholder 2"/>
          <p:cNvSpPr>
            <a:spLocks noGrp="1"/>
          </p:cNvSpPr>
          <p:nvPr>
            <p:ph type="body" idx="1"/>
          </p:nvPr>
        </p:nvSpPr>
        <p:spPr>
          <a:xfrm>
            <a:off x="623888" y="4552634"/>
            <a:ext cx="7886700" cy="1500187"/>
          </a:xfrm>
        </p:spPr>
        <p:txBody>
          <a:bodyPr anchor="t">
            <a:normAutofit/>
          </a:bodyPr>
          <a:lstStyle>
            <a:lvl1pPr marL="0" indent="0">
              <a:buNone/>
              <a:defRPr sz="180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4FC6F2AB-E9FB-4F64-BF0E-277D1B6C7E90}" type="datetimeFigureOut">
              <a:rPr lang="es-ES" smtClean="0"/>
              <a:pPr/>
              <a:t>29/10/2018</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1624B6E7-90A6-4B89-A6FC-8F167016E299}" type="slidenum">
              <a:rPr lang="es-ES" smtClean="0"/>
              <a:pPr/>
              <a:t>‹#›</a:t>
            </a:fld>
            <a:endParaRPr lang="es-ES"/>
          </a:p>
        </p:txBody>
      </p:sp>
    </p:spTree>
    <p:extLst>
      <p:ext uri="{BB962C8B-B14F-4D97-AF65-F5344CB8AC3E}">
        <p14:creationId xmlns:p14="http://schemas.microsoft.com/office/powerpoint/2010/main" val="29904263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33845" y="1828801"/>
            <a:ext cx="3886200" cy="435133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629150" y="1828801"/>
            <a:ext cx="3886200" cy="435133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4FC6F2AB-E9FB-4F64-BF0E-277D1B6C7E90}" type="datetimeFigureOut">
              <a:rPr lang="es-ES" smtClean="0"/>
              <a:pPr/>
              <a:t>29/10/2018</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1624B6E7-90A6-4B89-A6FC-8F167016E299}" type="slidenum">
              <a:rPr lang="es-ES" smtClean="0"/>
              <a:pPr/>
              <a:t>‹#›</a:t>
            </a:fld>
            <a:endParaRPr lang="es-ES"/>
          </a:p>
        </p:txBody>
      </p:sp>
    </p:spTree>
    <p:extLst>
      <p:ext uri="{BB962C8B-B14F-4D97-AF65-F5344CB8AC3E}">
        <p14:creationId xmlns:p14="http://schemas.microsoft.com/office/powerpoint/2010/main" val="3268950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33845" y="1681851"/>
            <a:ext cx="3867150" cy="825699"/>
          </a:xfrm>
        </p:spPr>
        <p:txBody>
          <a:bodyPr anchor="b">
            <a:normAutofit/>
          </a:bodyP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smtClean="0"/>
              <a:t>Образец текста</a:t>
            </a:r>
          </a:p>
        </p:txBody>
      </p:sp>
      <p:sp>
        <p:nvSpPr>
          <p:cNvPr id="4" name="Content Placeholder 3"/>
          <p:cNvSpPr>
            <a:spLocks noGrp="1"/>
          </p:cNvSpPr>
          <p:nvPr>
            <p:ph sz="half" idx="2"/>
          </p:nvPr>
        </p:nvSpPr>
        <p:spPr>
          <a:xfrm>
            <a:off x="633845" y="2507551"/>
            <a:ext cx="3867150" cy="36805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29150" y="1681851"/>
            <a:ext cx="3886201" cy="825698"/>
          </a:xfrm>
        </p:spPr>
        <p:txBody>
          <a:bodyPr anchor="b"/>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smtClean="0"/>
              <a:t>Образец текста</a:t>
            </a:r>
          </a:p>
        </p:txBody>
      </p:sp>
      <p:sp>
        <p:nvSpPr>
          <p:cNvPr id="6" name="Content Placeholder 5"/>
          <p:cNvSpPr>
            <a:spLocks noGrp="1"/>
          </p:cNvSpPr>
          <p:nvPr>
            <p:ph sz="quarter" idx="4"/>
          </p:nvPr>
        </p:nvSpPr>
        <p:spPr>
          <a:xfrm>
            <a:off x="4629150" y="2507551"/>
            <a:ext cx="3886201" cy="36805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Date Placeholder 6"/>
          <p:cNvSpPr>
            <a:spLocks noGrp="1"/>
          </p:cNvSpPr>
          <p:nvPr>
            <p:ph type="dt" sz="half" idx="10"/>
          </p:nvPr>
        </p:nvSpPr>
        <p:spPr/>
        <p:txBody>
          <a:bodyPr/>
          <a:lstStyle/>
          <a:p>
            <a:fld id="{4FC6F2AB-E9FB-4F64-BF0E-277D1B6C7E90}" type="datetimeFigureOut">
              <a:rPr lang="es-ES" smtClean="0"/>
              <a:pPr/>
              <a:t>29/10/2018</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1624B6E7-90A6-4B89-A6FC-8F167016E299}" type="slidenum">
              <a:rPr lang="es-ES" smtClean="0"/>
              <a:pPr/>
              <a:t>‹#›</a:t>
            </a:fld>
            <a:endParaRPr lang="es-ES"/>
          </a:p>
        </p:txBody>
      </p:sp>
      <p:sp>
        <p:nvSpPr>
          <p:cNvPr id="10" name="Title 9"/>
          <p:cNvSpPr>
            <a:spLocks noGrp="1"/>
          </p:cNvSpPr>
          <p:nvPr>
            <p:ph type="title"/>
          </p:nvPr>
        </p:nvSpPr>
        <p:spPr/>
        <p:txBody>
          <a:bodyPr/>
          <a:lstStyle/>
          <a:p>
            <a:r>
              <a:rPr lang="ru-RU" smtClean="0"/>
              <a:t>Образец заголовка</a:t>
            </a:r>
            <a:endParaRPr lang="en-US" dirty="0"/>
          </a:p>
        </p:txBody>
      </p:sp>
    </p:spTree>
    <p:extLst>
      <p:ext uri="{BB962C8B-B14F-4D97-AF65-F5344CB8AC3E}">
        <p14:creationId xmlns:p14="http://schemas.microsoft.com/office/powerpoint/2010/main" val="28075902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Только заголовок">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4FC6F2AB-E9FB-4F64-BF0E-277D1B6C7E90}" type="datetimeFigureOut">
              <a:rPr lang="es-ES" smtClean="0"/>
              <a:pPr/>
              <a:t>29/10/2018</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1624B6E7-90A6-4B89-A6FC-8F167016E299}" type="slidenum">
              <a:rPr lang="es-ES" smtClean="0"/>
              <a:pPr/>
              <a:t>‹#›</a:t>
            </a:fld>
            <a:endParaRPr lang="es-ES"/>
          </a:p>
        </p:txBody>
      </p:sp>
      <p:sp>
        <p:nvSpPr>
          <p:cNvPr id="6" name="Title 5"/>
          <p:cNvSpPr>
            <a:spLocks noGrp="1"/>
          </p:cNvSpPr>
          <p:nvPr>
            <p:ph type="title"/>
          </p:nvPr>
        </p:nvSpPr>
        <p:spPr/>
        <p:txBody>
          <a:bodyPr/>
          <a:lstStyle/>
          <a:p>
            <a:r>
              <a:rPr lang="ru-RU" smtClean="0"/>
              <a:t>Образец заголовка</a:t>
            </a:r>
            <a:endParaRPr lang="en-US"/>
          </a:p>
        </p:txBody>
      </p:sp>
    </p:spTree>
    <p:extLst>
      <p:ext uri="{BB962C8B-B14F-4D97-AF65-F5344CB8AC3E}">
        <p14:creationId xmlns:p14="http://schemas.microsoft.com/office/powerpoint/2010/main" val="42806022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C6F2AB-E9FB-4F64-BF0E-277D1B6C7E90}" type="datetimeFigureOut">
              <a:rPr lang="es-ES" smtClean="0"/>
              <a:pPr/>
              <a:t>29/10/2018</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1624B6E7-90A6-4B89-A6FC-8F167016E299}" type="slidenum">
              <a:rPr lang="es-ES" smtClean="0"/>
              <a:pPr/>
              <a:t>‹#›</a:t>
            </a:fld>
            <a:endParaRPr lang="es-ES"/>
          </a:p>
        </p:txBody>
      </p:sp>
    </p:spTree>
    <p:extLst>
      <p:ext uri="{BB962C8B-B14F-4D97-AF65-F5344CB8AC3E}">
        <p14:creationId xmlns:p14="http://schemas.microsoft.com/office/powerpoint/2010/main" val="26481416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1"/>
            <a:ext cx="2948940" cy="1600197"/>
          </a:xfrm>
        </p:spPr>
        <p:txBody>
          <a:bodyPr anchor="b">
            <a:normAutofit/>
          </a:bodyPr>
          <a:lstStyle>
            <a:lvl1pPr>
              <a:defRPr sz="2400" b="0"/>
            </a:lvl1pPr>
          </a:lstStyle>
          <a:p>
            <a:r>
              <a:rPr lang="ru-RU" smtClean="0"/>
              <a:t>Образец заголовка</a:t>
            </a:r>
            <a:endParaRPr lang="en-US" dirty="0"/>
          </a:p>
        </p:txBody>
      </p:sp>
      <p:sp>
        <p:nvSpPr>
          <p:cNvPr id="3" name="Content Placeholder 2"/>
          <p:cNvSpPr>
            <a:spLocks noGrp="1"/>
          </p:cNvSpPr>
          <p:nvPr>
            <p:ph idx="1"/>
          </p:nvPr>
        </p:nvSpPr>
        <p:spPr>
          <a:xfrm>
            <a:off x="3886200" y="990600"/>
            <a:ext cx="4629150" cy="48768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30936" y="2057399"/>
            <a:ext cx="2948940" cy="3810001"/>
          </a:xfrm>
        </p:spPr>
        <p:txBody>
          <a:bodyPr>
            <a:normAutofit/>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ru-RU" smtClean="0"/>
              <a:t>Образец текста</a:t>
            </a:r>
          </a:p>
        </p:txBody>
      </p:sp>
      <p:sp>
        <p:nvSpPr>
          <p:cNvPr id="5" name="Date Placeholder 4"/>
          <p:cNvSpPr>
            <a:spLocks noGrp="1"/>
          </p:cNvSpPr>
          <p:nvPr>
            <p:ph type="dt" sz="half" idx="10"/>
          </p:nvPr>
        </p:nvSpPr>
        <p:spPr/>
        <p:txBody>
          <a:bodyPr/>
          <a:lstStyle/>
          <a:p>
            <a:fld id="{4FC6F2AB-E9FB-4F64-BF0E-277D1B6C7E90}" type="datetimeFigureOut">
              <a:rPr lang="es-ES" smtClean="0"/>
              <a:pPr/>
              <a:t>29/10/2018</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1624B6E7-90A6-4B89-A6FC-8F167016E299}" type="slidenum">
              <a:rPr lang="es-ES" smtClean="0"/>
              <a:pPr/>
              <a:t>‹#›</a:t>
            </a:fld>
            <a:endParaRPr lang="es-ES"/>
          </a:p>
        </p:txBody>
      </p:sp>
    </p:spTree>
    <p:extLst>
      <p:ext uri="{BB962C8B-B14F-4D97-AF65-F5344CB8AC3E}">
        <p14:creationId xmlns:p14="http://schemas.microsoft.com/office/powerpoint/2010/main" val="26913479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solidFill>
                  <a:srgbClr val="0033CC"/>
                </a:solidFill>
              </a:defRPr>
            </a:lvl1pPr>
          </a:lstStyle>
          <a:p>
            <a:r>
              <a:rPr lang="ru-RU" smtClean="0"/>
              <a:t>Образец заголовка</a:t>
            </a:r>
            <a:endParaRPr lang="es-ES" dirty="0"/>
          </a:p>
        </p:txBody>
      </p:sp>
      <p:sp>
        <p:nvSpPr>
          <p:cNvPr id="3" name="2 Marcador de contenido"/>
          <p:cNvSpPr>
            <a:spLocks noGrp="1"/>
          </p:cNvSpPr>
          <p:nvPr>
            <p:ph idx="1"/>
          </p:nvPr>
        </p:nvSpPr>
        <p:spPr/>
        <p:txBody>
          <a:bodyPr/>
          <a:lstStyle>
            <a:lvl1pPr>
              <a:defRPr sz="2600"/>
            </a:lvl1pPr>
            <a:lvl2pPr>
              <a:defRPr sz="2500"/>
            </a:lvl2pPr>
            <a:lvl3pPr>
              <a:defRPr sz="2300"/>
            </a:lvl3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s-ES" dirty="0"/>
          </a:p>
        </p:txBody>
      </p:sp>
      <p:sp>
        <p:nvSpPr>
          <p:cNvPr id="4" name="3 Marcador de fecha"/>
          <p:cNvSpPr>
            <a:spLocks noGrp="1"/>
          </p:cNvSpPr>
          <p:nvPr>
            <p:ph type="dt" sz="half" idx="10"/>
          </p:nvPr>
        </p:nvSpPr>
        <p:spPr/>
        <p:txBody>
          <a:bodyPr/>
          <a:lstStyle/>
          <a:p>
            <a:fld id="{4FC6F2AB-E9FB-4F64-BF0E-277D1B6C7E90}" type="datetimeFigureOut">
              <a:rPr lang="es-ES" smtClean="0"/>
              <a:pPr/>
              <a:t>29/10/2018</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624B6E7-90A6-4B89-A6FC-8F167016E299}" type="slidenum">
              <a:rPr lang="es-ES" smtClean="0"/>
              <a:pPr/>
              <a:t>‹#›</a:t>
            </a:fld>
            <a:endParaRPr lang="es-E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0"/>
            <a:ext cx="2948940" cy="1600200"/>
          </a:xfrm>
        </p:spPr>
        <p:txBody>
          <a:bodyPr anchor="b">
            <a:normAutofit/>
          </a:bodyPr>
          <a:lstStyle>
            <a:lvl1pPr>
              <a:defRPr sz="2400" b="0"/>
            </a:lvl1pPr>
          </a:lstStyle>
          <a:p>
            <a:r>
              <a:rPr lang="ru-RU" smtClean="0"/>
              <a:t>Образец заголовка</a:t>
            </a:r>
            <a:endParaRPr lang="en-US" dirty="0"/>
          </a:p>
        </p:txBody>
      </p:sp>
      <p:sp>
        <p:nvSpPr>
          <p:cNvPr id="3" name="Picture Placeholder 2"/>
          <p:cNvSpPr>
            <a:spLocks noGrp="1"/>
          </p:cNvSpPr>
          <p:nvPr>
            <p:ph type="pic" idx="1"/>
          </p:nvPr>
        </p:nvSpPr>
        <p:spPr>
          <a:xfrm>
            <a:off x="3886200" y="990600"/>
            <a:ext cx="4629150" cy="4876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ru-RU" smtClean="0"/>
              <a:t>Вставка рисунка</a:t>
            </a:r>
            <a:endParaRPr lang="en-US" dirty="0"/>
          </a:p>
        </p:txBody>
      </p:sp>
      <p:sp>
        <p:nvSpPr>
          <p:cNvPr id="4" name="Text Placeholder 3"/>
          <p:cNvSpPr>
            <a:spLocks noGrp="1"/>
          </p:cNvSpPr>
          <p:nvPr>
            <p:ph type="body" sz="half" idx="2"/>
          </p:nvPr>
        </p:nvSpPr>
        <p:spPr>
          <a:xfrm>
            <a:off x="630936" y="2057400"/>
            <a:ext cx="2948940" cy="3810000"/>
          </a:xfrm>
        </p:spPr>
        <p:txBody>
          <a:bodyPr>
            <a:normAutofit/>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ru-RU" smtClean="0"/>
              <a:t>Образец текста</a:t>
            </a:r>
          </a:p>
        </p:txBody>
      </p:sp>
      <p:sp>
        <p:nvSpPr>
          <p:cNvPr id="5" name="Date Placeholder 4"/>
          <p:cNvSpPr>
            <a:spLocks noGrp="1"/>
          </p:cNvSpPr>
          <p:nvPr>
            <p:ph type="dt" sz="half" idx="10"/>
          </p:nvPr>
        </p:nvSpPr>
        <p:spPr/>
        <p:txBody>
          <a:bodyPr/>
          <a:lstStyle/>
          <a:p>
            <a:fld id="{4FC6F2AB-E9FB-4F64-BF0E-277D1B6C7E90}" type="datetimeFigureOut">
              <a:rPr lang="es-ES" smtClean="0"/>
              <a:pPr/>
              <a:t>29/10/2018</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1624B6E7-90A6-4B89-A6FC-8F167016E299}" type="slidenum">
              <a:rPr lang="es-ES" smtClean="0"/>
              <a:pPr/>
              <a:t>‹#›</a:t>
            </a:fld>
            <a:endParaRPr lang="es-ES"/>
          </a:p>
        </p:txBody>
      </p:sp>
    </p:spTree>
    <p:extLst>
      <p:ext uri="{BB962C8B-B14F-4D97-AF65-F5344CB8AC3E}">
        <p14:creationId xmlns:p14="http://schemas.microsoft.com/office/powerpoint/2010/main" val="18787108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4FC6F2AB-E9FB-4F64-BF0E-277D1B6C7E90}" type="datetimeFigureOut">
              <a:rPr lang="es-ES" smtClean="0"/>
              <a:pPr/>
              <a:t>29/10/2018</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1624B6E7-90A6-4B89-A6FC-8F167016E299}" type="slidenum">
              <a:rPr lang="es-ES" smtClean="0"/>
              <a:pPr/>
              <a:t>‹#›</a:t>
            </a:fld>
            <a:endParaRPr lang="es-ES"/>
          </a:p>
        </p:txBody>
      </p:sp>
    </p:spTree>
    <p:extLst>
      <p:ext uri="{BB962C8B-B14F-4D97-AF65-F5344CB8AC3E}">
        <p14:creationId xmlns:p14="http://schemas.microsoft.com/office/powerpoint/2010/main" val="19421337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0362"/>
            <a:ext cx="1971675" cy="5811838"/>
          </a:xfrm>
        </p:spPr>
        <p:txBody>
          <a:bodyPr vert="eaVert"/>
          <a:lstStyle/>
          <a:p>
            <a:r>
              <a:rPr lang="ru-RU" smtClean="0"/>
              <a:t>Образец заголовка</a:t>
            </a:r>
            <a:endParaRPr lang="en-US"/>
          </a:p>
        </p:txBody>
      </p:sp>
      <p:sp>
        <p:nvSpPr>
          <p:cNvPr id="3" name="Vertical Text Placeholder 2"/>
          <p:cNvSpPr>
            <a:spLocks noGrp="1"/>
          </p:cNvSpPr>
          <p:nvPr>
            <p:ph type="body" orient="vert" idx="1"/>
          </p:nvPr>
        </p:nvSpPr>
        <p:spPr>
          <a:xfrm>
            <a:off x="628650" y="360363"/>
            <a:ext cx="5800725" cy="581183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4FC6F2AB-E9FB-4F64-BF0E-277D1B6C7E90}" type="datetimeFigureOut">
              <a:rPr lang="es-ES" smtClean="0"/>
              <a:pPr/>
              <a:t>29/10/2018</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1624B6E7-90A6-4B89-A6FC-8F167016E299}" type="slidenum">
              <a:rPr lang="es-ES" smtClean="0"/>
              <a:pPr/>
              <a:t>‹#›</a:t>
            </a:fld>
            <a:endParaRPr lang="es-ES"/>
          </a:p>
        </p:txBody>
      </p:sp>
    </p:spTree>
    <p:extLst>
      <p:ext uri="{BB962C8B-B14F-4D97-AF65-F5344CB8AC3E}">
        <p14:creationId xmlns:p14="http://schemas.microsoft.com/office/powerpoint/2010/main" val="419300990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4530"/>
            <a:ext cx="6858000" cy="2387600"/>
          </a:xfrm>
        </p:spPr>
        <p:txBody>
          <a:bodyPr anchor="b">
            <a:normAutofit/>
          </a:bodyPr>
          <a:lstStyle>
            <a:lvl1pPr algn="ctr">
              <a:defRPr sz="4500"/>
            </a:lvl1pPr>
          </a:lstStyle>
          <a:p>
            <a:r>
              <a:rPr lang="ru-RU" smtClean="0"/>
              <a:t>Образец заголовка</a:t>
            </a:r>
            <a:endParaRPr lang="en-US" dirty="0"/>
          </a:p>
        </p:txBody>
      </p:sp>
      <p:sp>
        <p:nvSpPr>
          <p:cNvPr id="3" name="Subtitle 2"/>
          <p:cNvSpPr>
            <a:spLocks noGrp="1"/>
          </p:cNvSpPr>
          <p:nvPr>
            <p:ph type="subTitle" idx="1"/>
          </p:nvPr>
        </p:nvSpPr>
        <p:spPr>
          <a:xfrm>
            <a:off x="1143000" y="3602038"/>
            <a:ext cx="6858000" cy="1655762"/>
          </a:xfrm>
        </p:spPr>
        <p:txBody>
          <a:bodyPr>
            <a:normAutofit/>
          </a:bodyPr>
          <a:lstStyle>
            <a:lvl1pPr marL="0" indent="0" algn="ctr">
              <a:buNone/>
              <a:defRPr sz="1800">
                <a:solidFill>
                  <a:schemeClr val="tx1">
                    <a:lumMod val="75000"/>
                    <a:lumOff val="25000"/>
                  </a:schemeClr>
                </a:solidFill>
              </a:defRPr>
            </a:lvl1pPr>
            <a:lvl2pPr marL="342900" indent="0" algn="ctr">
              <a:buNone/>
              <a:defRPr sz="21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4FC6F2AB-E9FB-4F64-BF0E-277D1B6C7E90}" type="datetimeFigureOut">
              <a:rPr lang="es-ES" smtClean="0"/>
              <a:pPr/>
              <a:t>29/10/2018</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1624B6E7-90A6-4B89-A6FC-8F167016E299}" type="slidenum">
              <a:rPr lang="es-ES" smtClean="0"/>
              <a:pPr/>
              <a:t>‹#›</a:t>
            </a:fld>
            <a:endParaRPr lang="es-ES"/>
          </a:p>
        </p:txBody>
      </p:sp>
    </p:spTree>
    <p:extLst>
      <p:ext uri="{BB962C8B-B14F-4D97-AF65-F5344CB8AC3E}">
        <p14:creationId xmlns:p14="http://schemas.microsoft.com/office/powerpoint/2010/main" val="82553192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4FC6F2AB-E9FB-4F64-BF0E-277D1B6C7E90}" type="datetimeFigureOut">
              <a:rPr lang="es-ES" smtClean="0"/>
              <a:pPr/>
              <a:t>29/10/2018</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1624B6E7-90A6-4B89-A6FC-8F167016E299}" type="slidenum">
              <a:rPr lang="es-ES" smtClean="0"/>
              <a:pPr/>
              <a:t>‹#›</a:t>
            </a:fld>
            <a:endParaRPr lang="es-ES"/>
          </a:p>
        </p:txBody>
      </p:sp>
    </p:spTree>
    <p:extLst>
      <p:ext uri="{BB962C8B-B14F-4D97-AF65-F5344CB8AC3E}">
        <p14:creationId xmlns:p14="http://schemas.microsoft.com/office/powerpoint/2010/main" val="61037575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23888" y="1712423"/>
            <a:ext cx="7886700" cy="2851208"/>
          </a:xfrm>
        </p:spPr>
        <p:txBody>
          <a:bodyPr anchor="b">
            <a:normAutofit/>
          </a:bodyPr>
          <a:lstStyle>
            <a:lvl1pPr>
              <a:defRPr sz="4500" b="0"/>
            </a:lvl1pPr>
          </a:lstStyle>
          <a:p>
            <a:r>
              <a:rPr lang="ru-RU" smtClean="0"/>
              <a:t>Образец заголовка</a:t>
            </a:r>
            <a:endParaRPr lang="en-US" dirty="0"/>
          </a:p>
        </p:txBody>
      </p:sp>
      <p:sp>
        <p:nvSpPr>
          <p:cNvPr id="3" name="Text Placeholder 2"/>
          <p:cNvSpPr>
            <a:spLocks noGrp="1"/>
          </p:cNvSpPr>
          <p:nvPr>
            <p:ph type="body" idx="1"/>
          </p:nvPr>
        </p:nvSpPr>
        <p:spPr>
          <a:xfrm>
            <a:off x="623888" y="4552634"/>
            <a:ext cx="7886700" cy="1500187"/>
          </a:xfrm>
        </p:spPr>
        <p:txBody>
          <a:bodyPr anchor="t">
            <a:normAutofit/>
          </a:bodyPr>
          <a:lstStyle>
            <a:lvl1pPr marL="0" indent="0">
              <a:buNone/>
              <a:defRPr sz="180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4FC6F2AB-E9FB-4F64-BF0E-277D1B6C7E90}" type="datetimeFigureOut">
              <a:rPr lang="es-ES" smtClean="0"/>
              <a:pPr/>
              <a:t>29/10/2018</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1624B6E7-90A6-4B89-A6FC-8F167016E299}" type="slidenum">
              <a:rPr lang="es-ES" smtClean="0"/>
              <a:pPr/>
              <a:t>‹#›</a:t>
            </a:fld>
            <a:endParaRPr lang="es-ES"/>
          </a:p>
        </p:txBody>
      </p:sp>
    </p:spTree>
    <p:extLst>
      <p:ext uri="{BB962C8B-B14F-4D97-AF65-F5344CB8AC3E}">
        <p14:creationId xmlns:p14="http://schemas.microsoft.com/office/powerpoint/2010/main" val="37979696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33845" y="1828801"/>
            <a:ext cx="3886200" cy="435133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629150" y="1828801"/>
            <a:ext cx="3886200" cy="435133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4FC6F2AB-E9FB-4F64-BF0E-277D1B6C7E90}" type="datetimeFigureOut">
              <a:rPr lang="es-ES" smtClean="0"/>
              <a:pPr/>
              <a:t>29/10/2018</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1624B6E7-90A6-4B89-A6FC-8F167016E299}" type="slidenum">
              <a:rPr lang="es-ES" smtClean="0"/>
              <a:pPr/>
              <a:t>‹#›</a:t>
            </a:fld>
            <a:endParaRPr lang="es-ES"/>
          </a:p>
        </p:txBody>
      </p:sp>
    </p:spTree>
    <p:extLst>
      <p:ext uri="{BB962C8B-B14F-4D97-AF65-F5344CB8AC3E}">
        <p14:creationId xmlns:p14="http://schemas.microsoft.com/office/powerpoint/2010/main" val="24472103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33845" y="1681851"/>
            <a:ext cx="3867150" cy="825699"/>
          </a:xfrm>
        </p:spPr>
        <p:txBody>
          <a:bodyPr anchor="b">
            <a:normAutofit/>
          </a:bodyP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smtClean="0"/>
              <a:t>Образец текста</a:t>
            </a:r>
          </a:p>
        </p:txBody>
      </p:sp>
      <p:sp>
        <p:nvSpPr>
          <p:cNvPr id="4" name="Content Placeholder 3"/>
          <p:cNvSpPr>
            <a:spLocks noGrp="1"/>
          </p:cNvSpPr>
          <p:nvPr>
            <p:ph sz="half" idx="2"/>
          </p:nvPr>
        </p:nvSpPr>
        <p:spPr>
          <a:xfrm>
            <a:off x="633845" y="2507551"/>
            <a:ext cx="3867150" cy="36805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29150" y="1681851"/>
            <a:ext cx="3886201" cy="825698"/>
          </a:xfrm>
        </p:spPr>
        <p:txBody>
          <a:bodyPr anchor="b"/>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smtClean="0"/>
              <a:t>Образец текста</a:t>
            </a:r>
          </a:p>
        </p:txBody>
      </p:sp>
      <p:sp>
        <p:nvSpPr>
          <p:cNvPr id="6" name="Content Placeholder 5"/>
          <p:cNvSpPr>
            <a:spLocks noGrp="1"/>
          </p:cNvSpPr>
          <p:nvPr>
            <p:ph sz="quarter" idx="4"/>
          </p:nvPr>
        </p:nvSpPr>
        <p:spPr>
          <a:xfrm>
            <a:off x="4629150" y="2507551"/>
            <a:ext cx="3886201" cy="36805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Date Placeholder 6"/>
          <p:cNvSpPr>
            <a:spLocks noGrp="1"/>
          </p:cNvSpPr>
          <p:nvPr>
            <p:ph type="dt" sz="half" idx="10"/>
          </p:nvPr>
        </p:nvSpPr>
        <p:spPr/>
        <p:txBody>
          <a:bodyPr/>
          <a:lstStyle/>
          <a:p>
            <a:fld id="{4FC6F2AB-E9FB-4F64-BF0E-277D1B6C7E90}" type="datetimeFigureOut">
              <a:rPr lang="es-ES" smtClean="0"/>
              <a:pPr/>
              <a:t>29/10/2018</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1624B6E7-90A6-4B89-A6FC-8F167016E299}" type="slidenum">
              <a:rPr lang="es-ES" smtClean="0"/>
              <a:pPr/>
              <a:t>‹#›</a:t>
            </a:fld>
            <a:endParaRPr lang="es-ES"/>
          </a:p>
        </p:txBody>
      </p:sp>
      <p:sp>
        <p:nvSpPr>
          <p:cNvPr id="10" name="Title 9"/>
          <p:cNvSpPr>
            <a:spLocks noGrp="1"/>
          </p:cNvSpPr>
          <p:nvPr>
            <p:ph type="title"/>
          </p:nvPr>
        </p:nvSpPr>
        <p:spPr/>
        <p:txBody>
          <a:bodyPr/>
          <a:lstStyle/>
          <a:p>
            <a:r>
              <a:rPr lang="ru-RU" smtClean="0"/>
              <a:t>Образец заголовка</a:t>
            </a:r>
            <a:endParaRPr lang="en-US" dirty="0"/>
          </a:p>
        </p:txBody>
      </p:sp>
    </p:spTree>
    <p:extLst>
      <p:ext uri="{BB962C8B-B14F-4D97-AF65-F5344CB8AC3E}">
        <p14:creationId xmlns:p14="http://schemas.microsoft.com/office/powerpoint/2010/main" val="15821685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Только заголовок">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4FC6F2AB-E9FB-4F64-BF0E-277D1B6C7E90}" type="datetimeFigureOut">
              <a:rPr lang="es-ES" smtClean="0"/>
              <a:pPr/>
              <a:t>29/10/2018</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1624B6E7-90A6-4B89-A6FC-8F167016E299}" type="slidenum">
              <a:rPr lang="es-ES" smtClean="0"/>
              <a:pPr/>
              <a:t>‹#›</a:t>
            </a:fld>
            <a:endParaRPr lang="es-ES"/>
          </a:p>
        </p:txBody>
      </p:sp>
      <p:sp>
        <p:nvSpPr>
          <p:cNvPr id="6" name="Title 5"/>
          <p:cNvSpPr>
            <a:spLocks noGrp="1"/>
          </p:cNvSpPr>
          <p:nvPr>
            <p:ph type="title"/>
          </p:nvPr>
        </p:nvSpPr>
        <p:spPr/>
        <p:txBody>
          <a:bodyPr/>
          <a:lstStyle/>
          <a:p>
            <a:r>
              <a:rPr lang="ru-RU" smtClean="0"/>
              <a:t>Образец заголовка</a:t>
            </a:r>
            <a:endParaRPr lang="en-US"/>
          </a:p>
        </p:txBody>
      </p:sp>
    </p:spTree>
    <p:extLst>
      <p:ext uri="{BB962C8B-B14F-4D97-AF65-F5344CB8AC3E}">
        <p14:creationId xmlns:p14="http://schemas.microsoft.com/office/powerpoint/2010/main" val="5672641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C6F2AB-E9FB-4F64-BF0E-277D1B6C7E90}" type="datetimeFigureOut">
              <a:rPr lang="es-ES" smtClean="0"/>
              <a:pPr/>
              <a:t>29/10/2018</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1624B6E7-90A6-4B89-A6FC-8F167016E299}" type="slidenum">
              <a:rPr lang="es-ES" smtClean="0"/>
              <a:pPr/>
              <a:t>‹#›</a:t>
            </a:fld>
            <a:endParaRPr lang="es-ES"/>
          </a:p>
        </p:txBody>
      </p:sp>
    </p:spTree>
    <p:extLst>
      <p:ext uri="{BB962C8B-B14F-4D97-AF65-F5344CB8AC3E}">
        <p14:creationId xmlns:p14="http://schemas.microsoft.com/office/powerpoint/2010/main" val="37724344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3 Marcador de fecha"/>
          <p:cNvSpPr>
            <a:spLocks noGrp="1"/>
          </p:cNvSpPr>
          <p:nvPr>
            <p:ph type="dt" sz="half" idx="10"/>
          </p:nvPr>
        </p:nvSpPr>
        <p:spPr/>
        <p:txBody>
          <a:bodyPr/>
          <a:lstStyle/>
          <a:p>
            <a:fld id="{4FC6F2AB-E9FB-4F64-BF0E-277D1B6C7E90}" type="datetimeFigureOut">
              <a:rPr lang="es-ES" smtClean="0"/>
              <a:pPr/>
              <a:t>29/10/2018</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624B6E7-90A6-4B89-A6FC-8F167016E299}" type="slidenum">
              <a:rPr lang="es-ES" smtClean="0"/>
              <a:pPr/>
              <a:t>‹#›</a:t>
            </a:fld>
            <a:endParaRPr lang="es-E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1"/>
            <a:ext cx="2948940" cy="1600197"/>
          </a:xfrm>
        </p:spPr>
        <p:txBody>
          <a:bodyPr anchor="b">
            <a:normAutofit/>
          </a:bodyPr>
          <a:lstStyle>
            <a:lvl1pPr>
              <a:defRPr sz="2400" b="0"/>
            </a:lvl1pPr>
          </a:lstStyle>
          <a:p>
            <a:r>
              <a:rPr lang="ru-RU" smtClean="0"/>
              <a:t>Образец заголовка</a:t>
            </a:r>
            <a:endParaRPr lang="en-US" dirty="0"/>
          </a:p>
        </p:txBody>
      </p:sp>
      <p:sp>
        <p:nvSpPr>
          <p:cNvPr id="3" name="Content Placeholder 2"/>
          <p:cNvSpPr>
            <a:spLocks noGrp="1"/>
          </p:cNvSpPr>
          <p:nvPr>
            <p:ph idx="1"/>
          </p:nvPr>
        </p:nvSpPr>
        <p:spPr>
          <a:xfrm>
            <a:off x="3886200" y="990600"/>
            <a:ext cx="4629150" cy="48768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30936" y="2057399"/>
            <a:ext cx="2948940" cy="3810001"/>
          </a:xfrm>
        </p:spPr>
        <p:txBody>
          <a:bodyPr>
            <a:normAutofit/>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ru-RU" smtClean="0"/>
              <a:t>Образец текста</a:t>
            </a:r>
          </a:p>
        </p:txBody>
      </p:sp>
      <p:sp>
        <p:nvSpPr>
          <p:cNvPr id="5" name="Date Placeholder 4"/>
          <p:cNvSpPr>
            <a:spLocks noGrp="1"/>
          </p:cNvSpPr>
          <p:nvPr>
            <p:ph type="dt" sz="half" idx="10"/>
          </p:nvPr>
        </p:nvSpPr>
        <p:spPr/>
        <p:txBody>
          <a:bodyPr/>
          <a:lstStyle/>
          <a:p>
            <a:fld id="{4FC6F2AB-E9FB-4F64-BF0E-277D1B6C7E90}" type="datetimeFigureOut">
              <a:rPr lang="es-ES" smtClean="0"/>
              <a:pPr/>
              <a:t>29/10/2018</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1624B6E7-90A6-4B89-A6FC-8F167016E299}" type="slidenum">
              <a:rPr lang="es-ES" smtClean="0"/>
              <a:pPr/>
              <a:t>‹#›</a:t>
            </a:fld>
            <a:endParaRPr lang="es-ES"/>
          </a:p>
        </p:txBody>
      </p:sp>
    </p:spTree>
    <p:extLst>
      <p:ext uri="{BB962C8B-B14F-4D97-AF65-F5344CB8AC3E}">
        <p14:creationId xmlns:p14="http://schemas.microsoft.com/office/powerpoint/2010/main" val="365901967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0"/>
            <a:ext cx="2948940" cy="1600200"/>
          </a:xfrm>
        </p:spPr>
        <p:txBody>
          <a:bodyPr anchor="b">
            <a:normAutofit/>
          </a:bodyPr>
          <a:lstStyle>
            <a:lvl1pPr>
              <a:defRPr sz="2400" b="0"/>
            </a:lvl1pPr>
          </a:lstStyle>
          <a:p>
            <a:r>
              <a:rPr lang="ru-RU" smtClean="0"/>
              <a:t>Образец заголовка</a:t>
            </a:r>
            <a:endParaRPr lang="en-US" dirty="0"/>
          </a:p>
        </p:txBody>
      </p:sp>
      <p:sp>
        <p:nvSpPr>
          <p:cNvPr id="3" name="Picture Placeholder 2"/>
          <p:cNvSpPr>
            <a:spLocks noGrp="1"/>
          </p:cNvSpPr>
          <p:nvPr>
            <p:ph type="pic" idx="1"/>
          </p:nvPr>
        </p:nvSpPr>
        <p:spPr>
          <a:xfrm>
            <a:off x="3886200" y="990600"/>
            <a:ext cx="4629150" cy="4876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ru-RU" smtClean="0"/>
              <a:t>Вставка рисунка</a:t>
            </a:r>
            <a:endParaRPr lang="en-US" dirty="0"/>
          </a:p>
        </p:txBody>
      </p:sp>
      <p:sp>
        <p:nvSpPr>
          <p:cNvPr id="4" name="Text Placeholder 3"/>
          <p:cNvSpPr>
            <a:spLocks noGrp="1"/>
          </p:cNvSpPr>
          <p:nvPr>
            <p:ph type="body" sz="half" idx="2"/>
          </p:nvPr>
        </p:nvSpPr>
        <p:spPr>
          <a:xfrm>
            <a:off x="630936" y="2057400"/>
            <a:ext cx="2948940" cy="3810000"/>
          </a:xfrm>
        </p:spPr>
        <p:txBody>
          <a:bodyPr>
            <a:normAutofit/>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ru-RU" smtClean="0"/>
              <a:t>Образец текста</a:t>
            </a:r>
          </a:p>
        </p:txBody>
      </p:sp>
      <p:sp>
        <p:nvSpPr>
          <p:cNvPr id="5" name="Date Placeholder 4"/>
          <p:cNvSpPr>
            <a:spLocks noGrp="1"/>
          </p:cNvSpPr>
          <p:nvPr>
            <p:ph type="dt" sz="half" idx="10"/>
          </p:nvPr>
        </p:nvSpPr>
        <p:spPr/>
        <p:txBody>
          <a:bodyPr/>
          <a:lstStyle/>
          <a:p>
            <a:fld id="{4FC6F2AB-E9FB-4F64-BF0E-277D1B6C7E90}" type="datetimeFigureOut">
              <a:rPr lang="es-ES" smtClean="0"/>
              <a:pPr/>
              <a:t>29/10/2018</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1624B6E7-90A6-4B89-A6FC-8F167016E299}" type="slidenum">
              <a:rPr lang="es-ES" smtClean="0"/>
              <a:pPr/>
              <a:t>‹#›</a:t>
            </a:fld>
            <a:endParaRPr lang="es-ES"/>
          </a:p>
        </p:txBody>
      </p:sp>
    </p:spTree>
    <p:extLst>
      <p:ext uri="{BB962C8B-B14F-4D97-AF65-F5344CB8AC3E}">
        <p14:creationId xmlns:p14="http://schemas.microsoft.com/office/powerpoint/2010/main" val="71477370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4FC6F2AB-E9FB-4F64-BF0E-277D1B6C7E90}" type="datetimeFigureOut">
              <a:rPr lang="es-ES" smtClean="0"/>
              <a:pPr/>
              <a:t>29/10/2018</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1624B6E7-90A6-4B89-A6FC-8F167016E299}" type="slidenum">
              <a:rPr lang="es-ES" smtClean="0"/>
              <a:pPr/>
              <a:t>‹#›</a:t>
            </a:fld>
            <a:endParaRPr lang="es-ES"/>
          </a:p>
        </p:txBody>
      </p:sp>
    </p:spTree>
    <p:extLst>
      <p:ext uri="{BB962C8B-B14F-4D97-AF65-F5344CB8AC3E}">
        <p14:creationId xmlns:p14="http://schemas.microsoft.com/office/powerpoint/2010/main" val="256210682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0362"/>
            <a:ext cx="1971675" cy="5811838"/>
          </a:xfrm>
        </p:spPr>
        <p:txBody>
          <a:bodyPr vert="eaVert"/>
          <a:lstStyle/>
          <a:p>
            <a:r>
              <a:rPr lang="ru-RU" smtClean="0"/>
              <a:t>Образец заголовка</a:t>
            </a:r>
            <a:endParaRPr lang="en-US"/>
          </a:p>
        </p:txBody>
      </p:sp>
      <p:sp>
        <p:nvSpPr>
          <p:cNvPr id="3" name="Vertical Text Placeholder 2"/>
          <p:cNvSpPr>
            <a:spLocks noGrp="1"/>
          </p:cNvSpPr>
          <p:nvPr>
            <p:ph type="body" orient="vert" idx="1"/>
          </p:nvPr>
        </p:nvSpPr>
        <p:spPr>
          <a:xfrm>
            <a:off x="628650" y="360363"/>
            <a:ext cx="5800725" cy="581183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4FC6F2AB-E9FB-4F64-BF0E-277D1B6C7E90}" type="datetimeFigureOut">
              <a:rPr lang="es-ES" smtClean="0"/>
              <a:pPr/>
              <a:t>29/10/2018</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1624B6E7-90A6-4B89-A6FC-8F167016E299}" type="slidenum">
              <a:rPr lang="es-ES" smtClean="0"/>
              <a:pPr/>
              <a:t>‹#›</a:t>
            </a:fld>
            <a:endParaRPr lang="es-ES"/>
          </a:p>
        </p:txBody>
      </p:sp>
    </p:spTree>
    <p:extLst>
      <p:ext uri="{BB962C8B-B14F-4D97-AF65-F5344CB8AC3E}">
        <p14:creationId xmlns:p14="http://schemas.microsoft.com/office/powerpoint/2010/main" val="3876114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ru-RU" smtClean="0"/>
              <a:t>Образец заголовка</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s-ES"/>
          </a:p>
        </p:txBody>
      </p:sp>
      <p:sp>
        <p:nvSpPr>
          <p:cNvPr id="5" name="4 Marcador de fecha"/>
          <p:cNvSpPr>
            <a:spLocks noGrp="1"/>
          </p:cNvSpPr>
          <p:nvPr>
            <p:ph type="dt" sz="half" idx="10"/>
          </p:nvPr>
        </p:nvSpPr>
        <p:spPr/>
        <p:txBody>
          <a:bodyPr/>
          <a:lstStyle/>
          <a:p>
            <a:fld id="{4FC6F2AB-E9FB-4F64-BF0E-277D1B6C7E90}" type="datetimeFigureOut">
              <a:rPr lang="es-ES" smtClean="0"/>
              <a:pPr/>
              <a:t>29/10/2018</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624B6E7-90A6-4B89-A6FC-8F167016E299}" type="slidenum">
              <a:rPr lang="es-ES" smtClean="0"/>
              <a:pPr/>
              <a:t>‹#›</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ru-RU" smtClean="0"/>
              <a:t>Образец заголовка</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s-ES"/>
          </a:p>
        </p:txBody>
      </p:sp>
      <p:sp>
        <p:nvSpPr>
          <p:cNvPr id="7" name="6 Marcador de fecha"/>
          <p:cNvSpPr>
            <a:spLocks noGrp="1"/>
          </p:cNvSpPr>
          <p:nvPr>
            <p:ph type="dt" sz="half" idx="10"/>
          </p:nvPr>
        </p:nvSpPr>
        <p:spPr/>
        <p:txBody>
          <a:bodyPr/>
          <a:lstStyle/>
          <a:p>
            <a:fld id="{4FC6F2AB-E9FB-4F64-BF0E-277D1B6C7E90}" type="datetimeFigureOut">
              <a:rPr lang="es-ES" smtClean="0"/>
              <a:pPr/>
              <a:t>29/10/2018</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1624B6E7-90A6-4B89-A6FC-8F167016E299}" type="slidenum">
              <a:rPr lang="es-ES" smtClean="0"/>
              <a:pPr/>
              <a:t>‹#›</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ru-RU" smtClean="0"/>
              <a:t>Образец заголовка</a:t>
            </a:r>
            <a:endParaRPr lang="es-ES"/>
          </a:p>
        </p:txBody>
      </p:sp>
      <p:sp>
        <p:nvSpPr>
          <p:cNvPr id="3" name="2 Marcador de fecha"/>
          <p:cNvSpPr>
            <a:spLocks noGrp="1"/>
          </p:cNvSpPr>
          <p:nvPr>
            <p:ph type="dt" sz="half" idx="10"/>
          </p:nvPr>
        </p:nvSpPr>
        <p:spPr/>
        <p:txBody>
          <a:bodyPr/>
          <a:lstStyle/>
          <a:p>
            <a:fld id="{4FC6F2AB-E9FB-4F64-BF0E-277D1B6C7E90}" type="datetimeFigureOut">
              <a:rPr lang="es-ES" smtClean="0"/>
              <a:pPr/>
              <a:t>29/10/2018</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1624B6E7-90A6-4B89-A6FC-8F167016E299}" type="slidenum">
              <a:rPr lang="es-ES" smtClean="0"/>
              <a:pPr/>
              <a:t>‹#›</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4FC6F2AB-E9FB-4F64-BF0E-277D1B6C7E90}" type="datetimeFigureOut">
              <a:rPr lang="es-ES" smtClean="0"/>
              <a:pPr/>
              <a:t>29/10/2018</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1624B6E7-90A6-4B89-A6FC-8F167016E299}" type="slidenum">
              <a:rPr lang="es-ES" smtClean="0"/>
              <a:pPr/>
              <a:t>‹#›</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4 Marcador de fecha"/>
          <p:cNvSpPr>
            <a:spLocks noGrp="1"/>
          </p:cNvSpPr>
          <p:nvPr>
            <p:ph type="dt" sz="half" idx="10"/>
          </p:nvPr>
        </p:nvSpPr>
        <p:spPr/>
        <p:txBody>
          <a:bodyPr/>
          <a:lstStyle/>
          <a:p>
            <a:fld id="{4FC6F2AB-E9FB-4F64-BF0E-277D1B6C7E90}" type="datetimeFigureOut">
              <a:rPr lang="es-ES" smtClean="0"/>
              <a:pPr/>
              <a:t>29/10/2018</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624B6E7-90A6-4B89-A6FC-8F167016E299}" type="slidenum">
              <a:rPr lang="es-ES" smtClean="0"/>
              <a:pPr/>
              <a:t>‹#›</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4 Marcador de fecha"/>
          <p:cNvSpPr>
            <a:spLocks noGrp="1"/>
          </p:cNvSpPr>
          <p:nvPr>
            <p:ph type="dt" sz="half" idx="10"/>
          </p:nvPr>
        </p:nvSpPr>
        <p:spPr/>
        <p:txBody>
          <a:bodyPr/>
          <a:lstStyle/>
          <a:p>
            <a:fld id="{4FC6F2AB-E9FB-4F64-BF0E-277D1B6C7E90}" type="datetimeFigureOut">
              <a:rPr lang="es-ES" smtClean="0"/>
              <a:pPr/>
              <a:t>29/10/2018</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624B6E7-90A6-4B89-A6FC-8F167016E299}" type="slidenum">
              <a:rPr lang="es-ES" smtClean="0"/>
              <a:pPr/>
              <a:t>‹#›</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13" cstate="print"/>
          <a:srcRect/>
          <a:stretch>
            <a:fillRect/>
          </a:stretch>
        </p:blipFill>
        <p:spPr bwMode="auto">
          <a:xfrm>
            <a:off x="0" y="0"/>
            <a:ext cx="9144000" cy="6858000"/>
          </a:xfrm>
          <a:prstGeom prst="rect">
            <a:avLst/>
          </a:prstGeom>
          <a:noFill/>
          <a:ln w="9525">
            <a:noFill/>
            <a:miter lim="800000"/>
            <a:headEnd/>
            <a:tailEnd/>
          </a:ln>
          <a:effectLst/>
        </p:spPr>
      </p:pic>
      <p:sp>
        <p:nvSpPr>
          <p:cNvPr id="2" name="1 Marcador de título"/>
          <p:cNvSpPr>
            <a:spLocks noGrp="1"/>
          </p:cNvSpPr>
          <p:nvPr>
            <p:ph type="title"/>
          </p:nvPr>
        </p:nvSpPr>
        <p:spPr>
          <a:xfrm>
            <a:off x="3071802" y="274638"/>
            <a:ext cx="5857916" cy="1143000"/>
          </a:xfrm>
          <a:prstGeom prst="rect">
            <a:avLst/>
          </a:prstGeom>
        </p:spPr>
        <p:txBody>
          <a:bodyPr vert="horz" lIns="91440" tIns="45720" rIns="91440" bIns="45720" rtlCol="0" anchor="ctr">
            <a:noAutofit/>
            <a:scene3d>
              <a:camera prst="orthographicFront"/>
              <a:lightRig rig="glow" dir="tl">
                <a:rot lat="0" lon="0" rev="5400000"/>
              </a:lightRig>
            </a:scene3d>
            <a:sp3d contourW="12700">
              <a:bevelT w="25400" h="25400"/>
              <a:contourClr>
                <a:schemeClr val="accent6">
                  <a:shade val="73000"/>
                </a:schemeClr>
              </a:contourClr>
            </a:sp3d>
          </a:bodyPr>
          <a:lstStyle/>
          <a:p>
            <a:r>
              <a:rPr lang="es-ES" dirty="0" smtClean="0"/>
              <a:t>Haga clic para modificar el estilo de título del patrón</a:t>
            </a:r>
            <a:endParaRPr lang="es-ES" dirty="0"/>
          </a:p>
        </p:txBody>
      </p:sp>
      <p:sp>
        <p:nvSpPr>
          <p:cNvPr id="3" name="2 Marcador de texto"/>
          <p:cNvSpPr>
            <a:spLocks noGrp="1"/>
          </p:cNvSpPr>
          <p:nvPr>
            <p:ph type="body" idx="1"/>
          </p:nvPr>
        </p:nvSpPr>
        <p:spPr>
          <a:xfrm>
            <a:off x="2000232" y="1600200"/>
            <a:ext cx="6929486" cy="4525963"/>
          </a:xfrm>
          <a:prstGeom prst="rect">
            <a:avLst/>
          </a:prstGeom>
        </p:spPr>
        <p:txBody>
          <a:bodyPr vert="horz" lIns="91440" tIns="45720" rIns="91440" bIns="45720" rtlCol="0">
            <a:normAutofit/>
          </a:body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ES" dirty="0"/>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C6F2AB-E9FB-4F64-BF0E-277D1B6C7E90}" type="datetimeFigureOut">
              <a:rPr lang="es-ES" smtClean="0"/>
              <a:pPr/>
              <a:t>29/10/2018</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24B6E7-90A6-4B89-A6FC-8F167016E299}" type="slidenum">
              <a:rPr lang="es-ES" smtClean="0"/>
              <a:pPr/>
              <a:t>‹#›</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spcBef>
          <a:spcPct val="0"/>
        </a:spcBef>
        <a:buNone/>
        <a:defRPr sz="3700" b="1" kern="1200" cap="none" spc="0">
          <a:ln w="11430">
            <a:solidFill>
              <a:schemeClr val="tx1"/>
            </a:solidFill>
          </a:ln>
          <a:solidFill>
            <a:srgbClr val="0070C0"/>
          </a:solidFill>
          <a:effectLst>
            <a:outerShdw blurRad="80000" dist="40000" dir="5040000" algn="tl">
              <a:srgbClr val="000000">
                <a:alpha val="30000"/>
              </a:srgbClr>
            </a:outerShdw>
          </a:effectLst>
          <a:latin typeface="Candara"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solidFill>
          <a:latin typeface="Candara" pitchFamily="34" charset="0"/>
          <a:ea typeface="+mn-ea"/>
          <a:cs typeface="+mn-cs"/>
        </a:defRPr>
      </a:lvl1pPr>
      <a:lvl2pPr marL="742950" indent="-285750" algn="l" defTabSz="914400" rtl="0" eaLnBrk="1" latinLnBrk="0" hangingPunct="1">
        <a:spcBef>
          <a:spcPct val="20000"/>
        </a:spcBef>
        <a:buFont typeface="Arial" pitchFamily="34" charset="0"/>
        <a:buChar char="–"/>
        <a:defRPr sz="2600" kern="1200">
          <a:solidFill>
            <a:schemeClr val="tx1"/>
          </a:solidFill>
          <a:latin typeface="Candara"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Candara"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Candara"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Candar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33845" y="365760"/>
            <a:ext cx="7886700" cy="1325562"/>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33845" y="1828801"/>
            <a:ext cx="7886700" cy="4351337"/>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825">
                <a:solidFill>
                  <a:schemeClr val="tx1">
                    <a:lumMod val="65000"/>
                    <a:lumOff val="35000"/>
                  </a:schemeClr>
                </a:solidFill>
              </a:defRPr>
            </a:lvl1pPr>
          </a:lstStyle>
          <a:p>
            <a:fld id="{4FC6F2AB-E9FB-4F64-BF0E-277D1B6C7E90}" type="datetimeFigureOut">
              <a:rPr lang="es-ES" smtClean="0"/>
              <a:pPr/>
              <a:t>29/10/2018</a:t>
            </a:fld>
            <a:endParaRPr lang="es-E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825">
                <a:solidFill>
                  <a:schemeClr val="tx1">
                    <a:lumMod val="65000"/>
                    <a:lumOff val="35000"/>
                  </a:schemeClr>
                </a:solidFill>
              </a:defRPr>
            </a:lvl1pPr>
          </a:lstStyle>
          <a:p>
            <a:endParaRPr lang="es-ES"/>
          </a:p>
        </p:txBody>
      </p:sp>
      <p:sp>
        <p:nvSpPr>
          <p:cNvPr id="6" name="Slide Number Placeholder 5"/>
          <p:cNvSpPr>
            <a:spLocks noGrp="1"/>
          </p:cNvSpPr>
          <p:nvPr>
            <p:ph type="sldNum" sz="quarter" idx="4"/>
          </p:nvPr>
        </p:nvSpPr>
        <p:spPr>
          <a:xfrm>
            <a:off x="6463145" y="6356351"/>
            <a:ext cx="2057400" cy="365125"/>
          </a:xfrm>
          <a:prstGeom prst="rect">
            <a:avLst/>
          </a:prstGeom>
        </p:spPr>
        <p:txBody>
          <a:bodyPr vert="horz" lIns="91440" tIns="45720" rIns="91440" bIns="45720" rtlCol="0" anchor="ctr"/>
          <a:lstStyle>
            <a:lvl1pPr algn="r">
              <a:defRPr sz="825">
                <a:solidFill>
                  <a:schemeClr val="tx1">
                    <a:tint val="75000"/>
                  </a:schemeClr>
                </a:solidFill>
              </a:defRPr>
            </a:lvl1pPr>
          </a:lstStyle>
          <a:p>
            <a:fld id="{1624B6E7-90A6-4B89-A6FC-8F167016E299}" type="slidenum">
              <a:rPr lang="es-ES" smtClean="0"/>
              <a:pPr/>
              <a:t>‹#›</a:t>
            </a:fld>
            <a:endParaRPr lang="es-ES"/>
          </a:p>
        </p:txBody>
      </p:sp>
    </p:spTree>
    <p:extLst>
      <p:ext uri="{BB962C8B-B14F-4D97-AF65-F5344CB8AC3E}">
        <p14:creationId xmlns:p14="http://schemas.microsoft.com/office/powerpoint/2010/main" val="183553032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Wingdings 2" pitchFamily="18" charset="2"/>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Wingdings 2" pitchFamily="18" charset="2"/>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Wingdings 2" pitchFamily="18" charset="2"/>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Wingdings 2" pitchFamily="18" charset="2"/>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Wingdings 2" pitchFamily="18" charset="2"/>
        <a:buChar char=""/>
        <a:defRPr sz="1350" kern="1200">
          <a:solidFill>
            <a:schemeClr val="tx1"/>
          </a:solidFill>
          <a:latin typeface="+mn-lt"/>
          <a:ea typeface="+mn-ea"/>
          <a:cs typeface="+mn-cs"/>
        </a:defRPr>
      </a:lvl5pPr>
      <a:lvl6pPr marL="18859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6pPr>
      <a:lvl7pPr marL="22288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7pPr>
      <a:lvl8pPr marL="25717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8pPr>
      <a:lvl9pPr marL="29146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33845" y="365760"/>
            <a:ext cx="7886700" cy="1325562"/>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33845" y="1828801"/>
            <a:ext cx="7886700" cy="4351337"/>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825">
                <a:solidFill>
                  <a:schemeClr val="tx1">
                    <a:lumMod val="65000"/>
                    <a:lumOff val="35000"/>
                  </a:schemeClr>
                </a:solidFill>
              </a:defRPr>
            </a:lvl1pPr>
          </a:lstStyle>
          <a:p>
            <a:fld id="{4FC6F2AB-E9FB-4F64-BF0E-277D1B6C7E90}" type="datetimeFigureOut">
              <a:rPr lang="es-ES" smtClean="0"/>
              <a:pPr/>
              <a:t>29/10/2018</a:t>
            </a:fld>
            <a:endParaRPr lang="es-E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825">
                <a:solidFill>
                  <a:schemeClr val="tx1">
                    <a:lumMod val="65000"/>
                    <a:lumOff val="35000"/>
                  </a:schemeClr>
                </a:solidFill>
              </a:defRPr>
            </a:lvl1pPr>
          </a:lstStyle>
          <a:p>
            <a:endParaRPr lang="es-ES"/>
          </a:p>
        </p:txBody>
      </p:sp>
      <p:sp>
        <p:nvSpPr>
          <p:cNvPr id="6" name="Slide Number Placeholder 5"/>
          <p:cNvSpPr>
            <a:spLocks noGrp="1"/>
          </p:cNvSpPr>
          <p:nvPr>
            <p:ph type="sldNum" sz="quarter" idx="4"/>
          </p:nvPr>
        </p:nvSpPr>
        <p:spPr>
          <a:xfrm>
            <a:off x="6463145" y="6356351"/>
            <a:ext cx="2057400" cy="365125"/>
          </a:xfrm>
          <a:prstGeom prst="rect">
            <a:avLst/>
          </a:prstGeom>
        </p:spPr>
        <p:txBody>
          <a:bodyPr vert="horz" lIns="91440" tIns="45720" rIns="91440" bIns="45720" rtlCol="0" anchor="ctr"/>
          <a:lstStyle>
            <a:lvl1pPr algn="r">
              <a:defRPr sz="825">
                <a:solidFill>
                  <a:schemeClr val="tx1">
                    <a:tint val="75000"/>
                  </a:schemeClr>
                </a:solidFill>
              </a:defRPr>
            </a:lvl1pPr>
          </a:lstStyle>
          <a:p>
            <a:fld id="{1624B6E7-90A6-4B89-A6FC-8F167016E299}" type="slidenum">
              <a:rPr lang="es-ES" smtClean="0"/>
              <a:pPr/>
              <a:t>‹#›</a:t>
            </a:fld>
            <a:endParaRPr lang="es-ES"/>
          </a:p>
        </p:txBody>
      </p:sp>
    </p:spTree>
    <p:extLst>
      <p:ext uri="{BB962C8B-B14F-4D97-AF65-F5344CB8AC3E}">
        <p14:creationId xmlns:p14="http://schemas.microsoft.com/office/powerpoint/2010/main" val="2749446704"/>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Wingdings 2" pitchFamily="18" charset="2"/>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Wingdings 2" pitchFamily="18" charset="2"/>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Wingdings 2" pitchFamily="18" charset="2"/>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Wingdings 2" pitchFamily="18" charset="2"/>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Wingdings 2" pitchFamily="18" charset="2"/>
        <a:buChar char=""/>
        <a:defRPr sz="1350" kern="1200">
          <a:solidFill>
            <a:schemeClr val="tx1"/>
          </a:solidFill>
          <a:latin typeface="+mn-lt"/>
          <a:ea typeface="+mn-ea"/>
          <a:cs typeface="+mn-cs"/>
        </a:defRPr>
      </a:lvl5pPr>
      <a:lvl6pPr marL="18859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6pPr>
      <a:lvl7pPr marL="22288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7pPr>
      <a:lvl8pPr marL="25717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8pPr>
      <a:lvl9pPr marL="29146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hyperlink" Target="https://www.haigekassa.ee/inimesele/ravimid-ja-meditsiiniseadmed/ravimite-erandkorras-kompenseerimine" TargetMode="External"/><Relationship Id="rId2" Type="http://schemas.openxmlformats.org/officeDocument/2006/relationships/hyperlink" Target="https://ravimiamet.ee/soodusravimid-1" TargetMode="External"/><Relationship Id="rId1" Type="http://schemas.openxmlformats.org/officeDocument/2006/relationships/slideLayout" Target="../slideLayouts/slideLayout13.xml"/><Relationship Id="rId6" Type="http://schemas.openxmlformats.org/officeDocument/2006/relationships/hyperlink" Target="http://www.sm.ee/et/ravimid-ja-meditsiiniseadmed-0" TargetMode="External"/><Relationship Id="rId5" Type="http://schemas.openxmlformats.org/officeDocument/2006/relationships/hyperlink" Target="https://www.haigekassa.ee/partnerile/ravimid" TargetMode="External"/><Relationship Id="rId4" Type="http://schemas.openxmlformats.org/officeDocument/2006/relationships/hyperlink" Target="https://www.haigekassa.ee/ravimite-kompenseerimine" TargetMode="Externa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hyperlink" Target="https://www.haigekassa.ee/partnerile/ravimid" TargetMode="External"/><Relationship Id="rId2" Type="http://schemas.openxmlformats.org/officeDocument/2006/relationships/notesSlide" Target="../notesSlides/notesSlide2.xml"/><Relationship Id="rId1" Type="http://schemas.openxmlformats.org/officeDocument/2006/relationships/slideLayout" Target="../slideLayouts/slideLayout13.xml"/><Relationship Id="rId5" Type="http://schemas.openxmlformats.org/officeDocument/2006/relationships/hyperlink" Target="https://www.haigekassa.ee/sites/default/files/Koopia%20failist%20Ulevaatliktabel_01.09.2018.xls" TargetMode="Externa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2411760" y="1052736"/>
            <a:ext cx="6529406" cy="1470025"/>
          </a:xfrm>
        </p:spPr>
        <p:txBody>
          <a:bodyPr/>
          <a:lstStyle/>
          <a:p>
            <a:r>
              <a:rPr lang="es-ES" dirty="0" err="1" smtClean="0"/>
              <a:t>Soodusravimid</a:t>
            </a:r>
            <a:r>
              <a:rPr lang="es-ES" dirty="0" smtClean="0"/>
              <a:t> ja </a:t>
            </a:r>
            <a:r>
              <a:rPr lang="es-ES" dirty="0" err="1" smtClean="0"/>
              <a:t>ravimih</a:t>
            </a:r>
            <a:r>
              <a:rPr lang="et-EE" dirty="0" smtClean="0"/>
              <a:t>üvitis</a:t>
            </a:r>
            <a:endParaRPr lang="es-ES" dirty="0"/>
          </a:p>
        </p:txBody>
      </p:sp>
      <p:sp>
        <p:nvSpPr>
          <p:cNvPr id="3" name="2 Subtítulo"/>
          <p:cNvSpPr>
            <a:spLocks noGrp="1"/>
          </p:cNvSpPr>
          <p:nvPr>
            <p:ph type="subTitle" idx="1"/>
          </p:nvPr>
        </p:nvSpPr>
        <p:spPr>
          <a:xfrm>
            <a:off x="1907704" y="4293096"/>
            <a:ext cx="6400800" cy="1752600"/>
          </a:xfrm>
        </p:spPr>
        <p:txBody>
          <a:bodyPr/>
          <a:lstStyle/>
          <a:p>
            <a:r>
              <a:rPr lang="es-ES" b="1" dirty="0" smtClean="0">
                <a:solidFill>
                  <a:schemeClr val="tx1">
                    <a:lumMod val="95000"/>
                    <a:lumOff val="5000"/>
                  </a:schemeClr>
                </a:solidFill>
              </a:rPr>
              <a:t>Jana Jakovleva</a:t>
            </a:r>
          </a:p>
          <a:p>
            <a:r>
              <a:rPr lang="es-ES" b="1" dirty="0" err="1" smtClean="0">
                <a:solidFill>
                  <a:schemeClr val="tx1">
                    <a:lumMod val="95000"/>
                    <a:lumOff val="5000"/>
                  </a:schemeClr>
                </a:solidFill>
              </a:rPr>
              <a:t>Hambaarstiteadus</a:t>
            </a:r>
            <a:r>
              <a:rPr lang="es-ES" b="1" dirty="0" smtClean="0">
                <a:solidFill>
                  <a:schemeClr val="tx1">
                    <a:lumMod val="95000"/>
                    <a:lumOff val="5000"/>
                  </a:schemeClr>
                </a:solidFill>
              </a:rPr>
              <a:t> V </a:t>
            </a:r>
            <a:r>
              <a:rPr lang="es-ES" b="1" dirty="0" err="1" smtClean="0">
                <a:solidFill>
                  <a:schemeClr val="tx1">
                    <a:lumMod val="95000"/>
                    <a:lumOff val="5000"/>
                  </a:schemeClr>
                </a:solidFill>
              </a:rPr>
              <a:t>kursus</a:t>
            </a:r>
            <a:endParaRPr lang="es-ES" b="1" dirty="0" smtClean="0">
              <a:solidFill>
                <a:schemeClr val="tx1">
                  <a:lumMod val="95000"/>
                  <a:lumOff val="5000"/>
                </a:schemeClr>
              </a:solidFill>
            </a:endParaRPr>
          </a:p>
          <a:p>
            <a:r>
              <a:rPr lang="es-ES" b="1" dirty="0" smtClean="0">
                <a:solidFill>
                  <a:schemeClr val="tx1">
                    <a:lumMod val="95000"/>
                    <a:lumOff val="5000"/>
                  </a:schemeClr>
                </a:solidFill>
              </a:rPr>
              <a:t>Tartu 2018</a:t>
            </a:r>
            <a:endParaRPr lang="es-ES" b="1" dirty="0">
              <a:solidFill>
                <a:schemeClr val="tx1">
                  <a:lumMod val="95000"/>
                  <a:lumOff val="5000"/>
                </a:schemeClr>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673" y="1916"/>
            <a:ext cx="7886700" cy="1325562"/>
          </a:xfrm>
        </p:spPr>
        <p:txBody>
          <a:bodyPr/>
          <a:lstStyle/>
          <a:p>
            <a:r>
              <a:rPr lang="et-EE" dirty="0" smtClean="0">
                <a:solidFill>
                  <a:schemeClr val="accent1">
                    <a:lumMod val="75000"/>
                  </a:schemeClr>
                </a:solidFill>
                <a:latin typeface="Georgia" panose="02040502050405020303" pitchFamily="18" charset="0"/>
              </a:rPr>
              <a:t>Näide 3:</a:t>
            </a:r>
            <a:endParaRPr lang="ru-RU" dirty="0">
              <a:solidFill>
                <a:schemeClr val="accent1">
                  <a:lumMod val="75000"/>
                </a:schemeClr>
              </a:solidFill>
              <a:latin typeface="Georgia" panose="02040502050405020303" pitchFamily="18" charset="0"/>
            </a:endParaRPr>
          </a:p>
        </p:txBody>
      </p:sp>
      <p:pic>
        <p:nvPicPr>
          <p:cNvPr id="4" name="Объект 3"/>
          <p:cNvPicPr>
            <a:picLocks noGrp="1" noChangeAspect="1"/>
          </p:cNvPicPr>
          <p:nvPr>
            <p:ph idx="1"/>
          </p:nvPr>
        </p:nvPicPr>
        <p:blipFill rotWithShape="1">
          <a:blip r:embed="rId2"/>
          <a:srcRect l="32261" t="13607" r="23080" b="10270"/>
          <a:stretch/>
        </p:blipFill>
        <p:spPr>
          <a:xfrm>
            <a:off x="2123728" y="319659"/>
            <a:ext cx="6330441" cy="6066674"/>
          </a:xfrm>
          <a:prstGeom prst="rect">
            <a:avLst/>
          </a:prstGeom>
        </p:spPr>
      </p:pic>
      <p:sp>
        <p:nvSpPr>
          <p:cNvPr id="5" name="Прямоугольник 4"/>
          <p:cNvSpPr/>
          <p:nvPr/>
        </p:nvSpPr>
        <p:spPr>
          <a:xfrm>
            <a:off x="34180" y="6488668"/>
            <a:ext cx="6946948" cy="369332"/>
          </a:xfrm>
          <a:prstGeom prst="rect">
            <a:avLst/>
          </a:prstGeom>
        </p:spPr>
        <p:txBody>
          <a:bodyPr wrap="square">
            <a:spAutoFit/>
          </a:bodyPr>
          <a:lstStyle/>
          <a:p>
            <a:r>
              <a:rPr lang="ru-RU" dirty="0"/>
              <a:t>https://www.haigekassa.ee/ravimite-kompenseerimine</a:t>
            </a:r>
          </a:p>
        </p:txBody>
      </p:sp>
    </p:spTree>
    <p:extLst>
      <p:ext uri="{BB962C8B-B14F-4D97-AF65-F5344CB8AC3E}">
        <p14:creationId xmlns:p14="http://schemas.microsoft.com/office/powerpoint/2010/main" val="1761882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rotWithShape="1">
          <a:blip r:embed="rId2"/>
          <a:srcRect l="31330" t="13607" r="23080" b="6960"/>
          <a:stretch/>
        </p:blipFill>
        <p:spPr>
          <a:xfrm>
            <a:off x="2267744" y="173095"/>
            <a:ext cx="6408712" cy="6277922"/>
          </a:xfrm>
          <a:prstGeom prst="rect">
            <a:avLst/>
          </a:prstGeom>
        </p:spPr>
      </p:pic>
      <p:sp>
        <p:nvSpPr>
          <p:cNvPr id="5" name="Заголовок 4"/>
          <p:cNvSpPr>
            <a:spLocks noGrp="1"/>
          </p:cNvSpPr>
          <p:nvPr>
            <p:ph type="title"/>
          </p:nvPr>
        </p:nvSpPr>
        <p:spPr>
          <a:xfrm>
            <a:off x="0" y="0"/>
            <a:ext cx="7886700" cy="1325562"/>
          </a:xfrm>
        </p:spPr>
        <p:txBody>
          <a:bodyPr/>
          <a:lstStyle/>
          <a:p>
            <a:r>
              <a:rPr lang="et-EE" dirty="0" smtClean="0">
                <a:solidFill>
                  <a:schemeClr val="accent1">
                    <a:lumMod val="75000"/>
                  </a:schemeClr>
                </a:solidFill>
                <a:latin typeface="Georgia" panose="02040502050405020303" pitchFamily="18" charset="0"/>
              </a:rPr>
              <a:t>Näide 4:</a:t>
            </a:r>
            <a:endParaRPr lang="ru-RU" dirty="0">
              <a:solidFill>
                <a:schemeClr val="accent1">
                  <a:lumMod val="75000"/>
                </a:schemeClr>
              </a:solidFill>
              <a:latin typeface="Georgia" panose="02040502050405020303" pitchFamily="18" charset="0"/>
            </a:endParaRPr>
          </a:p>
        </p:txBody>
      </p:sp>
      <p:sp>
        <p:nvSpPr>
          <p:cNvPr id="6" name="Прямоугольник 5"/>
          <p:cNvSpPr/>
          <p:nvPr/>
        </p:nvSpPr>
        <p:spPr>
          <a:xfrm>
            <a:off x="0" y="6488668"/>
            <a:ext cx="6903773" cy="369332"/>
          </a:xfrm>
          <a:prstGeom prst="rect">
            <a:avLst/>
          </a:prstGeom>
        </p:spPr>
        <p:txBody>
          <a:bodyPr wrap="square">
            <a:spAutoFit/>
          </a:bodyPr>
          <a:lstStyle/>
          <a:p>
            <a:r>
              <a:rPr lang="ru-RU" dirty="0"/>
              <a:t>https://www.haigekassa.ee/ravimite-kompenseerimine</a:t>
            </a:r>
          </a:p>
        </p:txBody>
      </p:sp>
    </p:spTree>
    <p:extLst>
      <p:ext uri="{BB962C8B-B14F-4D97-AF65-F5344CB8AC3E}">
        <p14:creationId xmlns:p14="http://schemas.microsoft.com/office/powerpoint/2010/main" val="42072190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61489" y="110864"/>
            <a:ext cx="7092280" cy="1325562"/>
          </a:xfrm>
        </p:spPr>
        <p:txBody>
          <a:bodyPr>
            <a:normAutofit/>
          </a:bodyPr>
          <a:lstStyle/>
          <a:p>
            <a:r>
              <a:rPr lang="et-EE" sz="2800" b="1" dirty="0" smtClean="0">
                <a:solidFill>
                  <a:schemeClr val="accent1">
                    <a:lumMod val="75000"/>
                  </a:schemeClr>
                </a:solidFill>
                <a:latin typeface="Georgia" panose="02040502050405020303" pitchFamily="18" charset="0"/>
              </a:rPr>
              <a:t>2.TÄIENDAV RAVIMIHÜVITIS</a:t>
            </a:r>
            <a:endParaRPr lang="ru-RU" sz="2800" b="1" dirty="0">
              <a:solidFill>
                <a:schemeClr val="accent1">
                  <a:lumMod val="75000"/>
                </a:schemeClr>
              </a:solidFill>
              <a:latin typeface="Georgia" panose="02040502050405020303" pitchFamily="18" charset="0"/>
            </a:endParaRPr>
          </a:p>
        </p:txBody>
      </p:sp>
      <p:sp>
        <p:nvSpPr>
          <p:cNvPr id="3" name="Объект 2"/>
          <p:cNvSpPr>
            <a:spLocks noGrp="1"/>
          </p:cNvSpPr>
          <p:nvPr>
            <p:ph idx="1"/>
          </p:nvPr>
        </p:nvSpPr>
        <p:spPr>
          <a:xfrm>
            <a:off x="155575" y="1407493"/>
            <a:ext cx="8988424" cy="5661248"/>
          </a:xfrm>
        </p:spPr>
        <p:txBody>
          <a:bodyPr>
            <a:normAutofit/>
          </a:bodyPr>
          <a:lstStyle/>
          <a:p>
            <a:r>
              <a:rPr lang="et-EE" sz="2400" dirty="0" smtClean="0">
                <a:latin typeface="Georgia" panose="02040502050405020303" pitchFamily="18" charset="0"/>
              </a:rPr>
              <a:t>Hüvitist </a:t>
            </a:r>
            <a:r>
              <a:rPr lang="et-EE" sz="2400" dirty="0">
                <a:latin typeface="Georgia" panose="02040502050405020303" pitchFamily="18" charset="0"/>
              </a:rPr>
              <a:t>saavad </a:t>
            </a:r>
            <a:r>
              <a:rPr lang="et-EE" sz="2400" b="1" dirty="0">
                <a:solidFill>
                  <a:schemeClr val="accent1">
                    <a:lumMod val="75000"/>
                  </a:schemeClr>
                </a:solidFill>
                <a:latin typeface="Georgia" panose="02040502050405020303" pitchFamily="18" charset="0"/>
              </a:rPr>
              <a:t>ravikindlustatud</a:t>
            </a:r>
            <a:r>
              <a:rPr lang="et-EE" sz="2400" dirty="0">
                <a:latin typeface="Georgia" panose="02040502050405020303" pitchFamily="18" charset="0"/>
              </a:rPr>
              <a:t> inimesed, kes tasuvad </a:t>
            </a:r>
            <a:r>
              <a:rPr lang="et-EE" sz="2400" u="sng" dirty="0">
                <a:latin typeface="Georgia" panose="02040502050405020303" pitchFamily="18" charset="0"/>
              </a:rPr>
              <a:t>soodusretseptiga</a:t>
            </a:r>
            <a:r>
              <a:rPr lang="et-EE" sz="2400" dirty="0">
                <a:latin typeface="Georgia" panose="02040502050405020303" pitchFamily="18" charset="0"/>
              </a:rPr>
              <a:t> ostetud ravimite eest </a:t>
            </a:r>
            <a:r>
              <a:rPr lang="et-EE" sz="2400" u="sng" dirty="0" smtClean="0">
                <a:latin typeface="Georgia" panose="02040502050405020303" pitchFamily="18" charset="0"/>
              </a:rPr>
              <a:t>kalendriaastas</a:t>
            </a:r>
            <a:r>
              <a:rPr lang="et-EE" sz="2400" dirty="0" smtClean="0">
                <a:latin typeface="Georgia" panose="02040502050405020303" pitchFamily="18" charset="0"/>
              </a:rPr>
              <a:t> </a:t>
            </a:r>
            <a:r>
              <a:rPr lang="et-EE" sz="2400" b="1" dirty="0">
                <a:solidFill>
                  <a:schemeClr val="accent1">
                    <a:lumMod val="75000"/>
                  </a:schemeClr>
                </a:solidFill>
                <a:latin typeface="Georgia" panose="02040502050405020303" pitchFamily="18" charset="0"/>
              </a:rPr>
              <a:t>vähemalt </a:t>
            </a:r>
            <a:r>
              <a:rPr lang="et-EE" sz="4000" b="1" dirty="0">
                <a:solidFill>
                  <a:schemeClr val="accent1">
                    <a:lumMod val="75000"/>
                  </a:schemeClr>
                </a:solidFill>
                <a:latin typeface="Georgia" panose="02040502050405020303" pitchFamily="18" charset="0"/>
              </a:rPr>
              <a:t>100</a:t>
            </a:r>
            <a:r>
              <a:rPr lang="et-EE" sz="2400" b="1" dirty="0">
                <a:solidFill>
                  <a:schemeClr val="accent1">
                    <a:lumMod val="75000"/>
                  </a:schemeClr>
                </a:solidFill>
                <a:latin typeface="Georgia" panose="02040502050405020303" pitchFamily="18" charset="0"/>
              </a:rPr>
              <a:t> </a:t>
            </a:r>
            <a:r>
              <a:rPr lang="et-EE" sz="2400" b="1" dirty="0" smtClean="0">
                <a:solidFill>
                  <a:schemeClr val="accent1">
                    <a:lumMod val="75000"/>
                  </a:schemeClr>
                </a:solidFill>
                <a:latin typeface="Georgia" panose="02040502050405020303" pitchFamily="18" charset="0"/>
              </a:rPr>
              <a:t>eurot.</a:t>
            </a:r>
          </a:p>
          <a:p>
            <a:endParaRPr lang="et-EE" sz="2400" dirty="0">
              <a:latin typeface="Georgia" panose="02040502050405020303" pitchFamily="18" charset="0"/>
            </a:endParaRPr>
          </a:p>
          <a:p>
            <a:endParaRPr lang="et-EE" sz="2400" dirty="0" smtClean="0">
              <a:latin typeface="Georgia" panose="02040502050405020303" pitchFamily="18" charset="0"/>
            </a:endParaRPr>
          </a:p>
          <a:p>
            <a:r>
              <a:rPr lang="et-EE" sz="2400" dirty="0">
                <a:latin typeface="Georgia" panose="02040502050405020303" pitchFamily="18" charset="0"/>
              </a:rPr>
              <a:t>Hüvitis on abiks neile, kes kulutavad soodusravimite ostmiseks keskmisest rohkem raha. </a:t>
            </a:r>
            <a:endParaRPr lang="et-EE" sz="2400" dirty="0" smtClean="0">
              <a:latin typeface="Georgia" panose="02040502050405020303" pitchFamily="18" charset="0"/>
            </a:endParaRPr>
          </a:p>
          <a:p>
            <a:endParaRPr lang="et-EE" sz="2400" dirty="0">
              <a:latin typeface="Georgia" panose="02040502050405020303" pitchFamily="18" charset="0"/>
            </a:endParaRPr>
          </a:p>
          <a:p>
            <a:r>
              <a:rPr lang="et-EE" sz="2400" dirty="0" smtClean="0">
                <a:latin typeface="Georgia" panose="02040502050405020303" pitchFamily="18" charset="0"/>
              </a:rPr>
              <a:t>Näiteks </a:t>
            </a:r>
            <a:r>
              <a:rPr lang="et-EE" sz="2400" dirty="0">
                <a:latin typeface="Georgia" panose="02040502050405020303" pitchFamily="18" charset="0"/>
              </a:rPr>
              <a:t>inimesed, kes peavad kasutama </a:t>
            </a:r>
            <a:r>
              <a:rPr lang="et-EE" sz="2400" b="1" dirty="0">
                <a:latin typeface="Georgia" panose="02040502050405020303" pitchFamily="18" charset="0"/>
              </a:rPr>
              <a:t>kalleid ravimeid </a:t>
            </a:r>
            <a:r>
              <a:rPr lang="et-EE" sz="2400" dirty="0">
                <a:latin typeface="Georgia" panose="02040502050405020303" pitchFamily="18" charset="0"/>
              </a:rPr>
              <a:t>või kroonilised haiged, kes peavad ravimeid võtma </a:t>
            </a:r>
            <a:r>
              <a:rPr lang="et-EE" sz="2400" b="1" dirty="0">
                <a:latin typeface="Georgia" panose="02040502050405020303" pitchFamily="18" charset="0"/>
              </a:rPr>
              <a:t>pika aja jooksul </a:t>
            </a:r>
            <a:r>
              <a:rPr lang="et-EE" sz="2400" dirty="0">
                <a:latin typeface="Georgia" panose="02040502050405020303" pitchFamily="18" charset="0"/>
              </a:rPr>
              <a:t>või tarvitavad </a:t>
            </a:r>
            <a:r>
              <a:rPr lang="et-EE" sz="2400" b="1" dirty="0">
                <a:latin typeface="Georgia" panose="02040502050405020303" pitchFamily="18" charset="0"/>
              </a:rPr>
              <a:t>mitut ravimit korraga</a:t>
            </a:r>
            <a:r>
              <a:rPr lang="et-EE" sz="2400" dirty="0">
                <a:latin typeface="Georgia" panose="02040502050405020303" pitchFamily="18" charset="0"/>
              </a:rPr>
              <a:t>.</a:t>
            </a:r>
            <a:endParaRPr lang="ru-RU" sz="2400" dirty="0">
              <a:latin typeface="Georgia" panose="02040502050405020303" pitchFamily="18" charset="0"/>
            </a:endParaRPr>
          </a:p>
        </p:txBody>
      </p:sp>
      <p:pic>
        <p:nvPicPr>
          <p:cNvPr id="4" name="Рисунок 3"/>
          <p:cNvPicPr>
            <a:picLocks noChangeAspect="1"/>
          </p:cNvPicPr>
          <p:nvPr/>
        </p:nvPicPr>
        <p:blipFill rotWithShape="1">
          <a:blip r:embed="rId2"/>
          <a:srcRect l="8154" t="18648" r="75537" b="70993"/>
          <a:stretch/>
        </p:blipFill>
        <p:spPr>
          <a:xfrm>
            <a:off x="155575" y="53565"/>
            <a:ext cx="2016225" cy="720080"/>
          </a:xfrm>
          <a:prstGeom prst="rect">
            <a:avLst/>
          </a:prstGeom>
        </p:spPr>
      </p:pic>
    </p:spTree>
    <p:extLst>
      <p:ext uri="{BB962C8B-B14F-4D97-AF65-F5344CB8AC3E}">
        <p14:creationId xmlns:p14="http://schemas.microsoft.com/office/powerpoint/2010/main" val="43261828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11760" y="188640"/>
            <a:ext cx="7416824" cy="1325562"/>
          </a:xfrm>
        </p:spPr>
        <p:txBody>
          <a:bodyPr>
            <a:normAutofit fontScale="90000"/>
          </a:bodyPr>
          <a:lstStyle/>
          <a:p>
            <a:r>
              <a:rPr lang="et-EE" dirty="0">
                <a:solidFill>
                  <a:schemeClr val="accent1">
                    <a:lumMod val="75000"/>
                  </a:schemeClr>
                </a:solidFill>
                <a:effectLst/>
                <a:latin typeface="Georgia" panose="02040502050405020303" pitchFamily="18" charset="0"/>
              </a:rPr>
              <a:t>Kuidas täiendavat ravimihüvitist arvestatakse?</a:t>
            </a:r>
            <a:r>
              <a:rPr lang="et-EE" dirty="0">
                <a:effectLst/>
              </a:rPr>
              <a:t/>
            </a:r>
            <a:br>
              <a:rPr lang="et-EE" dirty="0">
                <a:effectLst/>
              </a:rPr>
            </a:br>
            <a:endParaRPr lang="ru-RU" dirty="0"/>
          </a:p>
        </p:txBody>
      </p:sp>
      <p:sp>
        <p:nvSpPr>
          <p:cNvPr id="3" name="Объект 2"/>
          <p:cNvSpPr>
            <a:spLocks noGrp="1"/>
          </p:cNvSpPr>
          <p:nvPr>
            <p:ph idx="1"/>
          </p:nvPr>
        </p:nvSpPr>
        <p:spPr>
          <a:xfrm>
            <a:off x="29300" y="1057269"/>
            <a:ext cx="4932040" cy="5620987"/>
          </a:xfrm>
        </p:spPr>
        <p:txBody>
          <a:bodyPr>
            <a:normAutofit/>
          </a:bodyPr>
          <a:lstStyle/>
          <a:p>
            <a:r>
              <a:rPr lang="et-EE" dirty="0" smtClean="0">
                <a:latin typeface="Georgia" panose="02040502050405020303" pitchFamily="18" charset="0"/>
              </a:rPr>
              <a:t>Kehtib </a:t>
            </a:r>
            <a:r>
              <a:rPr lang="et-EE" b="1" dirty="0" smtClean="0">
                <a:latin typeface="Georgia" panose="02040502050405020303" pitchFamily="18" charset="0"/>
              </a:rPr>
              <a:t>soodusravimitele</a:t>
            </a:r>
            <a:r>
              <a:rPr lang="et-EE" dirty="0" smtClean="0">
                <a:latin typeface="Georgia" panose="02040502050405020303" pitchFamily="18" charset="0"/>
              </a:rPr>
              <a:t> </a:t>
            </a:r>
            <a:r>
              <a:rPr lang="et-EE" dirty="0">
                <a:latin typeface="Georgia" panose="02040502050405020303" pitchFamily="18" charset="0"/>
              </a:rPr>
              <a:t>tehtud </a:t>
            </a:r>
            <a:r>
              <a:rPr lang="et-EE" b="1" dirty="0" smtClean="0">
                <a:latin typeface="Georgia" panose="02040502050405020303" pitchFamily="18" charset="0"/>
              </a:rPr>
              <a:t>kalendriaastas</a:t>
            </a:r>
            <a:r>
              <a:rPr lang="et-EE" dirty="0" smtClean="0">
                <a:latin typeface="Georgia" panose="02040502050405020303" pitchFamily="18" charset="0"/>
              </a:rPr>
              <a:t> kogunenud kulutuste puhul!</a:t>
            </a:r>
          </a:p>
          <a:p>
            <a:pPr marL="0" indent="0">
              <a:buNone/>
            </a:pPr>
            <a:r>
              <a:rPr lang="et-EE" dirty="0">
                <a:latin typeface="Georgia" panose="02040502050405020303" pitchFamily="18" charset="0"/>
              </a:rPr>
              <a:t>A</a:t>
            </a:r>
            <a:r>
              <a:rPr lang="et-EE" dirty="0" smtClean="0">
                <a:latin typeface="Georgia" panose="02040502050405020303" pitchFamily="18" charset="0"/>
              </a:rPr>
              <a:t>rvesse </a:t>
            </a:r>
            <a:r>
              <a:rPr lang="et-EE" b="1" dirty="0">
                <a:solidFill>
                  <a:srgbClr val="C00000"/>
                </a:solidFill>
                <a:latin typeface="Georgia" panose="02040502050405020303" pitchFamily="18" charset="0"/>
              </a:rPr>
              <a:t>ei võeta </a:t>
            </a:r>
            <a:r>
              <a:rPr lang="et-EE" dirty="0" smtClean="0">
                <a:latin typeface="Georgia" panose="02040502050405020303" pitchFamily="18" charset="0"/>
              </a:rPr>
              <a:t>:</a:t>
            </a:r>
          </a:p>
          <a:p>
            <a:pPr marL="457200" indent="-457200">
              <a:buFont typeface="+mj-lt"/>
              <a:buAutoNum type="alphaLcPeriod"/>
            </a:pPr>
            <a:r>
              <a:rPr lang="et-EE" dirty="0" smtClean="0">
                <a:latin typeface="Georgia" panose="02040502050405020303" pitchFamily="18" charset="0"/>
              </a:rPr>
              <a:t>käsimüügiravimid </a:t>
            </a:r>
            <a:r>
              <a:rPr lang="et-EE" dirty="0">
                <a:latin typeface="Georgia" panose="02040502050405020303" pitchFamily="18" charset="0"/>
              </a:rPr>
              <a:t>(ilma retseptita </a:t>
            </a:r>
            <a:r>
              <a:rPr lang="et-EE" dirty="0" smtClean="0">
                <a:latin typeface="Georgia" panose="02040502050405020303" pitchFamily="18" charset="0"/>
              </a:rPr>
              <a:t>ravimid),</a:t>
            </a:r>
          </a:p>
          <a:p>
            <a:pPr marL="457200" indent="-457200">
              <a:buFont typeface="+mj-lt"/>
              <a:buAutoNum type="alphaLcPeriod"/>
            </a:pPr>
            <a:r>
              <a:rPr lang="et-EE" dirty="0" smtClean="0">
                <a:latin typeface="Georgia" panose="02040502050405020303" pitchFamily="18" charset="0"/>
              </a:rPr>
              <a:t>retseptiravimid, </a:t>
            </a:r>
            <a:r>
              <a:rPr lang="et-EE" dirty="0">
                <a:latin typeface="Georgia" panose="02040502050405020303" pitchFamily="18" charset="0"/>
              </a:rPr>
              <a:t>millele ei kehti haigekassa </a:t>
            </a:r>
            <a:r>
              <a:rPr lang="et-EE" dirty="0" smtClean="0">
                <a:latin typeface="Georgia" panose="02040502050405020303" pitchFamily="18" charset="0"/>
              </a:rPr>
              <a:t>soodustus,</a:t>
            </a:r>
          </a:p>
          <a:p>
            <a:pPr marL="457200" indent="-457200">
              <a:buFont typeface="+mj-lt"/>
              <a:buAutoNum type="alphaLcPeriod"/>
            </a:pPr>
            <a:r>
              <a:rPr lang="et-EE" dirty="0" smtClean="0">
                <a:latin typeface="Georgia" panose="02040502050405020303" pitchFamily="18" charset="0"/>
              </a:rPr>
              <a:t>meditsiiniseadmed.</a:t>
            </a:r>
          </a:p>
          <a:p>
            <a:pPr marL="0" indent="0">
              <a:buNone/>
            </a:pPr>
            <a:endParaRPr lang="et-EE" dirty="0" smtClean="0">
              <a:latin typeface="Georgia" panose="02040502050405020303" pitchFamily="18" charset="0"/>
            </a:endParaRPr>
          </a:p>
          <a:p>
            <a:pPr marL="0" indent="0">
              <a:buNone/>
            </a:pPr>
            <a:endParaRPr lang="et-EE" dirty="0" smtClean="0">
              <a:latin typeface="Georgia" panose="02040502050405020303" pitchFamily="18" charset="0"/>
            </a:endParaRPr>
          </a:p>
          <a:p>
            <a:pPr marL="0" indent="0">
              <a:buNone/>
            </a:pPr>
            <a:r>
              <a:rPr lang="et-EE" dirty="0">
                <a:latin typeface="Georgia" panose="02040502050405020303" pitchFamily="18" charset="0"/>
              </a:rPr>
              <a:t>Täiendav ravimihüvitis </a:t>
            </a:r>
            <a:r>
              <a:rPr lang="et-EE" b="1" dirty="0">
                <a:latin typeface="Georgia" panose="02040502050405020303" pitchFamily="18" charset="0"/>
              </a:rPr>
              <a:t>kehtib </a:t>
            </a:r>
            <a:r>
              <a:rPr lang="et-EE" b="1" dirty="0" smtClean="0">
                <a:latin typeface="Georgia" panose="02040502050405020303" pitchFamily="18" charset="0"/>
              </a:rPr>
              <a:t>automaatselt, </a:t>
            </a:r>
          </a:p>
          <a:p>
            <a:pPr marL="0" indent="0">
              <a:buNone/>
            </a:pPr>
            <a:r>
              <a:rPr lang="et-EE" dirty="0" smtClean="0">
                <a:latin typeface="Georgia" panose="02040502050405020303" pitchFamily="18" charset="0"/>
              </a:rPr>
              <a:t>Inimene </a:t>
            </a:r>
            <a:r>
              <a:rPr lang="et-EE" dirty="0">
                <a:latin typeface="Georgia" panose="02040502050405020303" pitchFamily="18" charset="0"/>
              </a:rPr>
              <a:t>saab </a:t>
            </a:r>
            <a:r>
              <a:rPr lang="et-EE" dirty="0" smtClean="0">
                <a:latin typeface="Georgia" panose="02040502050405020303" pitchFamily="18" charset="0"/>
              </a:rPr>
              <a:t>soodustuse ravimi </a:t>
            </a:r>
            <a:r>
              <a:rPr lang="et-EE" dirty="0">
                <a:latin typeface="Georgia" panose="02040502050405020303" pitchFamily="18" charset="0"/>
              </a:rPr>
              <a:t>apteegist väljaostmisel ja haigekassale avaldust </a:t>
            </a:r>
            <a:r>
              <a:rPr lang="et-EE" b="1" dirty="0">
                <a:latin typeface="Georgia" panose="02040502050405020303" pitchFamily="18" charset="0"/>
              </a:rPr>
              <a:t>esitada ei ole vaja.</a:t>
            </a:r>
          </a:p>
          <a:p>
            <a:pPr marL="0" indent="0">
              <a:buNone/>
            </a:pPr>
            <a:endParaRPr lang="et-EE" dirty="0"/>
          </a:p>
          <a:p>
            <a:pPr marL="0" indent="0">
              <a:buNone/>
            </a:pPr>
            <a:endParaRPr lang="ru-RU" dirty="0"/>
          </a:p>
        </p:txBody>
      </p:sp>
      <p:pic>
        <p:nvPicPr>
          <p:cNvPr id="4" name="Рисунок 3"/>
          <p:cNvPicPr>
            <a:picLocks noChangeAspect="1"/>
          </p:cNvPicPr>
          <p:nvPr/>
        </p:nvPicPr>
        <p:blipFill rotWithShape="1">
          <a:blip r:embed="rId2"/>
          <a:srcRect l="8154" t="18648" r="75537" b="70993"/>
          <a:stretch/>
        </p:blipFill>
        <p:spPr>
          <a:xfrm>
            <a:off x="155575" y="53565"/>
            <a:ext cx="2016225" cy="720080"/>
          </a:xfrm>
          <a:prstGeom prst="rect">
            <a:avLst/>
          </a:prstGeom>
        </p:spPr>
      </p:pic>
      <p:pic>
        <p:nvPicPr>
          <p:cNvPr id="5" name="Объект 3"/>
          <p:cNvPicPr>
            <a:picLocks noChangeAspect="1"/>
          </p:cNvPicPr>
          <p:nvPr/>
        </p:nvPicPr>
        <p:blipFill rotWithShape="1">
          <a:blip r:embed="rId3"/>
          <a:srcRect l="9001" t="15261" r="60296" b="8616"/>
          <a:stretch/>
        </p:blipFill>
        <p:spPr>
          <a:xfrm>
            <a:off x="4969869" y="852254"/>
            <a:ext cx="4032448" cy="5620988"/>
          </a:xfrm>
          <a:prstGeom prst="rect">
            <a:avLst/>
          </a:prstGeom>
        </p:spPr>
      </p:pic>
      <p:sp>
        <p:nvSpPr>
          <p:cNvPr id="6" name="Прямоугольник 5"/>
          <p:cNvSpPr/>
          <p:nvPr/>
        </p:nvSpPr>
        <p:spPr>
          <a:xfrm>
            <a:off x="0" y="6592611"/>
            <a:ext cx="6246440" cy="276999"/>
          </a:xfrm>
          <a:prstGeom prst="rect">
            <a:avLst/>
          </a:prstGeom>
        </p:spPr>
        <p:txBody>
          <a:bodyPr wrap="square">
            <a:spAutoFit/>
          </a:bodyPr>
          <a:lstStyle/>
          <a:p>
            <a:r>
              <a:rPr lang="ru-RU" sz="1200" dirty="0"/>
              <a:t>https://www.haigekassa.ee/inimesele/ravimid-ja-meditsiiniseadmed/taiendav-ravimihuvitis</a:t>
            </a:r>
          </a:p>
        </p:txBody>
      </p:sp>
    </p:spTree>
    <p:extLst>
      <p:ext uri="{BB962C8B-B14F-4D97-AF65-F5344CB8AC3E}">
        <p14:creationId xmlns:p14="http://schemas.microsoft.com/office/powerpoint/2010/main" val="217076042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idx="1"/>
          </p:nvPr>
        </p:nvPicPr>
        <p:blipFill rotWithShape="1">
          <a:blip r:embed="rId2"/>
          <a:srcRect l="7139" t="24145" r="25872" b="5306"/>
          <a:stretch/>
        </p:blipFill>
        <p:spPr>
          <a:xfrm>
            <a:off x="93972" y="764704"/>
            <a:ext cx="8756173" cy="5184576"/>
          </a:xfrm>
          <a:prstGeom prst="rect">
            <a:avLst/>
          </a:prstGeom>
        </p:spPr>
      </p:pic>
      <p:sp>
        <p:nvSpPr>
          <p:cNvPr id="5" name="Прямоугольник 4"/>
          <p:cNvSpPr/>
          <p:nvPr/>
        </p:nvSpPr>
        <p:spPr>
          <a:xfrm>
            <a:off x="83895" y="6488668"/>
            <a:ext cx="8880594" cy="369332"/>
          </a:xfrm>
          <a:prstGeom prst="rect">
            <a:avLst/>
          </a:prstGeom>
        </p:spPr>
        <p:txBody>
          <a:bodyPr wrap="square">
            <a:spAutoFit/>
          </a:bodyPr>
          <a:lstStyle/>
          <a:p>
            <a:r>
              <a:rPr lang="ru-RU" dirty="0"/>
              <a:t>https://www.haigekassa.ee/inimesele/ravimid-ja-meditsiiniseadmed/taiendav-ravimihuvitis</a:t>
            </a:r>
          </a:p>
        </p:txBody>
      </p:sp>
    </p:spTree>
    <p:extLst>
      <p:ext uri="{BB962C8B-B14F-4D97-AF65-F5344CB8AC3E}">
        <p14:creationId xmlns:p14="http://schemas.microsoft.com/office/powerpoint/2010/main" val="154335706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83768" y="413605"/>
            <a:ext cx="9145016" cy="1325562"/>
          </a:xfrm>
        </p:spPr>
        <p:txBody>
          <a:bodyPr>
            <a:normAutofit fontScale="90000"/>
          </a:bodyPr>
          <a:lstStyle/>
          <a:p>
            <a:r>
              <a:rPr lang="et-EE" sz="3200" b="1" dirty="0" smtClean="0">
                <a:solidFill>
                  <a:schemeClr val="accent1">
                    <a:lumMod val="75000"/>
                  </a:schemeClr>
                </a:solidFill>
                <a:latin typeface="Georgia" panose="02040502050405020303" pitchFamily="18" charset="0"/>
              </a:rPr>
              <a:t>3.RAVIMITE ERANDKORRAS </a:t>
            </a:r>
            <a:br>
              <a:rPr lang="et-EE" sz="3200" b="1" dirty="0" smtClean="0">
                <a:solidFill>
                  <a:schemeClr val="accent1">
                    <a:lumMod val="75000"/>
                  </a:schemeClr>
                </a:solidFill>
                <a:latin typeface="Georgia" panose="02040502050405020303" pitchFamily="18" charset="0"/>
              </a:rPr>
            </a:br>
            <a:r>
              <a:rPr lang="et-EE" sz="3200" b="1" dirty="0" smtClean="0">
                <a:solidFill>
                  <a:schemeClr val="accent1">
                    <a:lumMod val="75000"/>
                  </a:schemeClr>
                </a:solidFill>
                <a:latin typeface="Georgia" panose="02040502050405020303" pitchFamily="18" charset="0"/>
              </a:rPr>
              <a:t>KOMPENSEERIMINE</a:t>
            </a:r>
            <a:r>
              <a:rPr lang="et-EE" b="1" dirty="0"/>
              <a:t/>
            </a:r>
            <a:br>
              <a:rPr lang="et-EE" b="1" dirty="0"/>
            </a:br>
            <a:endParaRPr lang="ru-RU" dirty="0"/>
          </a:p>
        </p:txBody>
      </p:sp>
      <p:sp>
        <p:nvSpPr>
          <p:cNvPr id="3" name="Объект 2"/>
          <p:cNvSpPr>
            <a:spLocks noGrp="1"/>
          </p:cNvSpPr>
          <p:nvPr>
            <p:ph idx="1"/>
          </p:nvPr>
        </p:nvSpPr>
        <p:spPr>
          <a:xfrm>
            <a:off x="323528" y="2204864"/>
            <a:ext cx="8988425" cy="4983386"/>
          </a:xfrm>
        </p:spPr>
        <p:txBody>
          <a:bodyPr/>
          <a:lstStyle/>
          <a:p>
            <a:pPr marL="0" indent="0" fontAlgn="base">
              <a:buNone/>
            </a:pPr>
            <a:r>
              <a:rPr lang="et-EE" dirty="0" smtClean="0">
                <a:latin typeface="Georgia" panose="02040502050405020303" pitchFamily="18" charset="0"/>
              </a:rPr>
              <a:t>Haigekassa kompenseerib kodus iseseisvalt kasutatavaid ravimed:</a:t>
            </a:r>
          </a:p>
          <a:p>
            <a:pPr fontAlgn="base"/>
            <a:r>
              <a:rPr lang="et-EE" dirty="0" smtClean="0">
                <a:latin typeface="Georgia" panose="02040502050405020303" pitchFamily="18" charset="0"/>
              </a:rPr>
              <a:t>Ravimeid</a:t>
            </a:r>
            <a:r>
              <a:rPr lang="et-EE" dirty="0">
                <a:latin typeface="Georgia" panose="02040502050405020303" pitchFamily="18" charset="0"/>
              </a:rPr>
              <a:t>, millel </a:t>
            </a:r>
            <a:r>
              <a:rPr lang="et-EE" b="1" dirty="0">
                <a:solidFill>
                  <a:schemeClr val="accent1">
                    <a:lumMod val="75000"/>
                  </a:schemeClr>
                </a:solidFill>
                <a:latin typeface="Georgia" panose="02040502050405020303" pitchFamily="18" charset="0"/>
              </a:rPr>
              <a:t>puudub Eestis </a:t>
            </a:r>
            <a:r>
              <a:rPr lang="et-EE" dirty="0">
                <a:latin typeface="Georgia" panose="02040502050405020303" pitchFamily="18" charset="0"/>
              </a:rPr>
              <a:t>kehtiv </a:t>
            </a:r>
            <a:r>
              <a:rPr lang="et-EE" b="1" dirty="0">
                <a:solidFill>
                  <a:schemeClr val="accent1">
                    <a:lumMod val="75000"/>
                  </a:schemeClr>
                </a:solidFill>
                <a:latin typeface="Georgia" panose="02040502050405020303" pitchFamily="18" charset="0"/>
              </a:rPr>
              <a:t>müügiluba</a:t>
            </a:r>
            <a:r>
              <a:rPr lang="et-EE" dirty="0" smtClean="0">
                <a:latin typeface="Georgia" panose="02040502050405020303" pitchFamily="18" charset="0"/>
              </a:rPr>
              <a:t>.</a:t>
            </a:r>
          </a:p>
          <a:p>
            <a:pPr fontAlgn="base"/>
            <a:endParaRPr lang="et-EE" dirty="0">
              <a:latin typeface="Georgia" panose="02040502050405020303" pitchFamily="18" charset="0"/>
            </a:endParaRPr>
          </a:p>
          <a:p>
            <a:pPr fontAlgn="base"/>
            <a:r>
              <a:rPr lang="et-EE" dirty="0">
                <a:latin typeface="Georgia" panose="02040502050405020303" pitchFamily="18" charset="0"/>
              </a:rPr>
              <a:t>Enamasti </a:t>
            </a:r>
            <a:r>
              <a:rPr lang="et-EE" b="1" dirty="0">
                <a:solidFill>
                  <a:schemeClr val="accent1">
                    <a:lumMod val="75000"/>
                  </a:schemeClr>
                </a:solidFill>
                <a:latin typeface="Georgia" panose="02040502050405020303" pitchFamily="18" charset="0"/>
              </a:rPr>
              <a:t>harvaesinevate haiguste </a:t>
            </a:r>
            <a:r>
              <a:rPr lang="et-EE" dirty="0">
                <a:latin typeface="Georgia" panose="02040502050405020303" pitchFamily="18" charset="0"/>
              </a:rPr>
              <a:t>korral ravimeid, mis on kantud soodusravimite nimekirja, kuid teistel tingimustel (näiteks teise diagnoosiga</a:t>
            </a:r>
            <a:r>
              <a:rPr lang="et-EE" dirty="0" smtClean="0">
                <a:latin typeface="Georgia" panose="02040502050405020303" pitchFamily="18" charset="0"/>
              </a:rPr>
              <a:t>).</a:t>
            </a:r>
          </a:p>
          <a:p>
            <a:pPr fontAlgn="base"/>
            <a:endParaRPr lang="et-EE" dirty="0">
              <a:latin typeface="Georgia" panose="02040502050405020303" pitchFamily="18" charset="0"/>
            </a:endParaRPr>
          </a:p>
          <a:p>
            <a:pPr fontAlgn="base"/>
            <a:r>
              <a:rPr lang="et-EE" dirty="0">
                <a:latin typeface="Georgia" panose="02040502050405020303" pitchFamily="18" charset="0"/>
              </a:rPr>
              <a:t>Harvaesinevate haiguse korral </a:t>
            </a:r>
            <a:r>
              <a:rPr lang="et-EE" b="1" dirty="0">
                <a:solidFill>
                  <a:schemeClr val="accent1">
                    <a:lumMod val="75000"/>
                  </a:schemeClr>
                </a:solidFill>
                <a:latin typeface="Georgia" panose="02040502050405020303" pitchFamily="18" charset="0"/>
              </a:rPr>
              <a:t>eritoitusid</a:t>
            </a:r>
            <a:r>
              <a:rPr lang="et-EE" dirty="0">
                <a:latin typeface="Georgia" panose="02040502050405020303" pitchFamily="18" charset="0"/>
              </a:rPr>
              <a:t>, mis mõjutavad otseselt haiguse kulgu</a:t>
            </a:r>
            <a:r>
              <a:rPr lang="et-EE" dirty="0" smtClean="0">
                <a:latin typeface="Georgia" panose="02040502050405020303" pitchFamily="18" charset="0"/>
              </a:rPr>
              <a:t>.</a:t>
            </a:r>
          </a:p>
          <a:p>
            <a:pPr fontAlgn="base"/>
            <a:endParaRPr lang="et-EE" dirty="0">
              <a:latin typeface="Georgia" panose="02040502050405020303" pitchFamily="18" charset="0"/>
            </a:endParaRPr>
          </a:p>
          <a:p>
            <a:pPr fontAlgn="base"/>
            <a:r>
              <a:rPr lang="et-EE" b="1" dirty="0">
                <a:solidFill>
                  <a:schemeClr val="accent1">
                    <a:lumMod val="75000"/>
                  </a:schemeClr>
                </a:solidFill>
                <a:latin typeface="Georgia" panose="02040502050405020303" pitchFamily="18" charset="0"/>
              </a:rPr>
              <a:t>Kaasasündinud</a:t>
            </a:r>
            <a:r>
              <a:rPr lang="et-EE" dirty="0">
                <a:latin typeface="Georgia" panose="02040502050405020303" pitchFamily="18" charset="0"/>
              </a:rPr>
              <a:t> harvaesinevate </a:t>
            </a:r>
            <a:r>
              <a:rPr lang="et-EE" b="1" dirty="0">
                <a:solidFill>
                  <a:schemeClr val="accent1">
                    <a:lumMod val="75000"/>
                  </a:schemeClr>
                </a:solidFill>
                <a:latin typeface="Georgia" panose="02040502050405020303" pitchFamily="18" charset="0"/>
              </a:rPr>
              <a:t>ainevahetushäirete</a:t>
            </a:r>
            <a:r>
              <a:rPr lang="et-EE" dirty="0">
                <a:latin typeface="Georgia" panose="02040502050405020303" pitchFamily="18" charset="0"/>
              </a:rPr>
              <a:t> raviks kasutatavaid </a:t>
            </a:r>
            <a:r>
              <a:rPr lang="et-EE" b="1" dirty="0">
                <a:solidFill>
                  <a:schemeClr val="accent1">
                    <a:lumMod val="75000"/>
                  </a:schemeClr>
                </a:solidFill>
                <a:latin typeface="Georgia" panose="02040502050405020303" pitchFamily="18" charset="0"/>
              </a:rPr>
              <a:t>toidulisandeid</a:t>
            </a:r>
            <a:r>
              <a:rPr lang="et-EE" b="1" dirty="0" smtClean="0">
                <a:solidFill>
                  <a:schemeClr val="accent1">
                    <a:lumMod val="75000"/>
                  </a:schemeClr>
                </a:solidFill>
                <a:latin typeface="Georgia" panose="02040502050405020303" pitchFamily="18" charset="0"/>
              </a:rPr>
              <a:t>.</a:t>
            </a:r>
          </a:p>
          <a:p>
            <a:pPr fontAlgn="base"/>
            <a:endParaRPr lang="et-EE" b="1" dirty="0">
              <a:solidFill>
                <a:schemeClr val="accent1">
                  <a:lumMod val="75000"/>
                </a:schemeClr>
              </a:solidFill>
            </a:endParaRPr>
          </a:p>
          <a:p>
            <a:endParaRPr lang="ru-RU" dirty="0"/>
          </a:p>
        </p:txBody>
      </p:sp>
      <p:pic>
        <p:nvPicPr>
          <p:cNvPr id="4" name="Рисунок 3"/>
          <p:cNvPicPr>
            <a:picLocks noChangeAspect="1"/>
          </p:cNvPicPr>
          <p:nvPr/>
        </p:nvPicPr>
        <p:blipFill rotWithShape="1">
          <a:blip r:embed="rId3"/>
          <a:srcRect l="8154" t="18648" r="75537" b="70993"/>
          <a:stretch/>
        </p:blipFill>
        <p:spPr>
          <a:xfrm>
            <a:off x="155575" y="53565"/>
            <a:ext cx="2016225" cy="720080"/>
          </a:xfrm>
          <a:prstGeom prst="rect">
            <a:avLst/>
          </a:prstGeom>
        </p:spPr>
      </p:pic>
    </p:spTree>
    <p:extLst>
      <p:ext uri="{BB962C8B-B14F-4D97-AF65-F5344CB8AC3E}">
        <p14:creationId xmlns:p14="http://schemas.microsoft.com/office/powerpoint/2010/main" val="160371629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t-EE" b="1" dirty="0" smtClean="0">
                <a:solidFill>
                  <a:schemeClr val="accent1">
                    <a:lumMod val="75000"/>
                  </a:schemeClr>
                </a:solidFill>
                <a:latin typeface="Georgia" panose="02040502050405020303" pitchFamily="18" charset="0"/>
              </a:rPr>
              <a:t>Kasutatud kirjandus:</a:t>
            </a:r>
            <a:endParaRPr lang="ru-RU" b="1" dirty="0">
              <a:solidFill>
                <a:schemeClr val="accent1">
                  <a:lumMod val="75000"/>
                </a:schemeClr>
              </a:solidFill>
              <a:latin typeface="Georgia" panose="02040502050405020303" pitchFamily="18" charset="0"/>
            </a:endParaRPr>
          </a:p>
        </p:txBody>
      </p:sp>
      <p:sp>
        <p:nvSpPr>
          <p:cNvPr id="3" name="Объект 2"/>
          <p:cNvSpPr>
            <a:spLocks noGrp="1"/>
          </p:cNvSpPr>
          <p:nvPr>
            <p:ph idx="1"/>
          </p:nvPr>
        </p:nvSpPr>
        <p:spPr/>
        <p:txBody>
          <a:bodyPr/>
          <a:lstStyle/>
          <a:p>
            <a:pPr marL="457200" indent="-457200">
              <a:buAutoNum type="arabicPeriod"/>
            </a:pPr>
            <a:r>
              <a:rPr lang="et-EE" dirty="0" smtClean="0">
                <a:hlinkClick r:id="rId2"/>
              </a:rPr>
              <a:t>https</a:t>
            </a:r>
            <a:r>
              <a:rPr lang="et-EE" dirty="0">
                <a:hlinkClick r:id="rId2"/>
              </a:rPr>
              <a:t>://</a:t>
            </a:r>
            <a:r>
              <a:rPr lang="et-EE" dirty="0" smtClean="0">
                <a:hlinkClick r:id="rId2"/>
              </a:rPr>
              <a:t>ravimiamet.ee/soodusravimid-1</a:t>
            </a:r>
            <a:r>
              <a:rPr lang="et-EE" dirty="0" smtClean="0"/>
              <a:t> (29.10.2018)</a:t>
            </a:r>
          </a:p>
          <a:p>
            <a:pPr marL="457200" indent="-457200">
              <a:buFont typeface="Wingdings 2" pitchFamily="18" charset="2"/>
              <a:buAutoNum type="arabicPeriod"/>
            </a:pPr>
            <a:r>
              <a:rPr lang="et-EE" dirty="0">
                <a:hlinkClick r:id="rId3"/>
              </a:rPr>
              <a:t>https://</a:t>
            </a:r>
            <a:r>
              <a:rPr lang="et-EE" dirty="0" smtClean="0">
                <a:hlinkClick r:id="rId3"/>
              </a:rPr>
              <a:t>www.haigekassa.ee/inimesele/ravimid-ja-meditsiiniseadmed/ravimite-erandkorras-kompenseerimine</a:t>
            </a:r>
            <a:r>
              <a:rPr lang="et-EE" dirty="0" smtClean="0"/>
              <a:t> (29.10.2018)</a:t>
            </a:r>
          </a:p>
          <a:p>
            <a:pPr marL="457200" indent="-457200">
              <a:buFont typeface="Wingdings 2" pitchFamily="18" charset="2"/>
              <a:buAutoNum type="arabicPeriod"/>
            </a:pPr>
            <a:r>
              <a:rPr lang="ru-RU" dirty="0">
                <a:hlinkClick r:id="rId4"/>
              </a:rPr>
              <a:t>https://</a:t>
            </a:r>
            <a:r>
              <a:rPr lang="ru-RU" dirty="0" smtClean="0">
                <a:hlinkClick r:id="rId4"/>
              </a:rPr>
              <a:t>www.haigekassa.ee/ravimite-kompenseerimine</a:t>
            </a:r>
            <a:r>
              <a:rPr lang="et-EE" dirty="0" smtClean="0"/>
              <a:t> (29.10.2018)</a:t>
            </a:r>
          </a:p>
          <a:p>
            <a:pPr marL="457200" indent="-457200">
              <a:buFont typeface="Wingdings 2" pitchFamily="18" charset="2"/>
              <a:buAutoNum type="arabicPeriod"/>
            </a:pPr>
            <a:r>
              <a:rPr lang="et-EE" dirty="0">
                <a:hlinkClick r:id="rId5"/>
              </a:rPr>
              <a:t>https://</a:t>
            </a:r>
            <a:r>
              <a:rPr lang="et-EE" dirty="0" smtClean="0">
                <a:hlinkClick r:id="rId5"/>
              </a:rPr>
              <a:t>www.haigekassa.ee/partnerile/ravimid</a:t>
            </a:r>
            <a:r>
              <a:rPr lang="et-EE" dirty="0" smtClean="0"/>
              <a:t>  (loetelu) (29.10.2018)</a:t>
            </a:r>
          </a:p>
          <a:p>
            <a:pPr marL="457200" indent="-457200">
              <a:buFont typeface="Wingdings 2" pitchFamily="18" charset="2"/>
              <a:buAutoNum type="arabicPeriod"/>
            </a:pPr>
            <a:r>
              <a:rPr lang="et-EE" dirty="0">
                <a:hlinkClick r:id="rId6"/>
              </a:rPr>
              <a:t>http://</a:t>
            </a:r>
            <a:r>
              <a:rPr lang="et-EE" dirty="0" smtClean="0">
                <a:hlinkClick r:id="rId6"/>
              </a:rPr>
              <a:t>www.sm.ee/et/ravimid-ja-meditsiiniseadmed-0</a:t>
            </a:r>
            <a:r>
              <a:rPr lang="et-EE" dirty="0" smtClean="0"/>
              <a:t> (29.10.2018)</a:t>
            </a:r>
          </a:p>
          <a:p>
            <a:pPr marL="457200" indent="-457200">
              <a:buFont typeface="Wingdings 2" pitchFamily="18" charset="2"/>
              <a:buAutoNum type="arabicPeriod"/>
            </a:pPr>
            <a:endParaRPr lang="ru-RU" dirty="0"/>
          </a:p>
          <a:p>
            <a:pPr marL="457200" indent="-457200">
              <a:buFont typeface="Wingdings 2" pitchFamily="18" charset="2"/>
              <a:buAutoNum type="arabicPeriod"/>
            </a:pPr>
            <a:endParaRPr lang="et-EE" dirty="0" smtClean="0"/>
          </a:p>
          <a:p>
            <a:pPr marL="457200" indent="-457200">
              <a:buFont typeface="Wingdings 2" pitchFamily="18" charset="2"/>
              <a:buAutoNum type="arabicPeriod"/>
            </a:pPr>
            <a:endParaRPr lang="et-EE" dirty="0" smtClean="0"/>
          </a:p>
          <a:p>
            <a:pPr marL="457200" indent="-457200">
              <a:buFont typeface="Wingdings 2" pitchFamily="18" charset="2"/>
              <a:buAutoNum type="arabicPeriod"/>
            </a:pPr>
            <a:endParaRPr lang="ru-RU" dirty="0"/>
          </a:p>
          <a:p>
            <a:pPr marL="457200" indent="-457200">
              <a:buAutoNum type="arabicPeriod"/>
            </a:pPr>
            <a:endParaRPr lang="et-EE" dirty="0" smtClean="0"/>
          </a:p>
          <a:p>
            <a:pPr marL="457200" indent="-457200">
              <a:buAutoNum type="arabicPeriod"/>
            </a:pPr>
            <a:endParaRPr lang="ru-RU" dirty="0"/>
          </a:p>
        </p:txBody>
      </p:sp>
    </p:spTree>
    <p:extLst>
      <p:ext uri="{BB962C8B-B14F-4D97-AF65-F5344CB8AC3E}">
        <p14:creationId xmlns:p14="http://schemas.microsoft.com/office/powerpoint/2010/main" val="293301597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a:xfrm>
            <a:off x="1245440" y="2621483"/>
            <a:ext cx="7886700" cy="4351337"/>
          </a:xfrm>
        </p:spPr>
        <p:txBody>
          <a:bodyPr>
            <a:normAutofit/>
          </a:bodyPr>
          <a:lstStyle/>
          <a:p>
            <a:pPr marL="0" indent="0">
              <a:buNone/>
            </a:pPr>
            <a:r>
              <a:rPr lang="et-EE" sz="4400" b="1" dirty="0" smtClean="0">
                <a:solidFill>
                  <a:schemeClr val="accent1">
                    <a:lumMod val="75000"/>
                  </a:schemeClr>
                </a:solidFill>
                <a:latin typeface="Georgia" panose="02040502050405020303" pitchFamily="18" charset="0"/>
              </a:rPr>
              <a:t>Tänan tähelepanu eest!</a:t>
            </a:r>
            <a:endParaRPr lang="ru-RU" sz="4400" b="1" dirty="0">
              <a:solidFill>
                <a:schemeClr val="accent1">
                  <a:lumMod val="75000"/>
                </a:schemeClr>
              </a:solidFill>
              <a:latin typeface="Georgia" panose="02040502050405020303" pitchFamily="18" charset="0"/>
            </a:endParaRPr>
          </a:p>
        </p:txBody>
      </p:sp>
      <p:pic>
        <p:nvPicPr>
          <p:cNvPr id="4" name="Рисунок 3"/>
          <p:cNvPicPr>
            <a:picLocks noChangeAspect="1"/>
          </p:cNvPicPr>
          <p:nvPr/>
        </p:nvPicPr>
        <p:blipFill rotWithShape="1">
          <a:blip r:embed="rId2"/>
          <a:srcRect l="8154" t="18648" r="75537" b="70993"/>
          <a:stretch/>
        </p:blipFill>
        <p:spPr>
          <a:xfrm>
            <a:off x="2051720" y="3933056"/>
            <a:ext cx="4838940" cy="1728192"/>
          </a:xfrm>
          <a:prstGeom prst="rect">
            <a:avLst/>
          </a:prstGeom>
        </p:spPr>
      </p:pic>
    </p:spTree>
    <p:extLst>
      <p:ext uri="{BB962C8B-B14F-4D97-AF65-F5344CB8AC3E}">
        <p14:creationId xmlns:p14="http://schemas.microsoft.com/office/powerpoint/2010/main" val="8782866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411760" y="-144463"/>
            <a:ext cx="7886700" cy="1325562"/>
          </a:xfrm>
        </p:spPr>
        <p:txBody>
          <a:bodyPr/>
          <a:lstStyle/>
          <a:p>
            <a:r>
              <a:rPr lang="es-ES" b="1" dirty="0" smtClean="0">
                <a:solidFill>
                  <a:schemeClr val="accent1">
                    <a:lumMod val="75000"/>
                  </a:schemeClr>
                </a:solidFill>
                <a:latin typeface="Georgia" panose="02040502050405020303" pitchFamily="18" charset="0"/>
              </a:rPr>
              <a:t>1.SOODUSRAVIMID</a:t>
            </a:r>
            <a:endParaRPr lang="es-ES" b="1" dirty="0">
              <a:solidFill>
                <a:schemeClr val="accent1">
                  <a:lumMod val="75000"/>
                </a:schemeClr>
              </a:solidFill>
              <a:latin typeface="Georgia" panose="02040502050405020303" pitchFamily="18" charset="0"/>
            </a:endParaRPr>
          </a:p>
        </p:txBody>
      </p:sp>
      <p:sp>
        <p:nvSpPr>
          <p:cNvPr id="3" name="2 Marcador de contenido"/>
          <p:cNvSpPr>
            <a:spLocks noGrp="1"/>
          </p:cNvSpPr>
          <p:nvPr>
            <p:ph idx="1"/>
          </p:nvPr>
        </p:nvSpPr>
        <p:spPr>
          <a:xfrm>
            <a:off x="683568" y="1233789"/>
            <a:ext cx="7812360" cy="5886326"/>
          </a:xfrm>
        </p:spPr>
        <p:txBody>
          <a:bodyPr>
            <a:normAutofit/>
          </a:bodyPr>
          <a:lstStyle/>
          <a:p>
            <a:pPr marL="0" indent="0">
              <a:buNone/>
            </a:pPr>
            <a:r>
              <a:rPr lang="et-EE" dirty="0">
                <a:latin typeface="Georgia" panose="02040502050405020303" pitchFamily="18" charset="0"/>
              </a:rPr>
              <a:t>Haigekassa tasub </a:t>
            </a:r>
            <a:r>
              <a:rPr lang="et-EE" dirty="0" smtClean="0">
                <a:latin typeface="Georgia" panose="02040502050405020303" pitchFamily="18" charset="0"/>
              </a:rPr>
              <a:t>teatud ulatuses</a:t>
            </a:r>
            <a:r>
              <a:rPr lang="et-EE" dirty="0">
                <a:latin typeface="Georgia" panose="02040502050405020303" pitchFamily="18" charset="0"/>
              </a:rPr>
              <a:t> </a:t>
            </a:r>
            <a:r>
              <a:rPr lang="et-EE" b="1" dirty="0">
                <a:solidFill>
                  <a:schemeClr val="accent1">
                    <a:lumMod val="75000"/>
                  </a:schemeClr>
                </a:solidFill>
                <a:latin typeface="Georgia" panose="02040502050405020303" pitchFamily="18" charset="0"/>
              </a:rPr>
              <a:t>retseptiravimite</a:t>
            </a:r>
            <a:r>
              <a:rPr lang="et-EE" b="1" dirty="0">
                <a:latin typeface="Georgia" panose="02040502050405020303" pitchFamily="18" charset="0"/>
              </a:rPr>
              <a:t> </a:t>
            </a:r>
            <a:r>
              <a:rPr lang="et-EE" dirty="0" smtClean="0">
                <a:latin typeface="Georgia" panose="02040502050405020303" pitchFamily="18" charset="0"/>
              </a:rPr>
              <a:t>eest.</a:t>
            </a:r>
          </a:p>
          <a:p>
            <a:endParaRPr lang="et-EE" dirty="0" smtClean="0">
              <a:latin typeface="Georgia" panose="02040502050405020303" pitchFamily="18" charset="0"/>
            </a:endParaRPr>
          </a:p>
          <a:p>
            <a:pPr marL="0" indent="0">
              <a:buNone/>
            </a:pPr>
            <a:r>
              <a:rPr lang="et-EE" dirty="0">
                <a:latin typeface="Georgia" panose="02040502050405020303" pitchFamily="18" charset="0"/>
              </a:rPr>
              <a:t>Eesti Haigekassa </a:t>
            </a:r>
            <a:r>
              <a:rPr lang="et-EE" b="1" dirty="0" smtClean="0">
                <a:latin typeface="Georgia" panose="02040502050405020303" pitchFamily="18" charset="0"/>
              </a:rPr>
              <a:t>soodusravimite </a:t>
            </a:r>
            <a:r>
              <a:rPr lang="et-EE" b="1" dirty="0">
                <a:latin typeface="Georgia" panose="02040502050405020303" pitchFamily="18" charset="0"/>
              </a:rPr>
              <a:t>loetellu </a:t>
            </a:r>
            <a:r>
              <a:rPr lang="et-EE" dirty="0">
                <a:latin typeface="Georgia" panose="02040502050405020303" pitchFamily="18" charset="0"/>
              </a:rPr>
              <a:t>kandmise üle otsustab </a:t>
            </a:r>
            <a:r>
              <a:rPr lang="et-EE" b="1" dirty="0">
                <a:solidFill>
                  <a:schemeClr val="accent1">
                    <a:lumMod val="75000"/>
                  </a:schemeClr>
                </a:solidFill>
                <a:latin typeface="Georgia" panose="02040502050405020303" pitchFamily="18" charset="0"/>
              </a:rPr>
              <a:t>sotsiaalminister</a:t>
            </a:r>
            <a:r>
              <a:rPr lang="et-EE" dirty="0">
                <a:latin typeface="Georgia" panose="02040502050405020303" pitchFamily="18" charset="0"/>
              </a:rPr>
              <a:t>, kellele annab nõu sotsiaalministeeriumi </a:t>
            </a:r>
            <a:r>
              <a:rPr lang="et-EE" dirty="0" smtClean="0">
                <a:latin typeface="Georgia" panose="02040502050405020303" pitchFamily="18" charset="0"/>
              </a:rPr>
              <a:t>ravimikomisjon.</a:t>
            </a:r>
          </a:p>
          <a:p>
            <a:pPr marL="0" indent="0">
              <a:buNone/>
            </a:pPr>
            <a:endParaRPr lang="et-EE" dirty="0" smtClean="0">
              <a:latin typeface="Georgia" panose="02040502050405020303" pitchFamily="18" charset="0"/>
            </a:endParaRPr>
          </a:p>
          <a:p>
            <a:pPr marL="0" indent="0">
              <a:buNone/>
            </a:pPr>
            <a:r>
              <a:rPr lang="et-EE" b="1" dirty="0">
                <a:latin typeface="Georgia" panose="02040502050405020303" pitchFamily="18" charset="0"/>
              </a:rPr>
              <a:t>Uue toimeaine </a:t>
            </a:r>
            <a:r>
              <a:rPr lang="et-EE" dirty="0">
                <a:latin typeface="Georgia" panose="02040502050405020303" pitchFamily="18" charset="0"/>
              </a:rPr>
              <a:t>lisamist </a:t>
            </a:r>
            <a:r>
              <a:rPr lang="et-EE" dirty="0" smtClean="0">
                <a:latin typeface="Georgia" panose="02040502050405020303" pitchFamily="18" charset="0"/>
              </a:rPr>
              <a:t>loetellu </a:t>
            </a:r>
            <a:r>
              <a:rPr lang="et-EE" dirty="0">
                <a:latin typeface="Georgia" panose="02040502050405020303" pitchFamily="18" charset="0"/>
              </a:rPr>
              <a:t>taotlevad reeglina </a:t>
            </a:r>
            <a:r>
              <a:rPr lang="et-EE" b="1" dirty="0" smtClean="0">
                <a:latin typeface="Georgia" panose="02040502050405020303" pitchFamily="18" charset="0"/>
              </a:rPr>
              <a:t>ravimitootjad</a:t>
            </a:r>
            <a:r>
              <a:rPr lang="et-EE" dirty="0" smtClean="0">
                <a:latin typeface="Georgia" panose="02040502050405020303" pitchFamily="18" charset="0"/>
              </a:rPr>
              <a:t>. </a:t>
            </a:r>
          </a:p>
          <a:p>
            <a:pPr marL="0" indent="0">
              <a:buNone/>
            </a:pPr>
            <a:endParaRPr lang="et-EE" dirty="0">
              <a:latin typeface="Georgia" panose="02040502050405020303" pitchFamily="18" charset="0"/>
            </a:endParaRPr>
          </a:p>
          <a:p>
            <a:pPr marL="0" indent="0">
              <a:buNone/>
            </a:pPr>
            <a:r>
              <a:rPr lang="et-EE" b="1" dirty="0" smtClean="0">
                <a:latin typeface="Georgia" panose="02040502050405020303" pitchFamily="18" charset="0"/>
              </a:rPr>
              <a:t>Muudatusi</a:t>
            </a:r>
            <a:r>
              <a:rPr lang="et-EE" dirty="0" smtClean="0">
                <a:latin typeface="Georgia" panose="02040502050405020303" pitchFamily="18" charset="0"/>
              </a:rPr>
              <a:t> </a:t>
            </a:r>
            <a:r>
              <a:rPr lang="et-EE" dirty="0">
                <a:latin typeface="Georgia" panose="02040502050405020303" pitchFamily="18" charset="0"/>
              </a:rPr>
              <a:t>soodusravimite loetellu juba kantud ravimite väljakirjutamise tingimuste osas võivad taotleda </a:t>
            </a:r>
            <a:r>
              <a:rPr lang="et-EE" b="1" dirty="0">
                <a:latin typeface="Georgia" panose="02040502050405020303" pitchFamily="18" charset="0"/>
              </a:rPr>
              <a:t>kõik huvitatud isikud</a:t>
            </a:r>
            <a:r>
              <a:rPr lang="et-EE" dirty="0">
                <a:latin typeface="Georgia" panose="02040502050405020303" pitchFamily="18" charset="0"/>
              </a:rPr>
              <a:t>, sealhulgas </a:t>
            </a:r>
            <a:r>
              <a:rPr lang="et-EE" dirty="0">
                <a:solidFill>
                  <a:schemeClr val="accent1">
                    <a:lumMod val="75000"/>
                  </a:schemeClr>
                </a:solidFill>
                <a:latin typeface="Georgia" panose="02040502050405020303" pitchFamily="18" charset="0"/>
              </a:rPr>
              <a:t>ravimitootjad ja arstide erialaseltsid.</a:t>
            </a:r>
            <a:endParaRPr lang="et-EE" dirty="0" smtClean="0">
              <a:solidFill>
                <a:schemeClr val="accent1">
                  <a:lumMod val="75000"/>
                </a:schemeClr>
              </a:solidFill>
              <a:latin typeface="Georgia" panose="02040502050405020303" pitchFamily="18" charset="0"/>
            </a:endParaRPr>
          </a:p>
          <a:p>
            <a:endParaRPr lang="et-EE" dirty="0">
              <a:latin typeface="Georgia" panose="02040502050405020303" pitchFamily="18" charset="0"/>
            </a:endParaRPr>
          </a:p>
        </p:txBody>
      </p:sp>
      <p:sp>
        <p:nvSpPr>
          <p:cNvPr id="9" name="AutoShape 6" descr="Avaleh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11" name="Рисунок 10"/>
          <p:cNvPicPr>
            <a:picLocks noChangeAspect="1"/>
          </p:cNvPicPr>
          <p:nvPr/>
        </p:nvPicPr>
        <p:blipFill rotWithShape="1">
          <a:blip r:embed="rId3"/>
          <a:srcRect l="8154" t="18648" r="75537" b="70993"/>
          <a:stretch/>
        </p:blipFill>
        <p:spPr>
          <a:xfrm>
            <a:off x="155575" y="53565"/>
            <a:ext cx="2016225" cy="720080"/>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t-EE" dirty="0" smtClean="0">
                <a:solidFill>
                  <a:schemeClr val="accent1">
                    <a:lumMod val="75000"/>
                  </a:schemeClr>
                </a:solidFill>
                <a:latin typeface="Georgia" panose="02040502050405020303" pitchFamily="18" charset="0"/>
              </a:rPr>
              <a:t>Soodusravimid (2):</a:t>
            </a:r>
            <a:endParaRPr lang="ru-RU" dirty="0">
              <a:solidFill>
                <a:schemeClr val="accent1">
                  <a:lumMod val="75000"/>
                </a:schemeClr>
              </a:solidFill>
              <a:latin typeface="Georgia" panose="02040502050405020303" pitchFamily="18" charset="0"/>
            </a:endParaRPr>
          </a:p>
        </p:txBody>
      </p:sp>
      <p:sp>
        <p:nvSpPr>
          <p:cNvPr id="4" name="Прямоугольник 3"/>
          <p:cNvSpPr/>
          <p:nvPr/>
        </p:nvSpPr>
        <p:spPr>
          <a:xfrm>
            <a:off x="436735" y="1691322"/>
            <a:ext cx="8083810" cy="4401205"/>
          </a:xfrm>
          <a:prstGeom prst="rect">
            <a:avLst/>
          </a:prstGeom>
        </p:spPr>
        <p:txBody>
          <a:bodyPr wrap="square">
            <a:spAutoFit/>
          </a:bodyPr>
          <a:lstStyle/>
          <a:p>
            <a:r>
              <a:rPr lang="et-EE" sz="2000" dirty="0">
                <a:latin typeface="Georgia" panose="02040502050405020303" pitchFamily="18" charset="0"/>
              </a:rPr>
              <a:t>Alates 1. jaanuarist 2018 tegeleb </a:t>
            </a:r>
            <a:r>
              <a:rPr lang="et-EE" sz="2000" b="1" dirty="0">
                <a:latin typeface="Georgia" panose="02040502050405020303" pitchFamily="18" charset="0"/>
              </a:rPr>
              <a:t>Eesti Haigekassa </a:t>
            </a:r>
            <a:r>
              <a:rPr lang="et-EE" sz="2000" dirty="0">
                <a:latin typeface="Georgia" panose="02040502050405020303" pitchFamily="18" charset="0"/>
              </a:rPr>
              <a:t>soodusravimite </a:t>
            </a:r>
            <a:r>
              <a:rPr lang="et-EE" sz="2000" b="1" dirty="0">
                <a:latin typeface="Georgia" panose="02040502050405020303" pitchFamily="18" charset="0"/>
              </a:rPr>
              <a:t>hinnakokkulepete sõlmimise ja muutmisega</a:t>
            </a:r>
            <a:r>
              <a:rPr lang="et-EE" sz="2000" dirty="0">
                <a:latin typeface="Georgia" panose="02040502050405020303" pitchFamily="18" charset="0"/>
              </a:rPr>
              <a:t>, arvutab soodusravimite </a:t>
            </a:r>
            <a:r>
              <a:rPr lang="et-EE" sz="2000" b="1" dirty="0" smtClean="0">
                <a:latin typeface="Georgia" panose="02040502050405020303" pitchFamily="18" charset="0"/>
              </a:rPr>
              <a:t>piirhindu.</a:t>
            </a:r>
            <a:endParaRPr lang="et-EE" sz="2000" dirty="0" smtClean="0">
              <a:latin typeface="Georgia" panose="02040502050405020303" pitchFamily="18" charset="0"/>
            </a:endParaRPr>
          </a:p>
          <a:p>
            <a:endParaRPr lang="et-EE" sz="2000" dirty="0">
              <a:latin typeface="Georgia" panose="02040502050405020303" pitchFamily="18" charset="0"/>
            </a:endParaRPr>
          </a:p>
          <a:p>
            <a:r>
              <a:rPr lang="et-EE" sz="2000" dirty="0" smtClean="0">
                <a:latin typeface="Georgia" panose="02040502050405020303" pitchFamily="18" charset="0"/>
              </a:rPr>
              <a:t>Ravimi </a:t>
            </a:r>
            <a:r>
              <a:rPr lang="et-EE" sz="2000" dirty="0">
                <a:latin typeface="Georgia" panose="02040502050405020303" pitchFamily="18" charset="0"/>
              </a:rPr>
              <a:t>hüvitatakse erineva soodustusega :</a:t>
            </a:r>
          </a:p>
          <a:p>
            <a:r>
              <a:rPr lang="et-EE" sz="2000" b="1" dirty="0">
                <a:latin typeface="Georgia" panose="02040502050405020303" pitchFamily="18" charset="0"/>
              </a:rPr>
              <a:t>                        </a:t>
            </a:r>
            <a:r>
              <a:rPr lang="et-EE" sz="2000" b="1" dirty="0">
                <a:solidFill>
                  <a:schemeClr val="accent1">
                    <a:lumMod val="75000"/>
                  </a:schemeClr>
                </a:solidFill>
                <a:latin typeface="Georgia" panose="02040502050405020303" pitchFamily="18" charset="0"/>
              </a:rPr>
              <a:t>50, 75, 90 või 100% soodusmäär</a:t>
            </a:r>
            <a:r>
              <a:rPr lang="et-EE" sz="2000" b="1" dirty="0" smtClean="0">
                <a:latin typeface="Georgia" panose="02040502050405020303" pitchFamily="18" charset="0"/>
              </a:rPr>
              <a:t>.</a:t>
            </a:r>
          </a:p>
          <a:p>
            <a:endParaRPr lang="et-EE" sz="2000" b="1" dirty="0">
              <a:latin typeface="Georgia" panose="02040502050405020303" pitchFamily="18" charset="0"/>
            </a:endParaRPr>
          </a:p>
          <a:p>
            <a:endParaRPr lang="ru-RU" sz="2000" b="1" dirty="0">
              <a:latin typeface="Georgia" panose="02040502050405020303" pitchFamily="18" charset="0"/>
            </a:endParaRPr>
          </a:p>
          <a:p>
            <a:r>
              <a:rPr lang="et-EE" sz="2000" dirty="0">
                <a:latin typeface="Georgia" panose="02040502050405020303" pitchFamily="18" charset="0"/>
              </a:rPr>
              <a:t>Soodustus </a:t>
            </a:r>
            <a:r>
              <a:rPr lang="et-EE" sz="2000" b="1" dirty="0">
                <a:latin typeface="Georgia" panose="02040502050405020303" pitchFamily="18" charset="0"/>
              </a:rPr>
              <a:t>sõltub </a:t>
            </a:r>
            <a:r>
              <a:rPr lang="et-EE" sz="2000" dirty="0">
                <a:latin typeface="Georgia" panose="02040502050405020303" pitchFamily="18" charset="0"/>
              </a:rPr>
              <a:t>patsiendi </a:t>
            </a:r>
            <a:r>
              <a:rPr lang="et-EE" sz="2000" b="1" dirty="0">
                <a:solidFill>
                  <a:schemeClr val="accent1">
                    <a:lumMod val="75000"/>
                  </a:schemeClr>
                </a:solidFill>
                <a:latin typeface="Georgia" panose="02040502050405020303" pitchFamily="18" charset="0"/>
              </a:rPr>
              <a:t>vanusest ja haigusest</a:t>
            </a:r>
            <a:r>
              <a:rPr lang="et-EE" sz="2000" dirty="0">
                <a:latin typeface="Georgia" panose="02040502050405020303" pitchFamily="18" charset="0"/>
              </a:rPr>
              <a:t>. </a:t>
            </a:r>
            <a:r>
              <a:rPr lang="fi-FI" sz="2000" dirty="0">
                <a:latin typeface="Georgia" panose="02040502050405020303" pitchFamily="18" charset="0"/>
              </a:rPr>
              <a:t>Kõrgem soodusmäär on </a:t>
            </a:r>
            <a:r>
              <a:rPr lang="fi-FI" sz="2000" b="1" dirty="0">
                <a:solidFill>
                  <a:schemeClr val="accent1">
                    <a:lumMod val="75000"/>
                  </a:schemeClr>
                </a:solidFill>
                <a:latin typeface="Georgia" panose="02040502050405020303" pitchFamily="18" charset="0"/>
              </a:rPr>
              <a:t>raskete ja krooniliste haiguste raviks</a:t>
            </a:r>
            <a:r>
              <a:rPr lang="et-EE" sz="2000" b="1" dirty="0">
                <a:solidFill>
                  <a:schemeClr val="accent1">
                    <a:lumMod val="75000"/>
                  </a:schemeClr>
                </a:solidFill>
                <a:latin typeface="Georgia" panose="02040502050405020303" pitchFamily="18" charset="0"/>
              </a:rPr>
              <a:t>, lastel.</a:t>
            </a:r>
          </a:p>
          <a:p>
            <a:endParaRPr lang="ru-RU" sz="2000" dirty="0">
              <a:latin typeface="Georgia" panose="02040502050405020303" pitchFamily="18" charset="0"/>
            </a:endParaRPr>
          </a:p>
          <a:p>
            <a:r>
              <a:rPr lang="en-US" sz="2000" dirty="0" err="1">
                <a:latin typeface="Georgia" panose="02040502050405020303" pitchFamily="18" charset="0"/>
              </a:rPr>
              <a:t>Omaosalus</a:t>
            </a:r>
            <a:r>
              <a:rPr lang="en-US" sz="2000" dirty="0">
                <a:latin typeface="Georgia" panose="02040502050405020303" pitchFamily="18" charset="0"/>
              </a:rPr>
              <a:t> </a:t>
            </a:r>
            <a:r>
              <a:rPr lang="en-US" sz="2000" b="1" dirty="0">
                <a:latin typeface="Georgia" panose="02040502050405020303" pitchFamily="18" charset="0"/>
              </a:rPr>
              <a:t>- </a:t>
            </a:r>
            <a:r>
              <a:rPr lang="fr-FR" sz="2000" dirty="0" err="1">
                <a:latin typeface="Georgia" panose="02040502050405020303" pitchFamily="18" charset="0"/>
              </a:rPr>
              <a:t>alates</a:t>
            </a:r>
            <a:r>
              <a:rPr lang="fr-FR" sz="2000" dirty="0">
                <a:latin typeface="Georgia" panose="02040502050405020303" pitchFamily="18" charset="0"/>
              </a:rPr>
              <a:t> 2018. a </a:t>
            </a:r>
            <a:r>
              <a:rPr lang="fr-FR" sz="2000" dirty="0" err="1">
                <a:latin typeface="Georgia" panose="02040502050405020303" pitchFamily="18" charset="0"/>
              </a:rPr>
              <a:t>algusest</a:t>
            </a:r>
            <a:r>
              <a:rPr lang="fr-FR" sz="2000" dirty="0">
                <a:latin typeface="Georgia" panose="02040502050405020303" pitchFamily="18" charset="0"/>
              </a:rPr>
              <a:t> on  </a:t>
            </a:r>
            <a:r>
              <a:rPr lang="fr-FR" sz="2000" b="1" dirty="0" err="1">
                <a:solidFill>
                  <a:schemeClr val="accent1">
                    <a:lumMod val="75000"/>
                  </a:schemeClr>
                </a:solidFill>
                <a:latin typeface="Georgia" panose="02040502050405020303" pitchFamily="18" charset="0"/>
              </a:rPr>
              <a:t>kõikide</a:t>
            </a:r>
            <a:r>
              <a:rPr lang="fr-FR" sz="2000" b="1" dirty="0">
                <a:solidFill>
                  <a:schemeClr val="accent1">
                    <a:lumMod val="75000"/>
                  </a:schemeClr>
                </a:solidFill>
                <a:latin typeface="Georgia" panose="02040502050405020303" pitchFamily="18" charset="0"/>
              </a:rPr>
              <a:t> </a:t>
            </a:r>
            <a:r>
              <a:rPr lang="fr-FR" sz="2000" b="1" dirty="0" err="1">
                <a:solidFill>
                  <a:schemeClr val="accent1">
                    <a:lumMod val="75000"/>
                  </a:schemeClr>
                </a:solidFill>
                <a:latin typeface="Georgia" panose="02040502050405020303" pitchFamily="18" charset="0"/>
              </a:rPr>
              <a:t>retseptide</a:t>
            </a:r>
            <a:r>
              <a:rPr lang="fr-FR" sz="2000" b="1" dirty="0">
                <a:solidFill>
                  <a:schemeClr val="accent1">
                    <a:lumMod val="75000"/>
                  </a:schemeClr>
                </a:solidFill>
                <a:latin typeface="Georgia" panose="02040502050405020303" pitchFamily="18" charset="0"/>
              </a:rPr>
              <a:t> </a:t>
            </a:r>
            <a:r>
              <a:rPr lang="fr-FR" sz="2000" dirty="0" err="1">
                <a:latin typeface="Georgia" panose="02040502050405020303" pitchFamily="18" charset="0"/>
              </a:rPr>
              <a:t>korral</a:t>
            </a:r>
            <a:endParaRPr lang="et-EE" sz="2000" dirty="0">
              <a:latin typeface="Georgia" panose="02040502050405020303" pitchFamily="18" charset="0"/>
            </a:endParaRPr>
          </a:p>
          <a:p>
            <a:r>
              <a:rPr lang="et-EE" sz="2000" dirty="0">
                <a:latin typeface="Georgia" panose="02040502050405020303" pitchFamily="18" charset="0"/>
              </a:rPr>
              <a:t>    </a:t>
            </a:r>
            <a:r>
              <a:rPr lang="fr-FR" sz="2000" dirty="0">
                <a:latin typeface="Georgia" panose="02040502050405020303" pitchFamily="18" charset="0"/>
              </a:rPr>
              <a:t> </a:t>
            </a:r>
            <a:r>
              <a:rPr lang="fr-FR" sz="2000" b="1" dirty="0">
                <a:solidFill>
                  <a:schemeClr val="accent1">
                    <a:lumMod val="75000"/>
                  </a:schemeClr>
                </a:solidFill>
                <a:latin typeface="Georgia" panose="02040502050405020303" pitchFamily="18" charset="0"/>
              </a:rPr>
              <a:t>2,5 </a:t>
            </a:r>
            <a:r>
              <a:rPr lang="fr-FR" sz="2000" b="1" dirty="0" err="1">
                <a:solidFill>
                  <a:schemeClr val="accent1">
                    <a:lumMod val="75000"/>
                  </a:schemeClr>
                </a:solidFill>
                <a:latin typeface="Georgia" panose="02040502050405020303" pitchFamily="18" charset="0"/>
              </a:rPr>
              <a:t>eurot</a:t>
            </a:r>
            <a:r>
              <a:rPr lang="ru-RU" sz="2000" dirty="0">
                <a:solidFill>
                  <a:schemeClr val="accent1">
                    <a:lumMod val="75000"/>
                  </a:schemeClr>
                </a:solidFill>
                <a:latin typeface="Georgia" panose="02040502050405020303" pitchFamily="18" charset="0"/>
              </a:rPr>
              <a:t> </a:t>
            </a:r>
            <a:r>
              <a:rPr lang="et-EE" sz="2000" dirty="0">
                <a:latin typeface="Georgia" panose="02040502050405020303" pitchFamily="18" charset="0"/>
              </a:rPr>
              <a:t>+ patsient maksab omaosalusena soodustusest ülejääva osa.</a:t>
            </a:r>
          </a:p>
        </p:txBody>
      </p:sp>
    </p:spTree>
    <p:extLst>
      <p:ext uri="{BB962C8B-B14F-4D97-AF65-F5344CB8AC3E}">
        <p14:creationId xmlns:p14="http://schemas.microsoft.com/office/powerpoint/2010/main" val="13273528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57300" y="1003649"/>
            <a:ext cx="7886700" cy="1325562"/>
          </a:xfrm>
        </p:spPr>
        <p:txBody>
          <a:bodyPr/>
          <a:lstStyle/>
          <a:p>
            <a:endParaRPr lang="ru-RU" dirty="0">
              <a:solidFill>
                <a:schemeClr val="accent1">
                  <a:lumMod val="75000"/>
                </a:schemeClr>
              </a:solidFill>
              <a:latin typeface="Georgia" panose="02040502050405020303" pitchFamily="18" charset="0"/>
            </a:endParaRPr>
          </a:p>
        </p:txBody>
      </p:sp>
      <p:sp>
        <p:nvSpPr>
          <p:cNvPr id="3" name="Объект 2"/>
          <p:cNvSpPr>
            <a:spLocks noGrp="1"/>
          </p:cNvSpPr>
          <p:nvPr>
            <p:ph idx="1"/>
          </p:nvPr>
        </p:nvSpPr>
        <p:spPr>
          <a:xfrm>
            <a:off x="467544" y="2559215"/>
            <a:ext cx="8880920" cy="4318840"/>
          </a:xfrm>
        </p:spPr>
        <p:txBody>
          <a:bodyPr/>
          <a:lstStyle/>
          <a:p>
            <a:r>
              <a:rPr lang="et-EE" u="sng" dirty="0" smtClean="0">
                <a:latin typeface="Georgia" panose="02040502050405020303" pitchFamily="18" charset="0"/>
                <a:hlinkClick r:id="rId3"/>
              </a:rPr>
              <a:t>Soodusravimite loetelu</a:t>
            </a:r>
            <a:r>
              <a:rPr lang="et-EE" dirty="0">
                <a:latin typeface="Georgia" panose="02040502050405020303" pitchFamily="18" charset="0"/>
              </a:rPr>
              <a:t> kehtestab sotsiaalminister määrusega ja see muutub </a:t>
            </a:r>
            <a:r>
              <a:rPr lang="ru-RU" b="1" dirty="0">
                <a:latin typeface="Georgia" panose="02040502050405020303" pitchFamily="18" charset="0"/>
              </a:rPr>
              <a:t>4</a:t>
            </a:r>
            <a:r>
              <a:rPr lang="et-EE" b="1" dirty="0" smtClean="0">
                <a:latin typeface="Georgia" panose="02040502050405020303" pitchFamily="18" charset="0"/>
              </a:rPr>
              <a:t> </a:t>
            </a:r>
            <a:r>
              <a:rPr lang="et-EE" dirty="0">
                <a:latin typeface="Georgia" panose="02040502050405020303" pitchFamily="18" charset="0"/>
              </a:rPr>
              <a:t>korda aastas</a:t>
            </a:r>
            <a:r>
              <a:rPr lang="et-EE" dirty="0" smtClean="0">
                <a:latin typeface="Georgia" panose="02040502050405020303" pitchFamily="18" charset="0"/>
              </a:rPr>
              <a:t>.</a:t>
            </a:r>
          </a:p>
          <a:p>
            <a:pPr marL="0" indent="0">
              <a:buNone/>
            </a:pPr>
            <a:r>
              <a:rPr lang="et-EE" dirty="0">
                <a:latin typeface="Georgia" panose="02040502050405020303" pitchFamily="18" charset="0"/>
              </a:rPr>
              <a:t> </a:t>
            </a:r>
            <a:endParaRPr lang="ru-RU" dirty="0" smtClean="0">
              <a:latin typeface="Georgia" panose="02040502050405020303" pitchFamily="18" charset="0"/>
            </a:endParaRPr>
          </a:p>
          <a:p>
            <a:r>
              <a:rPr lang="et-EE" dirty="0">
                <a:latin typeface="Georgia" panose="02040502050405020303" pitchFamily="18" charset="0"/>
              </a:rPr>
              <a:t>Loetellu on kantud need ravimid, millel on Eestis kehtiv müügiluba  ja mille apteegist ostmisel kehtib patsiendile soodustus</a:t>
            </a:r>
            <a:r>
              <a:rPr lang="et-EE" dirty="0" smtClean="0">
                <a:latin typeface="Georgia" panose="02040502050405020303" pitchFamily="18" charset="0"/>
              </a:rPr>
              <a:t>.</a:t>
            </a:r>
          </a:p>
          <a:p>
            <a:endParaRPr lang="ru-RU" dirty="0" smtClean="0">
              <a:latin typeface="Georgia" panose="02040502050405020303" pitchFamily="18" charset="0"/>
            </a:endParaRPr>
          </a:p>
        </p:txBody>
      </p:sp>
      <p:pic>
        <p:nvPicPr>
          <p:cNvPr id="4" name="Рисунок 3"/>
          <p:cNvPicPr>
            <a:picLocks noChangeAspect="1"/>
          </p:cNvPicPr>
          <p:nvPr/>
        </p:nvPicPr>
        <p:blipFill rotWithShape="1">
          <a:blip r:embed="rId4"/>
          <a:srcRect l="8154" t="18648" r="75537" b="70993"/>
          <a:stretch/>
        </p:blipFill>
        <p:spPr>
          <a:xfrm>
            <a:off x="155575" y="53565"/>
            <a:ext cx="2016225" cy="720080"/>
          </a:xfrm>
          <a:prstGeom prst="rect">
            <a:avLst/>
          </a:prstGeom>
        </p:spPr>
      </p:pic>
      <p:sp>
        <p:nvSpPr>
          <p:cNvPr id="5" name="Прямоугольник 4"/>
          <p:cNvSpPr/>
          <p:nvPr/>
        </p:nvSpPr>
        <p:spPr>
          <a:xfrm>
            <a:off x="6746" y="5825647"/>
            <a:ext cx="8813726" cy="923330"/>
          </a:xfrm>
          <a:prstGeom prst="rect">
            <a:avLst/>
          </a:prstGeom>
        </p:spPr>
        <p:txBody>
          <a:bodyPr wrap="square">
            <a:spAutoFit/>
          </a:bodyPr>
          <a:lstStyle/>
          <a:p>
            <a:r>
              <a:rPr lang="et-EE" b="1" dirty="0" smtClean="0">
                <a:solidFill>
                  <a:schemeClr val="tx1">
                    <a:lumMod val="85000"/>
                    <a:lumOff val="15000"/>
                  </a:schemeClr>
                </a:solidFill>
                <a:latin typeface="Georgia" panose="02040502050405020303" pitchFamily="18" charset="0"/>
                <a:hlinkClick r:id="rId5"/>
              </a:rPr>
              <a:t>Loetelu:          </a:t>
            </a:r>
            <a:r>
              <a:rPr lang="es-ES" dirty="0" smtClean="0">
                <a:latin typeface="Georgia" panose="02040502050405020303" pitchFamily="18" charset="0"/>
                <a:hlinkClick r:id="rId5"/>
              </a:rPr>
              <a:t>https</a:t>
            </a:r>
            <a:r>
              <a:rPr lang="es-ES" dirty="0">
                <a:latin typeface="Georgia" panose="02040502050405020303" pitchFamily="18" charset="0"/>
                <a:hlinkClick r:id="rId5"/>
              </a:rPr>
              <a:t>://www.haigekassa.ee/sites/default/files/Koopia%20failist%20Ulevaatliktabel_01.09.2018.xls</a:t>
            </a:r>
            <a:r>
              <a:rPr lang="et-EE" dirty="0">
                <a:latin typeface="Georgia" panose="02040502050405020303" pitchFamily="18" charset="0"/>
              </a:rPr>
              <a:t> </a:t>
            </a:r>
            <a:endParaRPr lang="es-ES" dirty="0">
              <a:latin typeface="Georgia" panose="02040502050405020303" pitchFamily="18" charset="0"/>
            </a:endParaRPr>
          </a:p>
        </p:txBody>
      </p:sp>
    </p:spTree>
    <p:extLst>
      <p:ext uri="{BB962C8B-B14F-4D97-AF65-F5344CB8AC3E}">
        <p14:creationId xmlns:p14="http://schemas.microsoft.com/office/powerpoint/2010/main" val="30618240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71800" y="110864"/>
            <a:ext cx="7886700" cy="1325562"/>
          </a:xfrm>
        </p:spPr>
        <p:txBody>
          <a:bodyPr>
            <a:normAutofit fontScale="90000"/>
          </a:bodyPr>
          <a:lstStyle/>
          <a:p>
            <a:r>
              <a:rPr lang="et-EE" dirty="0">
                <a:solidFill>
                  <a:schemeClr val="accent1">
                    <a:lumMod val="75000"/>
                  </a:schemeClr>
                </a:solidFill>
                <a:latin typeface="Georgia" panose="02040502050405020303" pitchFamily="18" charset="0"/>
              </a:rPr>
              <a:t>Ravimitele soodustuse kehtestamisel lähtutakse järgmistest kriteeriumidest:</a:t>
            </a:r>
            <a:r>
              <a:rPr lang="et-EE" dirty="0"/>
              <a:t/>
            </a:r>
            <a:br>
              <a:rPr lang="et-EE" dirty="0"/>
            </a:br>
            <a:endParaRPr lang="ru-RU" dirty="0"/>
          </a:p>
        </p:txBody>
      </p:sp>
      <p:sp>
        <p:nvSpPr>
          <p:cNvPr id="3" name="Объект 2"/>
          <p:cNvSpPr>
            <a:spLocks noGrp="1"/>
          </p:cNvSpPr>
          <p:nvPr>
            <p:ph idx="1"/>
          </p:nvPr>
        </p:nvSpPr>
        <p:spPr>
          <a:xfrm>
            <a:off x="0" y="1340768"/>
            <a:ext cx="9036496" cy="5517232"/>
          </a:xfrm>
        </p:spPr>
        <p:txBody>
          <a:bodyPr>
            <a:normAutofit/>
          </a:bodyPr>
          <a:lstStyle/>
          <a:p>
            <a:pPr fontAlgn="base"/>
            <a:r>
              <a:rPr lang="et-EE" b="1" dirty="0" smtClean="0">
                <a:solidFill>
                  <a:schemeClr val="accent1">
                    <a:lumMod val="75000"/>
                  </a:schemeClr>
                </a:solidFill>
                <a:latin typeface="Georgia" panose="02040502050405020303" pitchFamily="18" charset="0"/>
              </a:rPr>
              <a:t>vajadus </a:t>
            </a:r>
            <a:r>
              <a:rPr lang="et-EE" b="1" dirty="0">
                <a:solidFill>
                  <a:schemeClr val="accent1">
                    <a:lumMod val="75000"/>
                  </a:schemeClr>
                </a:solidFill>
                <a:latin typeface="Georgia" panose="02040502050405020303" pitchFamily="18" charset="0"/>
              </a:rPr>
              <a:t>ravimi järele</a:t>
            </a:r>
            <a:r>
              <a:rPr lang="et-EE" dirty="0">
                <a:latin typeface="Georgia" panose="02040502050405020303" pitchFamily="18" charset="0"/>
              </a:rPr>
              <a:t>, sh ravimi rahaline kättesaadavus ilma soodustuseta või madalama soodusmääraga</a:t>
            </a:r>
            <a:r>
              <a:rPr lang="et-EE" dirty="0" smtClean="0">
                <a:latin typeface="Georgia" panose="02040502050405020303" pitchFamily="18" charset="0"/>
              </a:rPr>
              <a:t>;</a:t>
            </a:r>
          </a:p>
          <a:p>
            <a:pPr fontAlgn="base"/>
            <a:endParaRPr lang="et-EE" dirty="0">
              <a:latin typeface="Georgia" panose="02040502050405020303" pitchFamily="18" charset="0"/>
            </a:endParaRPr>
          </a:p>
          <a:p>
            <a:pPr fontAlgn="base"/>
            <a:r>
              <a:rPr lang="et-EE" dirty="0">
                <a:latin typeface="Georgia" panose="02040502050405020303" pitchFamily="18" charset="0"/>
              </a:rPr>
              <a:t>ravimi tõendatud </a:t>
            </a:r>
            <a:r>
              <a:rPr lang="et-EE" b="1" dirty="0">
                <a:solidFill>
                  <a:schemeClr val="accent1">
                    <a:lumMod val="75000"/>
                  </a:schemeClr>
                </a:solidFill>
                <a:latin typeface="Georgia" panose="02040502050405020303" pitchFamily="18" charset="0"/>
              </a:rPr>
              <a:t>efektiivsus</a:t>
            </a:r>
            <a:r>
              <a:rPr lang="et-EE" dirty="0">
                <a:latin typeface="Georgia" panose="02040502050405020303" pitchFamily="18" charset="0"/>
              </a:rPr>
              <a:t> ning </a:t>
            </a:r>
            <a:r>
              <a:rPr lang="et-EE" dirty="0" smtClean="0">
                <a:latin typeface="Georgia" panose="02040502050405020303" pitchFamily="18" charset="0"/>
              </a:rPr>
              <a:t>ohutus</a:t>
            </a:r>
          </a:p>
          <a:p>
            <a:pPr fontAlgn="base"/>
            <a:endParaRPr lang="et-EE" dirty="0">
              <a:latin typeface="Georgia" panose="02040502050405020303" pitchFamily="18" charset="0"/>
            </a:endParaRPr>
          </a:p>
          <a:p>
            <a:pPr fontAlgn="base"/>
            <a:r>
              <a:rPr lang="et-EE" dirty="0">
                <a:latin typeface="Georgia" panose="02040502050405020303" pitchFamily="18" charset="0"/>
              </a:rPr>
              <a:t>ravimi </a:t>
            </a:r>
            <a:r>
              <a:rPr lang="et-EE" b="1" dirty="0">
                <a:solidFill>
                  <a:schemeClr val="accent1">
                    <a:lumMod val="75000"/>
                  </a:schemeClr>
                </a:solidFill>
                <a:latin typeface="Georgia" panose="02040502050405020303" pitchFamily="18" charset="0"/>
              </a:rPr>
              <a:t>kuluefektiivsus </a:t>
            </a:r>
            <a:r>
              <a:rPr lang="et-EE" dirty="0">
                <a:latin typeface="Georgia" panose="02040502050405020303" pitchFamily="18" charset="0"/>
              </a:rPr>
              <a:t>(hinna ja efektiivsuse suhe, hinnataseme õigustatus</a:t>
            </a:r>
            <a:r>
              <a:rPr lang="et-EE" dirty="0" smtClean="0">
                <a:latin typeface="Georgia" panose="02040502050405020303" pitchFamily="18" charset="0"/>
              </a:rPr>
              <a:t>)</a:t>
            </a:r>
          </a:p>
          <a:p>
            <a:pPr fontAlgn="base"/>
            <a:endParaRPr lang="et-EE" dirty="0">
              <a:latin typeface="Georgia" panose="02040502050405020303" pitchFamily="18" charset="0"/>
            </a:endParaRPr>
          </a:p>
          <a:p>
            <a:pPr fontAlgn="base"/>
            <a:r>
              <a:rPr lang="et-EE" b="1" dirty="0">
                <a:solidFill>
                  <a:schemeClr val="accent1">
                    <a:lumMod val="75000"/>
                  </a:schemeClr>
                </a:solidFill>
                <a:latin typeface="Georgia" panose="02040502050405020303" pitchFamily="18" charset="0"/>
              </a:rPr>
              <a:t>alternatiivsete</a:t>
            </a:r>
            <a:r>
              <a:rPr lang="et-EE" dirty="0">
                <a:latin typeface="Georgia" panose="02040502050405020303" pitchFamily="18" charset="0"/>
              </a:rPr>
              <a:t> ravimite või raviviiside </a:t>
            </a:r>
            <a:r>
              <a:rPr lang="et-EE" dirty="0" smtClean="0">
                <a:latin typeface="Georgia" panose="02040502050405020303" pitchFamily="18" charset="0"/>
              </a:rPr>
              <a:t>olemasolu</a:t>
            </a:r>
          </a:p>
          <a:p>
            <a:pPr fontAlgn="base"/>
            <a:endParaRPr lang="et-EE" dirty="0">
              <a:latin typeface="Georgia" panose="02040502050405020303" pitchFamily="18" charset="0"/>
            </a:endParaRPr>
          </a:p>
          <a:p>
            <a:pPr fontAlgn="base"/>
            <a:r>
              <a:rPr lang="et-EE" dirty="0">
                <a:latin typeface="Georgia" panose="02040502050405020303" pitchFamily="18" charset="0"/>
              </a:rPr>
              <a:t>ravimi </a:t>
            </a:r>
            <a:r>
              <a:rPr lang="et-EE" b="1" dirty="0">
                <a:solidFill>
                  <a:schemeClr val="accent1">
                    <a:lumMod val="75000"/>
                  </a:schemeClr>
                </a:solidFill>
                <a:latin typeface="Georgia" panose="02040502050405020303" pitchFamily="18" charset="0"/>
              </a:rPr>
              <a:t>väär- ja liigkasutuse </a:t>
            </a:r>
            <a:r>
              <a:rPr lang="et-EE" dirty="0">
                <a:latin typeface="Georgia" panose="02040502050405020303" pitchFamily="18" charset="0"/>
              </a:rPr>
              <a:t>võimalikkus ja </a:t>
            </a:r>
            <a:r>
              <a:rPr lang="et-EE" b="1" dirty="0" smtClean="0">
                <a:solidFill>
                  <a:schemeClr val="accent1">
                    <a:lumMod val="75000"/>
                  </a:schemeClr>
                </a:solidFill>
                <a:latin typeface="Georgia" panose="02040502050405020303" pitchFamily="18" charset="0"/>
              </a:rPr>
              <a:t>tagajärjed</a:t>
            </a:r>
          </a:p>
          <a:p>
            <a:pPr fontAlgn="base"/>
            <a:endParaRPr lang="et-EE" b="1" dirty="0">
              <a:solidFill>
                <a:schemeClr val="accent1">
                  <a:lumMod val="75000"/>
                </a:schemeClr>
              </a:solidFill>
              <a:latin typeface="Georgia" panose="02040502050405020303" pitchFamily="18" charset="0"/>
            </a:endParaRPr>
          </a:p>
          <a:p>
            <a:pPr fontAlgn="base"/>
            <a:r>
              <a:rPr lang="et-EE" dirty="0">
                <a:latin typeface="Georgia" panose="02040502050405020303" pitchFamily="18" charset="0"/>
              </a:rPr>
              <a:t>ravimi </a:t>
            </a:r>
            <a:r>
              <a:rPr lang="et-EE" b="1" dirty="0">
                <a:solidFill>
                  <a:schemeClr val="accent1">
                    <a:lumMod val="75000"/>
                  </a:schemeClr>
                </a:solidFill>
                <a:latin typeface="Georgia" panose="02040502050405020303" pitchFamily="18" charset="0"/>
              </a:rPr>
              <a:t>ratsionaalse</a:t>
            </a:r>
            <a:r>
              <a:rPr lang="et-EE" dirty="0">
                <a:latin typeface="Georgia" panose="02040502050405020303" pitchFamily="18" charset="0"/>
              </a:rPr>
              <a:t> kasutuse tagamise ning jaemüügi mahu usaldusväärse prognoosi </a:t>
            </a:r>
            <a:r>
              <a:rPr lang="et-EE" dirty="0" smtClean="0">
                <a:latin typeface="Georgia" panose="02040502050405020303" pitchFamily="18" charset="0"/>
              </a:rPr>
              <a:t>võimalikkus</a:t>
            </a:r>
          </a:p>
          <a:p>
            <a:pPr fontAlgn="base"/>
            <a:endParaRPr lang="et-EE" dirty="0">
              <a:latin typeface="Georgia" panose="02040502050405020303" pitchFamily="18" charset="0"/>
            </a:endParaRPr>
          </a:p>
          <a:p>
            <a:endParaRPr lang="ru-RU" dirty="0"/>
          </a:p>
        </p:txBody>
      </p:sp>
      <p:pic>
        <p:nvPicPr>
          <p:cNvPr id="4" name="Рисунок 3"/>
          <p:cNvPicPr>
            <a:picLocks noChangeAspect="1"/>
          </p:cNvPicPr>
          <p:nvPr/>
        </p:nvPicPr>
        <p:blipFill rotWithShape="1">
          <a:blip r:embed="rId3"/>
          <a:srcRect l="8154" t="18648" r="75537" b="70993"/>
          <a:stretch/>
        </p:blipFill>
        <p:spPr>
          <a:xfrm>
            <a:off x="155575" y="53565"/>
            <a:ext cx="2016225" cy="720080"/>
          </a:xfrm>
          <a:prstGeom prst="rect">
            <a:avLst/>
          </a:prstGeom>
        </p:spPr>
      </p:pic>
    </p:spTree>
    <p:extLst>
      <p:ext uri="{BB962C8B-B14F-4D97-AF65-F5344CB8AC3E}">
        <p14:creationId xmlns:p14="http://schemas.microsoft.com/office/powerpoint/2010/main" val="40975637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915816" y="548680"/>
            <a:ext cx="7886700" cy="1325562"/>
          </a:xfrm>
        </p:spPr>
        <p:txBody>
          <a:bodyPr/>
          <a:lstStyle/>
          <a:p>
            <a:r>
              <a:rPr lang="et-EE" dirty="0" smtClean="0">
                <a:solidFill>
                  <a:schemeClr val="accent1">
                    <a:lumMod val="75000"/>
                  </a:schemeClr>
                </a:solidFill>
                <a:latin typeface="Georgia" panose="02040502050405020303" pitchFamily="18" charset="0"/>
              </a:rPr>
              <a:t>Piirhind:</a:t>
            </a:r>
            <a:endParaRPr lang="ru-RU" dirty="0">
              <a:solidFill>
                <a:schemeClr val="accent1">
                  <a:lumMod val="75000"/>
                </a:schemeClr>
              </a:solidFill>
              <a:latin typeface="Georgia" panose="02040502050405020303" pitchFamily="18" charset="0"/>
            </a:endParaRPr>
          </a:p>
        </p:txBody>
      </p:sp>
      <p:sp>
        <p:nvSpPr>
          <p:cNvPr id="3" name="Объект 2"/>
          <p:cNvSpPr>
            <a:spLocks noGrp="1"/>
          </p:cNvSpPr>
          <p:nvPr>
            <p:ph idx="1"/>
          </p:nvPr>
        </p:nvSpPr>
        <p:spPr>
          <a:xfrm>
            <a:off x="210128" y="2276872"/>
            <a:ext cx="8964487" cy="5029199"/>
          </a:xfrm>
        </p:spPr>
        <p:txBody>
          <a:bodyPr>
            <a:normAutofit/>
          </a:bodyPr>
          <a:lstStyle/>
          <a:p>
            <a:r>
              <a:rPr lang="et-EE" dirty="0" smtClean="0">
                <a:latin typeface="Georgia" panose="02040502050405020303" pitchFamily="18" charset="0"/>
              </a:rPr>
              <a:t>Turul </a:t>
            </a:r>
            <a:r>
              <a:rPr lang="et-EE" dirty="0">
                <a:latin typeface="Georgia" panose="02040502050405020303" pitchFamily="18" charset="0"/>
              </a:rPr>
              <a:t>on palju </a:t>
            </a:r>
            <a:r>
              <a:rPr lang="et-EE" b="1" dirty="0">
                <a:solidFill>
                  <a:schemeClr val="accent1">
                    <a:lumMod val="75000"/>
                  </a:schemeClr>
                </a:solidFill>
                <a:latin typeface="Georgia" panose="02040502050405020303" pitchFamily="18" charset="0"/>
              </a:rPr>
              <a:t>sama toimeainega </a:t>
            </a:r>
            <a:r>
              <a:rPr lang="et-EE" dirty="0">
                <a:latin typeface="Georgia" panose="02040502050405020303" pitchFamily="18" charset="0"/>
              </a:rPr>
              <a:t>erinevate tootjate ravimeid, </a:t>
            </a:r>
            <a:r>
              <a:rPr lang="et-EE" dirty="0" smtClean="0">
                <a:latin typeface="Georgia" panose="02040502050405020303" pitchFamily="18" charset="0"/>
              </a:rPr>
              <a:t>neile kehtestatakse </a:t>
            </a:r>
            <a:r>
              <a:rPr lang="et-EE" b="1" u="sng" dirty="0" smtClean="0">
                <a:solidFill>
                  <a:schemeClr val="accent1">
                    <a:lumMod val="75000"/>
                  </a:schemeClr>
                </a:solidFill>
                <a:latin typeface="Georgia" panose="02040502050405020303" pitchFamily="18" charset="0"/>
              </a:rPr>
              <a:t>piirhind</a:t>
            </a:r>
            <a:r>
              <a:rPr lang="et-EE" dirty="0">
                <a:latin typeface="Georgia" panose="02040502050405020303" pitchFamily="18" charset="0"/>
              </a:rPr>
              <a:t>, millest </a:t>
            </a:r>
            <a:r>
              <a:rPr lang="et-EE" dirty="0" smtClean="0">
                <a:latin typeface="Georgia" panose="02040502050405020303" pitchFamily="18" charset="0"/>
              </a:rPr>
              <a:t>arvutatakse</a:t>
            </a:r>
            <a:r>
              <a:rPr lang="ru-RU" dirty="0" smtClean="0">
                <a:latin typeface="Georgia" panose="02040502050405020303" pitchFamily="18" charset="0"/>
              </a:rPr>
              <a:t> </a:t>
            </a:r>
            <a:r>
              <a:rPr lang="et-EE" dirty="0" smtClean="0">
                <a:latin typeface="Georgia" panose="02040502050405020303" pitchFamily="18" charset="0"/>
              </a:rPr>
              <a:t>haigekassa</a:t>
            </a:r>
            <a:r>
              <a:rPr lang="ru-RU" dirty="0" smtClean="0">
                <a:latin typeface="Georgia" panose="02040502050405020303" pitchFamily="18" charset="0"/>
              </a:rPr>
              <a:t> </a:t>
            </a:r>
            <a:r>
              <a:rPr lang="et-EE" dirty="0" smtClean="0">
                <a:latin typeface="Georgia" panose="02040502050405020303" pitchFamily="18" charset="0"/>
              </a:rPr>
              <a:t>soodustus</a:t>
            </a:r>
            <a:r>
              <a:rPr lang="ru-RU" dirty="0" smtClean="0">
                <a:latin typeface="Georgia" panose="02040502050405020303" pitchFamily="18" charset="0"/>
              </a:rPr>
              <a:t>.</a:t>
            </a:r>
            <a:endParaRPr lang="et-EE" dirty="0" smtClean="0">
              <a:latin typeface="Georgia" panose="02040502050405020303" pitchFamily="18" charset="0"/>
            </a:endParaRPr>
          </a:p>
          <a:p>
            <a:endParaRPr lang="ru-RU" dirty="0" smtClean="0">
              <a:latin typeface="Georgia" panose="02040502050405020303" pitchFamily="18" charset="0"/>
            </a:endParaRPr>
          </a:p>
          <a:p>
            <a:r>
              <a:rPr lang="et-EE" i="1" dirty="0">
                <a:latin typeface="Georgia" panose="02040502050405020303" pitchFamily="18" charset="0"/>
              </a:rPr>
              <a:t>Näiteks kui apteegis on valikus sama toimeainega ravimeid hinnaga 5.60, 8.30, 10.50, 12.80, siis määratakse piirhinnaks reeglina hinnalt </a:t>
            </a:r>
            <a:r>
              <a:rPr lang="et-EE" b="1" i="1" dirty="0">
                <a:solidFill>
                  <a:schemeClr val="accent1">
                    <a:lumMod val="75000"/>
                  </a:schemeClr>
                </a:solidFill>
                <a:latin typeface="Georgia" panose="02040502050405020303" pitchFamily="18" charset="0"/>
              </a:rPr>
              <a:t>teise soodsaima ravimi </a:t>
            </a:r>
            <a:r>
              <a:rPr lang="et-EE" i="1" dirty="0">
                <a:latin typeface="Georgia" panose="02040502050405020303" pitchFamily="18" charset="0"/>
              </a:rPr>
              <a:t>hind (selle näite puhul 8.30) ja haigekassa soodusprotsent arvutatakse sellest summast</a:t>
            </a:r>
            <a:r>
              <a:rPr lang="et-EE" i="1" dirty="0" smtClean="0">
                <a:latin typeface="Georgia" panose="02040502050405020303" pitchFamily="18" charset="0"/>
              </a:rPr>
              <a:t>.</a:t>
            </a:r>
          </a:p>
          <a:p>
            <a:endParaRPr lang="et-EE" i="1" dirty="0">
              <a:latin typeface="Georgia" panose="02040502050405020303" pitchFamily="18" charset="0"/>
            </a:endParaRPr>
          </a:p>
          <a:p>
            <a:endParaRPr lang="ru-RU" i="1" dirty="0" smtClean="0">
              <a:latin typeface="Georgia" panose="02040502050405020303" pitchFamily="18" charset="0"/>
            </a:endParaRPr>
          </a:p>
          <a:p>
            <a:pPr fontAlgn="base"/>
            <a:endParaRPr lang="fi-FI" dirty="0">
              <a:latin typeface="Georgia" panose="02040502050405020303" pitchFamily="18" charset="0"/>
            </a:endParaRPr>
          </a:p>
          <a:p>
            <a:endParaRPr lang="ru-RU" dirty="0"/>
          </a:p>
        </p:txBody>
      </p:sp>
      <p:pic>
        <p:nvPicPr>
          <p:cNvPr id="4" name="Рисунок 3"/>
          <p:cNvPicPr>
            <a:picLocks noChangeAspect="1"/>
          </p:cNvPicPr>
          <p:nvPr/>
        </p:nvPicPr>
        <p:blipFill rotWithShape="1">
          <a:blip r:embed="rId3"/>
          <a:srcRect l="8154" t="18648" r="75537" b="70993"/>
          <a:stretch/>
        </p:blipFill>
        <p:spPr>
          <a:xfrm>
            <a:off x="155575" y="53565"/>
            <a:ext cx="2016225" cy="720080"/>
          </a:xfrm>
          <a:prstGeom prst="rect">
            <a:avLst/>
          </a:prstGeom>
        </p:spPr>
      </p:pic>
    </p:spTree>
    <p:extLst>
      <p:ext uri="{BB962C8B-B14F-4D97-AF65-F5344CB8AC3E}">
        <p14:creationId xmlns:p14="http://schemas.microsoft.com/office/powerpoint/2010/main" val="32942334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3568" y="2492896"/>
            <a:ext cx="8258635" cy="1325562"/>
          </a:xfrm>
        </p:spPr>
        <p:txBody>
          <a:bodyPr/>
          <a:lstStyle/>
          <a:p>
            <a:r>
              <a:rPr lang="et-EE" dirty="0">
                <a:solidFill>
                  <a:schemeClr val="accent1">
                    <a:lumMod val="75000"/>
                  </a:schemeClr>
                </a:solidFill>
                <a:latin typeface="Georgia" panose="02040502050405020303" pitchFamily="18" charset="0"/>
              </a:rPr>
              <a:t>Soodusmäärad ja soodustuse </a:t>
            </a:r>
            <a:r>
              <a:rPr lang="et-EE" dirty="0" smtClean="0">
                <a:solidFill>
                  <a:schemeClr val="accent1">
                    <a:lumMod val="75000"/>
                  </a:schemeClr>
                </a:solidFill>
                <a:latin typeface="Georgia" panose="02040502050405020303" pitchFamily="18" charset="0"/>
              </a:rPr>
              <a:t>arvutamine:</a:t>
            </a:r>
            <a:endParaRPr lang="ru-RU" dirty="0">
              <a:solidFill>
                <a:schemeClr val="accent1">
                  <a:lumMod val="75000"/>
                </a:schemeClr>
              </a:solidFill>
              <a:latin typeface="Georgia" panose="02040502050405020303" pitchFamily="18" charset="0"/>
            </a:endParaRPr>
          </a:p>
        </p:txBody>
      </p:sp>
      <p:sp>
        <p:nvSpPr>
          <p:cNvPr id="3" name="Объект 2"/>
          <p:cNvSpPr>
            <a:spLocks noGrp="1"/>
          </p:cNvSpPr>
          <p:nvPr>
            <p:ph idx="1"/>
          </p:nvPr>
        </p:nvSpPr>
        <p:spPr>
          <a:xfrm>
            <a:off x="3347864" y="2348880"/>
            <a:ext cx="5207094" cy="3414513"/>
          </a:xfrm>
        </p:spPr>
        <p:txBody>
          <a:bodyPr/>
          <a:lstStyle/>
          <a:p>
            <a:endParaRPr lang="ru-RU" dirty="0"/>
          </a:p>
        </p:txBody>
      </p:sp>
    </p:spTree>
    <p:extLst>
      <p:ext uri="{BB962C8B-B14F-4D97-AF65-F5344CB8AC3E}">
        <p14:creationId xmlns:p14="http://schemas.microsoft.com/office/powerpoint/2010/main" val="36842415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50" y="0"/>
            <a:ext cx="7886700" cy="1325562"/>
          </a:xfrm>
        </p:spPr>
        <p:txBody>
          <a:bodyPr/>
          <a:lstStyle/>
          <a:p>
            <a:r>
              <a:rPr lang="et-EE" dirty="0" smtClean="0">
                <a:solidFill>
                  <a:schemeClr val="accent1">
                    <a:lumMod val="75000"/>
                  </a:schemeClr>
                </a:solidFill>
                <a:latin typeface="Georgia" panose="02040502050405020303" pitchFamily="18" charset="0"/>
              </a:rPr>
              <a:t>Näide 1:</a:t>
            </a:r>
            <a:endParaRPr lang="ru-RU" dirty="0">
              <a:solidFill>
                <a:schemeClr val="accent1">
                  <a:lumMod val="75000"/>
                </a:schemeClr>
              </a:solidFill>
              <a:latin typeface="Georgia" panose="02040502050405020303" pitchFamily="18" charset="0"/>
            </a:endParaRPr>
          </a:p>
        </p:txBody>
      </p:sp>
      <p:pic>
        <p:nvPicPr>
          <p:cNvPr id="4" name="Объект 3"/>
          <p:cNvPicPr>
            <a:picLocks noGrp="1" noChangeAspect="1"/>
          </p:cNvPicPr>
          <p:nvPr>
            <p:ph idx="1"/>
          </p:nvPr>
        </p:nvPicPr>
        <p:blipFill rotWithShape="1">
          <a:blip r:embed="rId2"/>
          <a:srcRect l="31330" t="15261" r="23080" b="10271"/>
          <a:stretch/>
        </p:blipFill>
        <p:spPr>
          <a:xfrm>
            <a:off x="1907703" y="349386"/>
            <a:ext cx="6480721" cy="5951683"/>
          </a:xfrm>
          <a:prstGeom prst="rect">
            <a:avLst/>
          </a:prstGeom>
        </p:spPr>
      </p:pic>
      <p:sp>
        <p:nvSpPr>
          <p:cNvPr id="5" name="Прямоугольник 4"/>
          <p:cNvSpPr/>
          <p:nvPr/>
        </p:nvSpPr>
        <p:spPr>
          <a:xfrm>
            <a:off x="28134" y="6488668"/>
            <a:ext cx="7523478" cy="369332"/>
          </a:xfrm>
          <a:prstGeom prst="rect">
            <a:avLst/>
          </a:prstGeom>
        </p:spPr>
        <p:txBody>
          <a:bodyPr wrap="square">
            <a:spAutoFit/>
          </a:bodyPr>
          <a:lstStyle/>
          <a:p>
            <a:r>
              <a:rPr lang="ru-RU" dirty="0"/>
              <a:t>https://www.haigekassa.ee/ravimite-kompenseerimine</a:t>
            </a:r>
          </a:p>
        </p:txBody>
      </p:sp>
    </p:spTree>
    <p:extLst>
      <p:ext uri="{BB962C8B-B14F-4D97-AF65-F5344CB8AC3E}">
        <p14:creationId xmlns:p14="http://schemas.microsoft.com/office/powerpoint/2010/main" val="36479165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600" y="0"/>
            <a:ext cx="7886700" cy="1325562"/>
          </a:xfrm>
        </p:spPr>
        <p:txBody>
          <a:bodyPr/>
          <a:lstStyle/>
          <a:p>
            <a:r>
              <a:rPr lang="et-EE" dirty="0" smtClean="0">
                <a:solidFill>
                  <a:schemeClr val="accent1">
                    <a:lumMod val="75000"/>
                  </a:schemeClr>
                </a:solidFill>
                <a:latin typeface="Georgia" panose="02040502050405020303" pitchFamily="18" charset="0"/>
              </a:rPr>
              <a:t>Näide 2: </a:t>
            </a:r>
            <a:endParaRPr lang="ru-RU" dirty="0">
              <a:solidFill>
                <a:schemeClr val="accent1">
                  <a:lumMod val="75000"/>
                </a:schemeClr>
              </a:solidFill>
              <a:latin typeface="Georgia" panose="02040502050405020303" pitchFamily="18" charset="0"/>
            </a:endParaRPr>
          </a:p>
        </p:txBody>
      </p:sp>
      <p:pic>
        <p:nvPicPr>
          <p:cNvPr id="4" name="Объект 3"/>
          <p:cNvPicPr>
            <a:picLocks noGrp="1" noChangeAspect="1"/>
          </p:cNvPicPr>
          <p:nvPr>
            <p:ph idx="1"/>
          </p:nvPr>
        </p:nvPicPr>
        <p:blipFill rotWithShape="1">
          <a:blip r:embed="rId2"/>
          <a:srcRect l="31330" t="13607" r="23080" b="10270"/>
          <a:stretch/>
        </p:blipFill>
        <p:spPr>
          <a:xfrm>
            <a:off x="1835696" y="260648"/>
            <a:ext cx="6480720" cy="6083941"/>
          </a:xfrm>
          <a:prstGeom prst="rect">
            <a:avLst/>
          </a:prstGeom>
        </p:spPr>
      </p:pic>
      <p:sp>
        <p:nvSpPr>
          <p:cNvPr id="5" name="Прямоугольник 4"/>
          <p:cNvSpPr/>
          <p:nvPr/>
        </p:nvSpPr>
        <p:spPr>
          <a:xfrm>
            <a:off x="28600" y="6488668"/>
            <a:ext cx="5983560" cy="369332"/>
          </a:xfrm>
          <a:prstGeom prst="rect">
            <a:avLst/>
          </a:prstGeom>
        </p:spPr>
        <p:txBody>
          <a:bodyPr wrap="square">
            <a:spAutoFit/>
          </a:bodyPr>
          <a:lstStyle/>
          <a:p>
            <a:r>
              <a:rPr lang="ru-RU" dirty="0"/>
              <a:t>https://www.haigekassa.ee/ravimite-kompenseerimine</a:t>
            </a:r>
          </a:p>
        </p:txBody>
      </p:sp>
    </p:spTree>
    <p:extLst>
      <p:ext uri="{BB962C8B-B14F-4D97-AF65-F5344CB8AC3E}">
        <p14:creationId xmlns:p14="http://schemas.microsoft.com/office/powerpoint/2010/main" val="3588581099"/>
      </p:ext>
    </p:extLst>
  </p:cSld>
  <p:clrMapOvr>
    <a:masterClrMapping/>
  </p:clrMapOvr>
  <p:timing>
    <p:tnLst>
      <p:par>
        <p:cTn id="1" dur="indefinite" restart="never" nodeType="tmRoot"/>
      </p:par>
    </p:tnLst>
  </p:timing>
</p:sld>
</file>

<file path=ppt/theme/theme1.xml><?xml version="1.0" encoding="utf-8"?>
<a:theme xmlns:a="http://schemas.openxmlformats.org/drawingml/2006/main" name="medicin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HDOfficeLightV0">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1_HDOfficeLightV0">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4.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92C4AA7D-07E5-4B8D-B300-2D90392D17D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TM10001115[[fn=Посылка]]</Template>
  <TotalTime>14726</TotalTime>
  <Words>626</Words>
  <Application>Microsoft Office PowerPoint</Application>
  <PresentationFormat>Экран (4:3)</PresentationFormat>
  <Paragraphs>117</Paragraphs>
  <Slides>17</Slides>
  <Notes>5</Notes>
  <HiddenSlides>0</HiddenSlides>
  <MMClips>0</MMClips>
  <ScaleCrop>false</ScaleCrop>
  <HeadingPairs>
    <vt:vector size="6" baseType="variant">
      <vt:variant>
        <vt:lpstr>Использованные шрифты</vt:lpstr>
      </vt:variant>
      <vt:variant>
        <vt:i4>6</vt:i4>
      </vt:variant>
      <vt:variant>
        <vt:lpstr>Тема</vt:lpstr>
      </vt:variant>
      <vt:variant>
        <vt:i4>3</vt:i4>
      </vt:variant>
      <vt:variant>
        <vt:lpstr>Заголовки слайдов</vt:lpstr>
      </vt:variant>
      <vt:variant>
        <vt:i4>17</vt:i4>
      </vt:variant>
    </vt:vector>
  </HeadingPairs>
  <TitlesOfParts>
    <vt:vector size="26" baseType="lpstr">
      <vt:lpstr>Arial</vt:lpstr>
      <vt:lpstr>Calibri</vt:lpstr>
      <vt:lpstr>Calibri Light</vt:lpstr>
      <vt:lpstr>Candara</vt:lpstr>
      <vt:lpstr>Georgia</vt:lpstr>
      <vt:lpstr>Wingdings 2</vt:lpstr>
      <vt:lpstr>medicina</vt:lpstr>
      <vt:lpstr>HDOfficeLightV0</vt:lpstr>
      <vt:lpstr>1_HDOfficeLightV0</vt:lpstr>
      <vt:lpstr>Soodusravimid ja ravimihüvitis</vt:lpstr>
      <vt:lpstr>1.SOODUSRAVIMID</vt:lpstr>
      <vt:lpstr>Soodusravimid (2):</vt:lpstr>
      <vt:lpstr>Презентация PowerPoint</vt:lpstr>
      <vt:lpstr>Ravimitele soodustuse kehtestamisel lähtutakse järgmistest kriteeriumidest: </vt:lpstr>
      <vt:lpstr>Piirhind:</vt:lpstr>
      <vt:lpstr>Soodusmäärad ja soodustuse arvutamine:</vt:lpstr>
      <vt:lpstr>Näide 1:</vt:lpstr>
      <vt:lpstr>Näide 2: </vt:lpstr>
      <vt:lpstr>Näide 3:</vt:lpstr>
      <vt:lpstr>Näide 4:</vt:lpstr>
      <vt:lpstr>2.TÄIENDAV RAVIMIHÜVITIS</vt:lpstr>
      <vt:lpstr>Kuidas täiendavat ravimihüvitist arvestatakse? </vt:lpstr>
      <vt:lpstr>Презентация PowerPoint</vt:lpstr>
      <vt:lpstr>3.RAVIMITE ERANDKORRAS  KOMPENSEERIMINE </vt:lpstr>
      <vt:lpstr>Kasutatud kirjandus:</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Soodusravimid ja ravimihüvitis</dc:title>
  <dc:creator>Jana Jakovleva</dc:creator>
  <cp:keywords/>
  <cp:lastModifiedBy>Jana Jakovleva</cp:lastModifiedBy>
  <cp:revision>25</cp:revision>
  <dcterms:created xsi:type="dcterms:W3CDTF">2018-09-04T16:50:23Z</dcterms:created>
  <dcterms:modified xsi:type="dcterms:W3CDTF">2018-10-29T19:30:45Z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TC023968029991</vt:lpwstr>
  </property>
</Properties>
</file>