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69" r:id="rId3"/>
    <p:sldId id="271" r:id="rId4"/>
    <p:sldId id="272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488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0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9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4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3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mbaarst.ee/artiklid/359/" TargetMode="External"/><Relationship Id="rId3" Type="http://schemas.openxmlformats.org/officeDocument/2006/relationships/hyperlink" Target="http://www.kliinikum.ee/aikliinik/images/stories/oppetoo/oppematerjalid/Happe___alustasakaal.pdf" TargetMode="External"/><Relationship Id="rId7" Type="http://schemas.openxmlformats.org/officeDocument/2006/relationships/hyperlink" Target="http://onlinelibrary.wiley.com/doi/10.1111/j.1469-7793.1999.t01-1-00315.x/pdf" TargetMode="External"/><Relationship Id="rId2" Type="http://schemas.openxmlformats.org/officeDocument/2006/relationships/hyperlink" Target="http://www.itk.ee/upload/files/Kesklabori-kasiraamat/AB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iology.wikifoundry.com/page/Buffer+System+in+the+Saliva" TargetMode="External"/><Relationship Id="rId5" Type="http://schemas.openxmlformats.org/officeDocument/2006/relationships/hyperlink" Target="http://carifree.com/patient/learn/protective-factors/ph.html" TargetMode="External"/><Relationship Id="rId4" Type="http://schemas.openxmlformats.org/officeDocument/2006/relationships/hyperlink" Target="http://www.kliinikum.ee/yhendlabor/images/stories/kasiraamat/HIJ/happe-aluse%20tasakaalu%20uuring.pdf" TargetMode="External"/><Relationship Id="rId9" Type="http://schemas.openxmlformats.org/officeDocument/2006/relationships/hyperlink" Target="https://sisu.ut.ee/hambaravi2/14-kaltsiumh&#252;droksii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0"/>
            <a:ext cx="11925300" cy="3509963"/>
          </a:xfrm>
        </p:spPr>
        <p:txBody>
          <a:bodyPr>
            <a:noAutofit/>
          </a:bodyPr>
          <a:lstStyle/>
          <a:p>
            <a:r>
              <a:rPr lang="et-EE" sz="4400" dirty="0" smtClean="0"/>
              <a:t/>
            </a:r>
            <a:br>
              <a:rPr lang="et-EE" sz="4400" dirty="0" smtClean="0"/>
            </a:br>
            <a:r>
              <a:rPr lang="et-EE" sz="4400" b="1" dirty="0" smtClean="0"/>
              <a:t>Happe-leelis tasakaal</a:t>
            </a:r>
            <a:r>
              <a:rPr lang="et-EE" sz="4400" b="1" dirty="0"/>
              <a:t> </a:t>
            </a:r>
            <a:r>
              <a:rPr lang="et-EE" sz="4400" b="1" dirty="0" smtClean="0"/>
              <a:t/>
            </a:r>
            <a:br>
              <a:rPr lang="et-EE" sz="4400" b="1" dirty="0" smtClean="0"/>
            </a:br>
            <a:r>
              <a:rPr lang="et-EE" sz="4400" dirty="0"/>
              <a:t>H</a:t>
            </a:r>
            <a:r>
              <a:rPr lang="et-EE" sz="4400" dirty="0" smtClean="0"/>
              <a:t>äirumine </a:t>
            </a:r>
            <a:r>
              <a:rPr lang="et-EE" sz="4400" dirty="0"/>
              <a:t>organismis: </a:t>
            </a:r>
            <a:r>
              <a:rPr lang="et-EE" sz="4400" dirty="0" smtClean="0"/>
              <a:t>põhjused, vormid,</a:t>
            </a:r>
            <a:r>
              <a:rPr lang="et-EE" sz="4400" dirty="0"/>
              <a:t/>
            </a:r>
            <a:br>
              <a:rPr lang="et-EE" sz="4400" dirty="0"/>
            </a:br>
            <a:r>
              <a:rPr lang="et-EE" sz="4400" dirty="0" smtClean="0"/>
              <a:t>kompenseerimise vajadus ja põhimõtted.</a:t>
            </a:r>
            <a:br>
              <a:rPr lang="et-EE" sz="4400" dirty="0" smtClean="0"/>
            </a:br>
            <a:r>
              <a:rPr lang="et-EE" sz="4400" dirty="0" smtClean="0"/>
              <a:t>Diagnostika</a:t>
            </a:r>
            <a:r>
              <a:rPr lang="et-EE" sz="4400" dirty="0"/>
              <a:t> kriteeriumid ja seisundi </a:t>
            </a:r>
            <a:r>
              <a:rPr lang="et-EE" sz="4400" dirty="0" smtClean="0"/>
              <a:t>analüüs.</a:t>
            </a:r>
            <a:br>
              <a:rPr lang="et-EE" sz="4400" dirty="0" smtClean="0"/>
            </a:br>
            <a:r>
              <a:rPr lang="et-EE" sz="4400" dirty="0" smtClean="0"/>
              <a:t>Hambaarsti igapäevane praktika.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5700"/>
            <a:ext cx="9144000" cy="3162300"/>
          </a:xfrm>
        </p:spPr>
        <p:txBody>
          <a:bodyPr>
            <a:normAutofit fontScale="92500" lnSpcReduction="20000"/>
          </a:bodyPr>
          <a:lstStyle/>
          <a:p>
            <a:r>
              <a:rPr lang="et-EE" sz="3200" dirty="0" smtClean="0"/>
              <a:t>Jana Jakovleva</a:t>
            </a:r>
          </a:p>
          <a:p>
            <a:r>
              <a:rPr lang="et-EE" sz="3200" dirty="0" smtClean="0"/>
              <a:t>Marta Loberg</a:t>
            </a:r>
          </a:p>
          <a:p>
            <a:r>
              <a:rPr lang="et-EE" altLang="et-EE" sz="3200" dirty="0"/>
              <a:t>Aleksandra Fazlutdinova</a:t>
            </a:r>
          </a:p>
          <a:p>
            <a:r>
              <a:rPr lang="et-EE" sz="3200" dirty="0" smtClean="0"/>
              <a:t>Hedvig Alasi</a:t>
            </a:r>
          </a:p>
          <a:p>
            <a:endParaRPr lang="et-EE" sz="3200" dirty="0" smtClean="0"/>
          </a:p>
          <a:p>
            <a:r>
              <a:rPr lang="et-EE" sz="3200" dirty="0"/>
              <a:t>TÜ Hambaarstiteadus, II kursus</a:t>
            </a:r>
          </a:p>
          <a:p>
            <a:r>
              <a:rPr lang="et-EE" sz="3200" dirty="0"/>
              <a:t>Tartu 2015</a:t>
            </a:r>
          </a:p>
          <a:p>
            <a:endParaRPr lang="et-EE" sz="3200" dirty="0" smtClean="0"/>
          </a:p>
        </p:txBody>
      </p:sp>
    </p:spTree>
    <p:extLst>
      <p:ext uri="{BB962C8B-B14F-4D97-AF65-F5344CB8AC3E}">
        <p14:creationId xmlns:p14="http://schemas.microsoft.com/office/powerpoint/2010/main" val="10937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Primaarsed happe- leelise tasakaalu häired ja nende kompenseerimise võimalused (3)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690689"/>
            <a:ext cx="10659979" cy="455771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b="1" dirty="0" smtClean="0"/>
              <a:t> </a:t>
            </a:r>
            <a:r>
              <a:rPr lang="et-EE" dirty="0" smtClean="0">
                <a:solidFill>
                  <a:srgbClr val="C00000"/>
                </a:solidFill>
              </a:rPr>
              <a:t>Primaarne respiratoorne atsidoos </a:t>
            </a:r>
            <a:r>
              <a:rPr lang="et-EE" dirty="0" smtClean="0"/>
              <a:t>(eelm. joon. nool 3a). </a:t>
            </a:r>
            <a:r>
              <a:rPr lang="et-EE" dirty="0"/>
              <a:t>CO</a:t>
            </a:r>
            <a:r>
              <a:rPr lang="et-EE" sz="1800" dirty="0"/>
              <a:t>2 </a:t>
            </a:r>
            <a:r>
              <a:rPr lang="et-EE" dirty="0"/>
              <a:t>osarõhk veres ↑. </a:t>
            </a:r>
            <a:r>
              <a:rPr lang="et-EE" dirty="0" smtClean="0"/>
              <a:t>Tingitud kopsude funktsioonihäirest. </a:t>
            </a:r>
            <a:r>
              <a:rPr lang="et-EE" b="1" dirty="0" smtClean="0"/>
              <a:t>Kompensatsioon: </a:t>
            </a:r>
            <a:r>
              <a:rPr lang="et-EE" dirty="0" smtClean="0">
                <a:solidFill>
                  <a:srgbClr val="C00000"/>
                </a:solidFill>
              </a:rPr>
              <a:t>sekkuvad neerud. </a:t>
            </a:r>
            <a:r>
              <a:rPr lang="et-EE" dirty="0" smtClean="0"/>
              <a:t>Veres puhverleeliste kontsentratsioon </a:t>
            </a:r>
            <a:r>
              <a:rPr lang="et-EE" dirty="0"/>
              <a:t>↑ ja </a:t>
            </a:r>
            <a:r>
              <a:rPr lang="et-EE" dirty="0" smtClean="0"/>
              <a:t>pH normaliseerub (nool 3b).</a:t>
            </a:r>
          </a:p>
          <a:p>
            <a:pPr>
              <a:buFont typeface="Courier New" pitchFamily="49" charset="0"/>
              <a:buChar char="o"/>
            </a:pPr>
            <a:r>
              <a:rPr lang="et-EE" b="1" dirty="0" smtClean="0"/>
              <a:t> </a:t>
            </a:r>
            <a:r>
              <a:rPr lang="et-EE" dirty="0" smtClean="0">
                <a:solidFill>
                  <a:srgbClr val="C00000"/>
                </a:solidFill>
              </a:rPr>
              <a:t>Primaarne respiratoorne alkaloos </a:t>
            </a:r>
            <a:r>
              <a:rPr lang="et-EE" dirty="0" smtClean="0"/>
              <a:t>(eelm. joon. nool 4a). Madal </a:t>
            </a:r>
            <a:r>
              <a:rPr lang="et-EE" dirty="0"/>
              <a:t>CO</a:t>
            </a:r>
            <a:r>
              <a:rPr lang="et-EE" sz="1800" dirty="0"/>
              <a:t>2 </a:t>
            </a:r>
            <a:r>
              <a:rPr lang="et-EE" dirty="0" smtClean="0"/>
              <a:t>osarõhk. </a:t>
            </a:r>
            <a:r>
              <a:rPr lang="et-EE" b="1" dirty="0" smtClean="0"/>
              <a:t>Kompensatsioon: </a:t>
            </a:r>
            <a:r>
              <a:rPr lang="et-EE" dirty="0" smtClean="0">
                <a:solidFill>
                  <a:srgbClr val="C00000"/>
                </a:solidFill>
              </a:rPr>
              <a:t>väheneb puhverleeliste kontsentratsioon ja pH normaliseerub.</a:t>
            </a:r>
            <a:endParaRPr lang="et-E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Happe- leelise tasakaalu häirete diagnostiliste parameetrite muutused</a:t>
            </a:r>
            <a:endParaRPr lang="et-EE" dirty="0"/>
          </a:p>
        </p:txBody>
      </p:sp>
      <p:sp>
        <p:nvSpPr>
          <p:cNvPr id="2" name="TextBox 1"/>
          <p:cNvSpPr txBox="1"/>
          <p:nvPr/>
        </p:nvSpPr>
        <p:spPr>
          <a:xfrm>
            <a:off x="6286501" y="4006632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i="1" dirty="0" smtClean="0"/>
              <a:t>Jämedad nooled</a:t>
            </a:r>
            <a:r>
              <a:rPr lang="et-EE" sz="2800" dirty="0" smtClean="0"/>
              <a:t>: primaarsete muutuste suund;</a:t>
            </a:r>
          </a:p>
          <a:p>
            <a:r>
              <a:rPr lang="et-EE" sz="2800" i="1" dirty="0" smtClean="0"/>
              <a:t>Peenikesed nooled</a:t>
            </a:r>
            <a:r>
              <a:rPr lang="et-EE" sz="2800" dirty="0" smtClean="0"/>
              <a:t>: sekundaarse kompensatsiooni suund</a:t>
            </a:r>
            <a:endParaRPr lang="et-EE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25169"/>
              </p:ext>
            </p:extLst>
          </p:nvPr>
        </p:nvGraphicFramePr>
        <p:xfrm>
          <a:off x="774700" y="2133600"/>
          <a:ext cx="49403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965200"/>
                <a:gridCol w="971550"/>
                <a:gridCol w="971550"/>
              </a:tblGrid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800" b="0" dirty="0" smtClean="0"/>
                        <a:t>pH</a:t>
                      </a:r>
                      <a:endParaRPr lang="et-EE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800" b="0" dirty="0" smtClean="0"/>
                        <a:t>BE</a:t>
                      </a:r>
                      <a:endParaRPr lang="et-EE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800" b="0" dirty="0" smtClean="0"/>
                        <a:t>P</a:t>
                      </a:r>
                      <a:r>
                        <a:rPr lang="et-EE" sz="1800" b="0" dirty="0" smtClean="0"/>
                        <a:t>CO</a:t>
                      </a:r>
                      <a:r>
                        <a:rPr lang="et-EE" sz="1200" b="0" dirty="0" smtClean="0"/>
                        <a:t>2</a:t>
                      </a:r>
                      <a:r>
                        <a:rPr lang="et-EE" sz="2800" dirty="0" smtClean="0"/>
                        <a:t> </a:t>
                      </a:r>
                      <a:endParaRPr lang="et-EE" dirty="0"/>
                    </a:p>
                  </a:txBody>
                  <a:tcPr/>
                </a:tc>
              </a:tr>
              <a:tr h="664210">
                <a:tc>
                  <a:txBody>
                    <a:bodyPr/>
                    <a:lstStyle/>
                    <a:p>
                      <a:r>
                        <a:rPr lang="et-EE" dirty="0" smtClean="0"/>
                        <a:t>Mitterespiratoorne atsidoos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800" b="1" dirty="0" smtClean="0"/>
                        <a:t>↓</a:t>
                      </a:r>
                      <a:endParaRPr lang="et-E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b="1" dirty="0" smtClean="0"/>
                        <a:t>↓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dirty="0" smtClean="0"/>
                        <a:t>↓</a:t>
                      </a:r>
                    </a:p>
                    <a:p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Mitterespiratoorne alkaloos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800" b="1" dirty="0" smtClean="0"/>
                        <a:t>↑</a:t>
                      </a:r>
                      <a:endParaRPr lang="et-E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b="1" dirty="0" smtClean="0"/>
                        <a:t>↑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dirty="0" smtClean="0"/>
                        <a:t>↑</a:t>
                      </a:r>
                    </a:p>
                    <a:p>
                      <a:endParaRPr lang="et-EE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r>
                        <a:rPr lang="et-EE" dirty="0" smtClean="0"/>
                        <a:t>Respiratoorne atsidoos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b="1" dirty="0" smtClean="0"/>
                        <a:t>↓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dirty="0" smtClean="0"/>
                        <a:t>↑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b="1" dirty="0" smtClean="0"/>
                        <a:t>↑</a:t>
                      </a:r>
                    </a:p>
                    <a:p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Respiratoorne alkaloos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b="1" dirty="0" smtClean="0"/>
                        <a:t>↑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dirty="0" smtClean="0"/>
                        <a:t>↓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b="1" dirty="0" smtClean="0"/>
                        <a:t>↓</a:t>
                      </a:r>
                    </a:p>
                    <a:p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V="1">
            <a:off x="838200" y="1657350"/>
            <a:ext cx="781050" cy="1682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90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Neerude osavõtt pH regulatsioonist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et-EE" b="1" dirty="0" smtClean="0"/>
              <a:t> </a:t>
            </a:r>
            <a:r>
              <a:rPr lang="et-EE" dirty="0" smtClean="0">
                <a:solidFill>
                  <a:srgbClr val="C00000"/>
                </a:solidFill>
              </a:rPr>
              <a:t>Funktsioon</a:t>
            </a:r>
            <a:r>
              <a:rPr lang="et-EE" dirty="0" smtClean="0"/>
              <a:t>: mittelenduvate hapete, esmajärjekorras väävelhappe eritamine.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Need happed annavad ööpäevas normis 40- 60 mmol vesinikioone- tuleb neerude kaudu elimineerida.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Terve neer saab suurendada vesinikioonide eritumist vajaduse korral, kui tekib suurel hulgal happeid. Sellega läheb pH väärtus normi. 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pH kasv vähendab vesinikioonide renaalset eritust, millega kompenseerub happe-leelise tasakaalu häire.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Ainult väike osa H- ioone eritub uriiniga vabal kujul. Teiselt poolt viiakse keemiliste protsesside ja vahetuste käigus bikarbonaat verre tagasi.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728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t-EE" dirty="0" smtClean="0"/>
              <a:t>Happe-leelise tasakaalu renaalne kompensatsioon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dirty="0" smtClean="0"/>
              <a:t> Diabeetiline atsidoos- ammooniumi ekskretsioonimaht tõuseb 10- kordseks. 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Põhjus: glutamiini ainevahetus sõltub pH- st. Atsidoosi korral stimuleeritakse glutaminaase. 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Proportsionaalselt H- ioonide tekkele toodetakse rohkem ammooniumi, et H- ioone elimineerida. 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Samal ajal atsidoosi tõttu redutseerunud organismi bikarbonaadi varu regenereerimine.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020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 smtClean="0"/>
              <a:t>Bikarbonaadi resorptsiooni kohandumine happe-leelise tasakaalu häiretega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300"/>
            <a:ext cx="10934700" cy="5219700"/>
          </a:xfrm>
        </p:spPr>
        <p:txBody>
          <a:bodyPr>
            <a:noAutofit/>
          </a:bodyPr>
          <a:lstStyle/>
          <a:p>
            <a:r>
              <a:rPr lang="et-EE" sz="2000" dirty="0" smtClean="0"/>
              <a:t>Transpordipiirangud. </a:t>
            </a:r>
          </a:p>
          <a:p>
            <a:r>
              <a:rPr lang="et-EE" sz="2000" b="1" dirty="0" smtClean="0"/>
              <a:t>Metaboolne alkaloos: </a:t>
            </a:r>
            <a:r>
              <a:rPr lang="et-EE" sz="2000" dirty="0" smtClean="0"/>
              <a:t>plasmas bikarbonaadi konts</a:t>
            </a:r>
            <a:r>
              <a:rPr lang="et-EE" sz="2000" dirty="0"/>
              <a:t>. </a:t>
            </a:r>
            <a:r>
              <a:rPr lang="et-EE" sz="2000" dirty="0" smtClean="0"/>
              <a:t>↑, proksimaalne toruke võib taastada tavalise konts.diferentsi tubulaarvedeliku ja interstiitsiumi vahel. </a:t>
            </a:r>
          </a:p>
          <a:p>
            <a:pPr marL="0" indent="0">
              <a:buNone/>
            </a:pPr>
            <a:r>
              <a:rPr lang="et-EE" sz="2000" dirty="0"/>
              <a:t>N</a:t>
            </a:r>
            <a:r>
              <a:rPr lang="et-EE" sz="2000" dirty="0" smtClean="0"/>
              <a:t>efroni distaalsesse ossa voolab suurema bikarbonaadi konts. </a:t>
            </a:r>
            <a:r>
              <a:rPr lang="et-EE" sz="2000" dirty="0"/>
              <a:t>t</a:t>
            </a:r>
            <a:r>
              <a:rPr lang="et-EE" sz="2000" dirty="0" smtClean="0"/>
              <a:t>ubulaarvedelik. </a:t>
            </a:r>
            <a:r>
              <a:rPr lang="et-EE" sz="2000" dirty="0"/>
              <a:t>P</a:t>
            </a:r>
            <a:r>
              <a:rPr lang="et-EE" sz="2000" dirty="0" smtClean="0"/>
              <a:t>iiratud resorptsioonivõime ületatud 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bikarbonaat eritub uriiniga lõplikult. </a:t>
            </a:r>
          </a:p>
          <a:p>
            <a:r>
              <a:rPr lang="et-EE" sz="2000" b="1" dirty="0" smtClean="0"/>
              <a:t>Metaboolne atsidoos: </a:t>
            </a:r>
            <a:r>
              <a:rPr lang="et-EE" sz="2000" dirty="0" smtClean="0"/>
              <a:t>plasmas bikarbonaadi konts</a:t>
            </a:r>
            <a:r>
              <a:rPr lang="et-EE" sz="2000" dirty="0"/>
              <a:t>. </a:t>
            </a:r>
            <a:r>
              <a:rPr lang="et-EE" sz="2000" dirty="0" smtClean="0"/>
              <a:t>↓, resorbeeritakse normaalse gradiendi saavutamiseks rohkem bikarbonaati tubulaarvedelikust tagasi. </a:t>
            </a:r>
          </a:p>
          <a:p>
            <a:r>
              <a:rPr lang="et-EE" sz="2000" b="1" dirty="0" smtClean="0"/>
              <a:t>Respiratoorne atsidoos: </a:t>
            </a:r>
            <a:r>
              <a:rPr lang="et-EE" sz="2000" dirty="0" smtClean="0"/>
              <a:t>kõrgenenud CO</a:t>
            </a:r>
            <a:r>
              <a:rPr lang="et-EE" sz="1400" dirty="0" smtClean="0"/>
              <a:t>2</a:t>
            </a:r>
            <a:r>
              <a:rPr lang="et-EE" sz="2000" dirty="0" smtClean="0"/>
              <a:t> osarõhk tekitab atsidoosi ka rakkudes- vahetuspump saab rohkem H- ioone.Pump töötab tugevamalt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hoiab kõrgemat bikarbonaadi gradienti. </a:t>
            </a:r>
            <a:r>
              <a:rPr lang="et-EE" sz="2000" b="1" dirty="0" smtClean="0"/>
              <a:t>Järeldus: </a:t>
            </a:r>
            <a:r>
              <a:rPr lang="et-EE" sz="2000" dirty="0" smtClean="0"/>
              <a:t>mõlema atsidoosivormi puhul intensiivistub bikarbonaadi resorptsioon, millega tagatakse, et H- ioonide eliminatsiooniga neerurakkudes, resünteesitud bikarbonaat ei lähe kaduma. </a:t>
            </a:r>
            <a:r>
              <a:rPr lang="et-EE" sz="2400" b="1" dirty="0" smtClean="0"/>
              <a:t>Toimub seni, kuni dünaamiline tasakaal on normaaalne ja atsidoos on kompenseeritud.</a:t>
            </a:r>
            <a:endParaRPr lang="et-EE" sz="2000" b="1" dirty="0" smtClean="0"/>
          </a:p>
          <a:p>
            <a:r>
              <a:rPr lang="et-EE" sz="2000" b="1" dirty="0" smtClean="0"/>
              <a:t>Respiratoorne alkaloos: </a:t>
            </a:r>
            <a:r>
              <a:rPr lang="et-EE" sz="2000" dirty="0" smtClean="0"/>
              <a:t>↓ </a:t>
            </a:r>
            <a:r>
              <a:rPr lang="et-EE" sz="2000" dirty="0"/>
              <a:t>CO</a:t>
            </a:r>
            <a:r>
              <a:rPr lang="et-EE" sz="1400" dirty="0"/>
              <a:t>2 </a:t>
            </a:r>
            <a:r>
              <a:rPr lang="et-EE" sz="2000" dirty="0" smtClean="0"/>
              <a:t>osarõhk tõstab raku sisemuses pH- d. H- ioone on vähe, vahetuspumba aktiivsus tõkestatud, võimalik ainult bikarbonaadi väiksema konts.diferentsi teke. Teda jääb resorbeerumata tubulaarvedelikku 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eritatakse. </a:t>
            </a:r>
            <a:endParaRPr lang="et-E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54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Happe- leelise tasakaalu renaalse kompensatsiooni mehhanismid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t="322" r="-16433" b="24269"/>
          <a:stretch/>
        </p:blipFill>
        <p:spPr>
          <a:xfrm>
            <a:off x="1069050" y="1728150"/>
            <a:ext cx="4344418" cy="5129850"/>
          </a:xfrm>
        </p:spPr>
      </p:pic>
      <p:sp>
        <p:nvSpPr>
          <p:cNvPr id="3" name="TextBox 2"/>
          <p:cNvSpPr txBox="1"/>
          <p:nvPr/>
        </p:nvSpPr>
        <p:spPr>
          <a:xfrm>
            <a:off x="6781800" y="1962150"/>
            <a:ext cx="4857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Aktiivse transpordiga tagatud bikarbonaadi kontsentratsiooni gradient on markeeritud </a:t>
            </a:r>
            <a:r>
              <a:rPr lang="et-EE" sz="2800" i="1" dirty="0" smtClean="0"/>
              <a:t>pidevnooltega</a:t>
            </a:r>
            <a:r>
              <a:rPr lang="et-EE" sz="2800" dirty="0" smtClean="0"/>
              <a:t>, passiivne tagasivool on tähistatud </a:t>
            </a:r>
            <a:r>
              <a:rPr lang="et-EE" sz="2800" i="1" dirty="0" smtClean="0"/>
              <a:t>katkendnooltega</a:t>
            </a:r>
            <a:r>
              <a:rPr lang="et-EE" sz="2800" dirty="0" smtClean="0"/>
              <a:t>. Sulgudes on antud birkarbonaadi kontsentratsioon (mmol/l). 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25394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dirty="0" smtClean="0"/>
              <a:t>Happe- leelise tasakaalu häire kompensatsioon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565" y="1825625"/>
            <a:ext cx="61268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2779713"/>
            <a:ext cx="94107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/>
              <a:t>Happe-leelis seisundi diagnostika kriteeriumid ja seisundi analüüs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4800600" y="5257800"/>
            <a:ext cx="5867400" cy="1733550"/>
          </a:xfrm>
        </p:spPr>
        <p:txBody>
          <a:bodyPr/>
          <a:lstStyle/>
          <a:p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851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Diagnostika kriteeriumid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t-EE" altLang="et-EE" dirty="0"/>
              <a:t>Veres valitseva happe-leelise </a:t>
            </a:r>
            <a:r>
              <a:rPr lang="et-EE" altLang="et-EE" dirty="0" smtClean="0"/>
              <a:t>seisundi </a:t>
            </a:r>
            <a:r>
              <a:rPr lang="et-EE" altLang="et-EE" dirty="0"/>
              <a:t>analüüs ja hindamine         </a:t>
            </a:r>
            <a:r>
              <a:rPr lang="et-EE" altLang="et-EE" dirty="0">
                <a:solidFill>
                  <a:srgbClr val="C00000"/>
                </a:solidFill>
              </a:rPr>
              <a:t>VÄGA TÄHTIS! (kliiniline tähtsus)</a:t>
            </a:r>
          </a:p>
          <a:p>
            <a:pPr marL="0" indent="0">
              <a:buFontTx/>
              <a:buNone/>
            </a:pPr>
            <a:endParaRPr lang="et-EE" altLang="et-EE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</a:pPr>
            <a:r>
              <a:rPr lang="et-EE" altLang="et-EE" dirty="0">
                <a:latin typeface="Calibri Light" pitchFamily="34" charset="0"/>
              </a:rPr>
              <a:t>Nende suuruste määramine, lubab teha </a:t>
            </a:r>
            <a:endParaRPr lang="et-EE" altLang="et-EE" dirty="0" smtClean="0">
              <a:latin typeface="Calibri Light" pitchFamily="34" charset="0"/>
            </a:endParaRPr>
          </a:p>
          <a:p>
            <a:pPr marL="0" indent="0" algn="ctr">
              <a:buFontTx/>
              <a:buNone/>
            </a:pPr>
            <a:r>
              <a:rPr lang="et-EE" altLang="et-EE" dirty="0" smtClean="0">
                <a:latin typeface="Calibri Light" pitchFamily="34" charset="0"/>
              </a:rPr>
              <a:t>otsuseid </a:t>
            </a:r>
            <a:endParaRPr lang="et-EE" altLang="et-EE" dirty="0">
              <a:latin typeface="Calibri Light" pitchFamily="34" charset="0"/>
            </a:endParaRPr>
          </a:p>
          <a:p>
            <a:pPr marL="0" indent="0">
              <a:buNone/>
            </a:pPr>
            <a:endParaRPr lang="et-EE" i="1" dirty="0" smtClean="0">
              <a:solidFill>
                <a:srgbClr val="C00000"/>
              </a:solidFill>
              <a:latin typeface="Calibri Light" pitchFamily="34" charset="0"/>
            </a:endParaRPr>
          </a:p>
          <a:p>
            <a:pPr marL="0" indent="0">
              <a:buNone/>
            </a:pPr>
            <a:r>
              <a:rPr lang="et-EE" i="1" dirty="0" smtClean="0">
                <a:solidFill>
                  <a:srgbClr val="C00000"/>
                </a:solidFill>
                <a:latin typeface="Calibri Light" pitchFamily="34" charset="0"/>
              </a:rPr>
              <a:t>               Atsidoos-alkaloos                     </a:t>
            </a:r>
            <a:r>
              <a:rPr lang="et-EE" dirty="0" smtClean="0">
                <a:solidFill>
                  <a:srgbClr val="C00000"/>
                </a:solidFill>
                <a:latin typeface="Calibri Light" pitchFamily="34" charset="0"/>
              </a:rPr>
              <a:t>Respiratoorne-mitterespiratoorne</a:t>
            </a:r>
            <a:endParaRPr lang="et-EE" dirty="0">
              <a:solidFill>
                <a:srgbClr val="C00000"/>
              </a:solidFill>
              <a:latin typeface="Calibri Light" pitchFamily="34" charset="0"/>
            </a:endParaRPr>
          </a:p>
          <a:p>
            <a:pPr marL="0" lvl="2" indent="0" algn="ctr">
              <a:spcBef>
                <a:spcPts val="1000"/>
              </a:spcBef>
              <a:buNone/>
            </a:pPr>
            <a:endParaRPr lang="et-EE" sz="2800" dirty="0" smtClean="0">
              <a:latin typeface="Calibri Light" pitchFamily="34" charset="0"/>
            </a:endParaRPr>
          </a:p>
          <a:p>
            <a:pPr marL="457200" lvl="2" indent="-457200" algn="ctr">
              <a:spcBef>
                <a:spcPts val="1000"/>
              </a:spcBef>
              <a:buFont typeface="Courier New" pitchFamily="49" charset="0"/>
              <a:buChar char="o"/>
            </a:pPr>
            <a:r>
              <a:rPr lang="et-EE" sz="2800" dirty="0" smtClean="0"/>
              <a:t>võimaldavad </a:t>
            </a:r>
            <a:r>
              <a:rPr lang="et-EE" sz="2800" dirty="0"/>
              <a:t>häirete ravi </a:t>
            </a:r>
            <a:r>
              <a:rPr lang="et-EE" sz="2800" dirty="0" smtClean="0"/>
              <a:t>kvantitatiivse </a:t>
            </a:r>
            <a:r>
              <a:rPr lang="et-EE" sz="2800" dirty="0"/>
              <a:t>suunamise</a:t>
            </a:r>
          </a:p>
          <a:p>
            <a:pPr marL="0" indent="0">
              <a:buNone/>
            </a:pPr>
            <a:endParaRPr lang="et-EE" i="1" dirty="0">
              <a:solidFill>
                <a:srgbClr val="C00000"/>
              </a:solidFill>
              <a:latin typeface="Calibri Light" pitchFamily="34" charset="0"/>
            </a:endParaRPr>
          </a:p>
          <a:p>
            <a:endParaRPr lang="et-EE" dirty="0"/>
          </a:p>
        </p:txBody>
      </p:sp>
      <p:sp>
        <p:nvSpPr>
          <p:cNvPr id="7" name="Right Arrow 6"/>
          <p:cNvSpPr/>
          <p:nvPr/>
        </p:nvSpPr>
        <p:spPr>
          <a:xfrm>
            <a:off x="9537954" y="19431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29500" y="38481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00475" y="3848100"/>
            <a:ext cx="62865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85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Diagnostika kriteeriumid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sz="3600" dirty="0" smtClean="0">
                <a:solidFill>
                  <a:srgbClr val="C00000"/>
                </a:solidFill>
                <a:latin typeface="Calibri Light" pitchFamily="34" charset="0"/>
              </a:rPr>
              <a:t> Arteriaalsest </a:t>
            </a:r>
            <a:r>
              <a:rPr lang="et-EE" sz="3600" dirty="0">
                <a:solidFill>
                  <a:srgbClr val="C00000"/>
                </a:solidFill>
                <a:latin typeface="Calibri Light" pitchFamily="34" charset="0"/>
              </a:rPr>
              <a:t>verest </a:t>
            </a:r>
            <a:r>
              <a:rPr lang="et-EE" sz="3600" dirty="0">
                <a:latin typeface="Calibri Light" pitchFamily="34" charset="0"/>
              </a:rPr>
              <a:t>määratakse järgnevad andmed:</a:t>
            </a:r>
          </a:p>
          <a:p>
            <a:pPr lvl="1"/>
            <a:r>
              <a:rPr lang="et-EE" sz="3200" dirty="0"/>
              <a:t>pH</a:t>
            </a:r>
          </a:p>
          <a:p>
            <a:pPr lvl="1"/>
            <a:r>
              <a:rPr lang="et-EE" sz="3200" dirty="0"/>
              <a:t>P(CO₂)</a:t>
            </a:r>
          </a:p>
          <a:p>
            <a:pPr lvl="1"/>
            <a:r>
              <a:rPr lang="et-EE" sz="3200" dirty="0"/>
              <a:t>Puhverleeliste hälve</a:t>
            </a:r>
          </a:p>
          <a:p>
            <a:pPr lvl="1"/>
            <a:r>
              <a:rPr lang="et-EE" sz="3200" i="1" dirty="0"/>
              <a:t>Standardvesinikkarbonaat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57" y="2387600"/>
            <a:ext cx="25161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8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Happe-leelise tasakaalu häirumine organismis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825624"/>
            <a:ext cx="10553700" cy="489902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t-EE" dirty="0" smtClean="0"/>
              <a:t> P</a:t>
            </a:r>
            <a:r>
              <a:rPr lang="en-US" dirty="0" err="1" smtClean="0"/>
              <a:t>atoloogilistes</a:t>
            </a:r>
            <a:r>
              <a:rPr lang="en-US" dirty="0" smtClean="0"/>
              <a:t> </a:t>
            </a:r>
            <a:r>
              <a:rPr lang="en-US" dirty="0" err="1"/>
              <a:t>tingimustes</a:t>
            </a:r>
            <a:r>
              <a:rPr lang="en-US" dirty="0"/>
              <a:t> </a:t>
            </a:r>
            <a:r>
              <a:rPr lang="en-US" dirty="0" err="1"/>
              <a:t>kuhjub</a:t>
            </a:r>
            <a:r>
              <a:rPr lang="en-US" dirty="0"/>
              <a:t> </a:t>
            </a:r>
            <a:r>
              <a:rPr lang="en-US" dirty="0" err="1"/>
              <a:t>verre</a:t>
            </a:r>
            <a:r>
              <a:rPr lang="en-US" dirty="0"/>
              <a:t> </a:t>
            </a:r>
            <a:r>
              <a:rPr lang="en-US" dirty="0" err="1"/>
              <a:t>suurel</a:t>
            </a:r>
            <a:r>
              <a:rPr lang="en-US" dirty="0"/>
              <a:t> </a:t>
            </a:r>
            <a:r>
              <a:rPr lang="en-US" dirty="0" err="1"/>
              <a:t>hulgal</a:t>
            </a:r>
            <a:r>
              <a:rPr lang="en-US" dirty="0"/>
              <a:t> </a:t>
            </a:r>
            <a:r>
              <a:rPr lang="en-US" dirty="0" err="1"/>
              <a:t>happeid</a:t>
            </a:r>
            <a:r>
              <a:rPr lang="en-US" dirty="0"/>
              <a:t> v</a:t>
            </a:r>
            <a:r>
              <a:rPr lang="et-EE" dirty="0"/>
              <a:t>õi </a:t>
            </a:r>
            <a:r>
              <a:rPr lang="et-EE" dirty="0" smtClean="0"/>
              <a:t>leeliseid</a:t>
            </a:r>
            <a:r>
              <a:rPr lang="et-EE" dirty="0"/>
              <a:t> </a:t>
            </a:r>
            <a:r>
              <a:rPr lang="et-EE" dirty="0" smtClean="0"/>
              <a:t>- </a:t>
            </a:r>
            <a:r>
              <a:rPr lang="en-US" dirty="0" smtClean="0"/>
              <a:t> </a:t>
            </a:r>
            <a:r>
              <a:rPr lang="en-US" dirty="0"/>
              <a:t>pole v</a:t>
            </a:r>
            <a:r>
              <a:rPr lang="et-EE" dirty="0"/>
              <a:t>õimalik vere pH-d konstantsena hoida.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</a:t>
            </a:r>
            <a:r>
              <a:rPr lang="en-US" dirty="0" smtClean="0"/>
              <a:t>pH </a:t>
            </a:r>
            <a:r>
              <a:rPr lang="en-US" dirty="0" err="1"/>
              <a:t>nihkumise</a:t>
            </a:r>
            <a:r>
              <a:rPr lang="en-US" dirty="0"/>
              <a:t> </a:t>
            </a:r>
            <a:r>
              <a:rPr lang="en-US" dirty="0" err="1"/>
              <a:t>suuna</a:t>
            </a:r>
            <a:r>
              <a:rPr lang="en-US" dirty="0"/>
              <a:t> j</a:t>
            </a:r>
            <a:r>
              <a:rPr lang="et-EE" dirty="0"/>
              <a:t>ärgi eristatakse kaks happe-leelise tasakalu häiret:</a:t>
            </a:r>
          </a:p>
          <a:p>
            <a:pPr marL="0" indent="0">
              <a:buNone/>
            </a:pPr>
            <a:r>
              <a:rPr lang="et-EE" dirty="0"/>
              <a:t>1</a:t>
            </a:r>
            <a:r>
              <a:rPr lang="et-EE" dirty="0" smtClean="0"/>
              <a:t>) Vere </a:t>
            </a:r>
            <a:r>
              <a:rPr lang="et-EE" dirty="0"/>
              <a:t>pH alanemi</a:t>
            </a:r>
            <a:r>
              <a:rPr lang="en-US" dirty="0"/>
              <a:t>ne</a:t>
            </a:r>
            <a:r>
              <a:rPr lang="et-EE" dirty="0"/>
              <a:t> (pH&lt;7,37) e </a:t>
            </a:r>
            <a:r>
              <a:rPr lang="et-EE" dirty="0">
                <a:solidFill>
                  <a:srgbClr val="C00000"/>
                </a:solidFill>
              </a:rPr>
              <a:t>atsidoos</a:t>
            </a:r>
          </a:p>
          <a:p>
            <a:pPr marL="0" indent="0">
              <a:buNone/>
            </a:pPr>
            <a:r>
              <a:rPr lang="et-EE" dirty="0"/>
              <a:t>2</a:t>
            </a:r>
            <a:r>
              <a:rPr lang="et-EE" dirty="0" smtClean="0"/>
              <a:t>) </a:t>
            </a:r>
            <a:r>
              <a:rPr lang="en-US" dirty="0" err="1" smtClean="0"/>
              <a:t>Vere</a:t>
            </a:r>
            <a:r>
              <a:rPr lang="en-US" dirty="0" smtClean="0"/>
              <a:t> </a:t>
            </a:r>
            <a:r>
              <a:rPr lang="en-US" dirty="0"/>
              <a:t>pH </a:t>
            </a:r>
            <a:r>
              <a:rPr lang="en-US" dirty="0" err="1"/>
              <a:t>suurenemime</a:t>
            </a:r>
            <a:r>
              <a:rPr lang="en-US" dirty="0"/>
              <a:t> (pH&gt;7,43) e </a:t>
            </a:r>
            <a:r>
              <a:rPr lang="en-US" dirty="0" err="1" smtClean="0">
                <a:solidFill>
                  <a:srgbClr val="C00000"/>
                </a:solidFill>
              </a:rPr>
              <a:t>alkaloos</a:t>
            </a:r>
            <a:endParaRPr lang="et-EE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</a:t>
            </a:r>
            <a:r>
              <a:rPr lang="en-US" dirty="0" smtClean="0"/>
              <a:t>Peale </a:t>
            </a:r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tuleb</a:t>
            </a:r>
            <a:r>
              <a:rPr lang="en-US" dirty="0"/>
              <a:t> m</a:t>
            </a:r>
            <a:r>
              <a:rPr lang="et-EE" dirty="0"/>
              <a:t>õlema häire puhul pH muutuse geneesi järgi eristada </a:t>
            </a:r>
            <a:r>
              <a:rPr lang="et-EE" dirty="0">
                <a:solidFill>
                  <a:srgbClr val="C00000"/>
                </a:solidFill>
              </a:rPr>
              <a:t>kaht</a:t>
            </a:r>
            <a:r>
              <a:rPr lang="et-EE" dirty="0"/>
              <a:t> pH muutuse vormi: </a:t>
            </a:r>
          </a:p>
          <a:p>
            <a:pPr marL="0" indent="0" algn="just">
              <a:buNone/>
            </a:pPr>
            <a:r>
              <a:rPr lang="et-EE" dirty="0" smtClean="0"/>
              <a:t>   1</a:t>
            </a:r>
            <a:r>
              <a:rPr lang="et-EE" dirty="0"/>
              <a:t>)</a:t>
            </a:r>
            <a:r>
              <a:rPr lang="ru-RU" dirty="0"/>
              <a:t> </a:t>
            </a:r>
            <a:r>
              <a:rPr lang="et-EE" u="sng" dirty="0">
                <a:cs typeface="Times New Roman" pitchFamily="18" charset="0"/>
              </a:rPr>
              <a:t>Respiratoorne</a:t>
            </a:r>
            <a:r>
              <a:rPr lang="et-EE" dirty="0">
                <a:cs typeface="Times New Roman" pitchFamily="18" charset="0"/>
              </a:rPr>
              <a:t> </a:t>
            </a:r>
            <a:r>
              <a:rPr lang="et-EE" b="1" dirty="0">
                <a:cs typeface="Times New Roman" pitchFamily="18" charset="0"/>
              </a:rPr>
              <a:t>atsidoos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\  </a:t>
            </a:r>
            <a:r>
              <a:rPr lang="et-EE" u="sng" dirty="0">
                <a:cs typeface="Times New Roman" pitchFamily="18" charset="0"/>
              </a:rPr>
              <a:t>Respiratoorne</a:t>
            </a:r>
            <a:r>
              <a:rPr lang="et-EE" dirty="0">
                <a:cs typeface="Times New Roman" pitchFamily="18" charset="0"/>
              </a:rPr>
              <a:t> </a:t>
            </a:r>
            <a:r>
              <a:rPr lang="et-EE" b="1" dirty="0">
                <a:cs typeface="Times New Roman" pitchFamily="18" charset="0"/>
              </a:rPr>
              <a:t>alkaloos</a:t>
            </a:r>
            <a:endParaRPr lang="ru-RU" b="1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t-EE" dirty="0" smtClean="0">
                <a:cs typeface="Times New Roman" pitchFamily="18" charset="0"/>
              </a:rPr>
              <a:t>   </a:t>
            </a:r>
            <a:r>
              <a:rPr lang="ru-RU" dirty="0" smtClean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) </a:t>
            </a:r>
            <a:r>
              <a:rPr lang="et-EE" u="sng" dirty="0">
                <a:cs typeface="Times New Roman" pitchFamily="18" charset="0"/>
              </a:rPr>
              <a:t>Metaboolne</a:t>
            </a:r>
            <a:r>
              <a:rPr lang="et-EE" dirty="0">
                <a:cs typeface="Times New Roman" pitchFamily="18" charset="0"/>
              </a:rPr>
              <a:t> </a:t>
            </a:r>
            <a:r>
              <a:rPr lang="et-EE" b="1" dirty="0">
                <a:cs typeface="Times New Roman" pitchFamily="18" charset="0"/>
              </a:rPr>
              <a:t>atsidoos</a:t>
            </a:r>
            <a:r>
              <a:rPr lang="ru-RU" dirty="0">
                <a:cs typeface="Times New Roman" pitchFamily="18" charset="0"/>
              </a:rPr>
              <a:t>   \  </a:t>
            </a:r>
            <a:r>
              <a:rPr lang="et-EE" u="sng" dirty="0">
                <a:cs typeface="Times New Roman" pitchFamily="18" charset="0"/>
              </a:rPr>
              <a:t>Metaboolne</a:t>
            </a:r>
            <a:r>
              <a:rPr lang="et-EE" dirty="0">
                <a:cs typeface="Times New Roman" pitchFamily="18" charset="0"/>
              </a:rPr>
              <a:t> </a:t>
            </a:r>
            <a:r>
              <a:rPr lang="et-EE" b="1" dirty="0">
                <a:cs typeface="Times New Roman" pitchFamily="18" charset="0"/>
              </a:rPr>
              <a:t>alkaloos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664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pH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Calibri Light" panose="020F0302020204030204" pitchFamily="34" charset="0"/>
              </a:rPr>
              <a:t>N</a:t>
            </a:r>
            <a:r>
              <a:rPr lang="et-EE" sz="3200" dirty="0">
                <a:latin typeface="Calibri Light" panose="020F0302020204030204" pitchFamily="34" charset="0"/>
              </a:rPr>
              <a:t>äitab H ioonide konsentratsiooni veres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t-EE" sz="2800" i="1" dirty="0"/>
              <a:t>Normi piirides </a:t>
            </a:r>
            <a:r>
              <a:rPr lang="et-EE" sz="2800" i="1" dirty="0">
                <a:solidFill>
                  <a:srgbClr val="C00000"/>
                </a:solidFill>
              </a:rPr>
              <a:t>pH</a:t>
            </a:r>
            <a:r>
              <a:rPr lang="en-US" sz="2800" i="1" dirty="0">
                <a:solidFill>
                  <a:srgbClr val="C00000"/>
                </a:solidFill>
              </a:rPr>
              <a:t>=7,37-7,43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sz="2800" i="1" dirty="0" err="1"/>
              <a:t>Nihkunud</a:t>
            </a:r>
            <a:r>
              <a:rPr lang="en-US" sz="2800" i="1" dirty="0"/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happelisuse</a:t>
            </a:r>
            <a:r>
              <a:rPr lang="en-US" sz="2800" i="1" dirty="0"/>
              <a:t> v</a:t>
            </a:r>
            <a:r>
              <a:rPr lang="et-EE" sz="2800" i="1" dirty="0"/>
              <a:t>õi </a:t>
            </a:r>
            <a:r>
              <a:rPr lang="et-EE" sz="2800" i="1" dirty="0">
                <a:solidFill>
                  <a:srgbClr val="C00000"/>
                </a:solidFill>
              </a:rPr>
              <a:t>leelisuse</a:t>
            </a:r>
            <a:r>
              <a:rPr lang="et-EE" sz="2800" i="1" dirty="0"/>
              <a:t> suunas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endParaRPr lang="et-EE" sz="2800" i="1" dirty="0">
              <a:latin typeface="Calibri Light" panose="020F030202020403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t-EE" sz="3200" i="1" dirty="0">
                <a:latin typeface="Calibri Light" panose="020F0302020204030204" pitchFamily="34" charset="0"/>
              </a:rPr>
              <a:t>NB! Normaalne pH väärtus ei ütle veel tingimata, et happe-leelise seisundi häiret üldse ei ole. Tegemist võib olla täielikult </a:t>
            </a:r>
            <a:r>
              <a:rPr lang="et-EE" sz="3200" i="1" u="sng" dirty="0">
                <a:solidFill>
                  <a:srgbClr val="C00000"/>
                </a:solidFill>
                <a:latin typeface="Calibri Light" panose="020F0302020204030204" pitchFamily="34" charset="0"/>
              </a:rPr>
              <a:t>kompenseeritud </a:t>
            </a:r>
            <a:r>
              <a:rPr lang="et-EE" sz="3200" i="1" u="sng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primaarse </a:t>
            </a:r>
            <a:r>
              <a:rPr lang="et-EE" sz="3200" i="1" u="sng" dirty="0">
                <a:solidFill>
                  <a:srgbClr val="C00000"/>
                </a:solidFill>
                <a:latin typeface="Calibri Light" panose="020F0302020204030204" pitchFamily="34" charset="0"/>
              </a:rPr>
              <a:t>atsidoosi või </a:t>
            </a:r>
            <a:r>
              <a:rPr lang="et-EE" sz="3200" i="1" u="sng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alkaloosiga</a:t>
            </a:r>
            <a:endParaRPr lang="et-EE" sz="3200" i="1" u="sng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30586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P(CO₂) ja puhverleelise hälve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t-EE" sz="3200" u="sng" dirty="0"/>
              <a:t>CO</a:t>
            </a:r>
            <a:r>
              <a:rPr lang="et-EE" sz="3200" u="sng" dirty="0">
                <a:latin typeface="Calibri Light" pitchFamily="34" charset="0"/>
              </a:rPr>
              <a:t>₂</a:t>
            </a:r>
            <a:r>
              <a:rPr lang="et-EE" sz="3200" dirty="0">
                <a:latin typeface="Calibri Light" pitchFamily="34" charset="0"/>
              </a:rPr>
              <a:t> </a:t>
            </a:r>
            <a:r>
              <a:rPr lang="et-EE" sz="3200" dirty="0"/>
              <a:t>suurenenud või vähenenud osarõhk võimaldab otsustada, kas häire on </a:t>
            </a:r>
            <a:r>
              <a:rPr lang="et-EE" sz="3200" dirty="0">
                <a:solidFill>
                  <a:srgbClr val="C00000"/>
                </a:solidFill>
              </a:rPr>
              <a:t>primaalselt respiratorne </a:t>
            </a:r>
            <a:endParaRPr lang="et-EE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t-EE" sz="3200" dirty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t-EE" sz="3200" dirty="0"/>
              <a:t>Normi piirid: </a:t>
            </a:r>
            <a:r>
              <a:rPr lang="et-EE" sz="3200" dirty="0">
                <a:solidFill>
                  <a:srgbClr val="C00000"/>
                </a:solidFill>
              </a:rPr>
              <a:t>P(CO₂)</a:t>
            </a:r>
            <a:r>
              <a:rPr lang="en-US" sz="3200" dirty="0">
                <a:solidFill>
                  <a:srgbClr val="C00000"/>
                </a:solidFill>
              </a:rPr>
              <a:t>=35-45 mmHg</a:t>
            </a:r>
            <a:endParaRPr lang="et-EE" sz="3200" dirty="0">
              <a:solidFill>
                <a:srgbClr val="C00000"/>
              </a:solidFill>
            </a:endParaRPr>
          </a:p>
          <a:p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t-EE" sz="3200" u="sng" dirty="0"/>
              <a:t>Puhverleeliste hälbe (BE)</a:t>
            </a:r>
            <a:r>
              <a:rPr lang="et-EE" sz="3200" dirty="0"/>
              <a:t> väärtus näitab, kas häire on </a:t>
            </a:r>
            <a:r>
              <a:rPr lang="et-EE" sz="3200" dirty="0">
                <a:solidFill>
                  <a:srgbClr val="C00000"/>
                </a:solidFill>
              </a:rPr>
              <a:t>primaarselt </a:t>
            </a:r>
            <a:r>
              <a:rPr lang="et-EE" sz="3200" dirty="0" smtClean="0">
                <a:solidFill>
                  <a:srgbClr val="C00000"/>
                </a:solidFill>
              </a:rPr>
              <a:t>mitterespiratoorne</a:t>
            </a:r>
          </a:p>
          <a:p>
            <a:pPr marL="0" indent="0">
              <a:buNone/>
              <a:defRPr/>
            </a:pPr>
            <a:endParaRPr lang="et-EE" sz="3200" dirty="0" smtClean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et-EE" sz="32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t-EE" sz="3200" dirty="0"/>
              <a:t>Normi piirid: </a:t>
            </a:r>
            <a:endParaRPr lang="en-US" sz="3200" dirty="0"/>
          </a:p>
          <a:p>
            <a:pPr marL="0" indent="0">
              <a:buFontTx/>
              <a:buNone/>
              <a:defRPr/>
            </a:pPr>
            <a:r>
              <a:rPr lang="en-US" sz="3200" dirty="0"/>
              <a:t>    </a:t>
            </a:r>
            <a:r>
              <a:rPr lang="et-EE" sz="3200" dirty="0">
                <a:solidFill>
                  <a:srgbClr val="C00000"/>
                </a:solidFill>
              </a:rPr>
              <a:t>BE</a:t>
            </a:r>
            <a:r>
              <a:rPr lang="en-US" sz="3200" dirty="0">
                <a:solidFill>
                  <a:srgbClr val="C00000"/>
                </a:solidFill>
              </a:rPr>
              <a:t>=-2.5 </a:t>
            </a:r>
            <a:r>
              <a:rPr lang="en-US" sz="3200" dirty="0" err="1">
                <a:solidFill>
                  <a:srgbClr val="C00000"/>
                </a:solidFill>
              </a:rPr>
              <a:t>kuni</a:t>
            </a:r>
            <a:r>
              <a:rPr lang="en-US" sz="3200" dirty="0">
                <a:solidFill>
                  <a:srgbClr val="C00000"/>
                </a:solidFill>
              </a:rPr>
              <a:t> 2.5 </a:t>
            </a:r>
            <a:r>
              <a:rPr lang="en-US" sz="3200" dirty="0" err="1">
                <a:solidFill>
                  <a:srgbClr val="C00000"/>
                </a:solidFill>
              </a:rPr>
              <a:t>mmol</a:t>
            </a:r>
            <a:r>
              <a:rPr lang="en-US" sz="3200" dirty="0">
                <a:solidFill>
                  <a:srgbClr val="C00000"/>
                </a:solidFill>
              </a:rPr>
              <a:t>/l</a:t>
            </a:r>
            <a:endParaRPr lang="et-EE" sz="3200" dirty="0">
              <a:solidFill>
                <a:srgbClr val="C00000"/>
              </a:solidFill>
            </a:endParaRPr>
          </a:p>
          <a:p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0" y="3391694"/>
            <a:ext cx="11398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304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Standardvesinikkarbonaat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t-EE" sz="3600" dirty="0" smtClean="0">
                <a:latin typeface="Calibri Light" pitchFamily="34" charset="0"/>
              </a:rPr>
              <a:t> </a:t>
            </a:r>
            <a:r>
              <a:rPr lang="en-US" sz="3600" dirty="0" err="1" smtClean="0">
                <a:latin typeface="+mj-lt"/>
              </a:rPr>
              <a:t>Vesinikkarbonaad</a:t>
            </a:r>
            <a:r>
              <a:rPr lang="et-EE" sz="3600" dirty="0">
                <a:latin typeface="+mj-lt"/>
              </a:rPr>
              <a:t>i konsentratsioon vereplasmas, kui </a:t>
            </a:r>
            <a:r>
              <a:rPr lang="et-EE" sz="3600" dirty="0" smtClean="0">
                <a:latin typeface="+mj-lt"/>
              </a:rPr>
              <a:t>veri </a:t>
            </a:r>
            <a:r>
              <a:rPr lang="et-EE" sz="3600" dirty="0">
                <a:latin typeface="+mj-lt"/>
              </a:rPr>
              <a:t>on eelnevalt tasakaalustamise teel </a:t>
            </a:r>
            <a:r>
              <a:rPr lang="et-EE" sz="3600" u="sng" dirty="0">
                <a:latin typeface="+mj-lt"/>
              </a:rPr>
              <a:t>37⁰C</a:t>
            </a:r>
            <a:r>
              <a:rPr lang="en-US" sz="3600" u="sng" dirty="0">
                <a:latin typeface="+mj-lt"/>
              </a:rPr>
              <a:t> </a:t>
            </a:r>
            <a:r>
              <a:rPr lang="en-US" sz="3600" u="sng" dirty="0" err="1">
                <a:latin typeface="+mj-lt"/>
              </a:rPr>
              <a:t>juures</a:t>
            </a:r>
            <a:r>
              <a:rPr lang="et-EE" sz="3600" dirty="0">
                <a:latin typeface="+mj-lt"/>
              </a:rPr>
              <a:t>, </a:t>
            </a:r>
            <a:r>
              <a:rPr lang="et-EE" sz="3600" u="sng" dirty="0">
                <a:latin typeface="+mj-lt"/>
              </a:rPr>
              <a:t>CO₂ 40 mmHg</a:t>
            </a:r>
            <a:r>
              <a:rPr lang="et-EE" sz="3600" dirty="0">
                <a:latin typeface="+mj-lt"/>
              </a:rPr>
              <a:t> ja hemoglobiin on hapnikuga täielikult küllastatud</a:t>
            </a:r>
          </a:p>
          <a:p>
            <a:pPr lvl="1"/>
            <a:r>
              <a:rPr lang="et-EE" sz="3200" dirty="0">
                <a:solidFill>
                  <a:srgbClr val="C00000"/>
                </a:solidFill>
                <a:latin typeface="+mj-lt"/>
              </a:rPr>
              <a:t>Normväärtus on 24mmol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/l</a:t>
            </a:r>
          </a:p>
          <a:p>
            <a:pPr>
              <a:buFont typeface="Courier New" pitchFamily="49" charset="0"/>
              <a:buChar char="o"/>
            </a:pPr>
            <a:r>
              <a:rPr lang="et-EE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Mitterespiratoorse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atsidoosi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iseloomustav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suurus</a:t>
            </a:r>
            <a:endParaRPr lang="et-EE" sz="3600" dirty="0">
              <a:latin typeface="+mj-lt"/>
            </a:endParaRPr>
          </a:p>
          <a:p>
            <a:pPr>
              <a:buFont typeface="Courier New" pitchFamily="49" charset="0"/>
              <a:buChar char="o"/>
            </a:pPr>
            <a:r>
              <a:rPr lang="et-EE" sz="3600" dirty="0" smtClean="0">
                <a:latin typeface="+mj-lt"/>
              </a:rPr>
              <a:t> Ei </a:t>
            </a:r>
            <a:r>
              <a:rPr lang="et-EE" sz="3600" dirty="0">
                <a:latin typeface="+mj-lt"/>
              </a:rPr>
              <a:t>hõlma valkpuhvri funktisooni    </a:t>
            </a:r>
            <a:endParaRPr lang="et-EE" sz="3600" dirty="0" smtClean="0">
              <a:latin typeface="+mj-lt"/>
            </a:endParaRPr>
          </a:p>
          <a:p>
            <a:pPr marL="0" indent="0">
              <a:buNone/>
            </a:pPr>
            <a:r>
              <a:rPr lang="et-EE" sz="3600" dirty="0">
                <a:latin typeface="+mj-lt"/>
              </a:rPr>
              <a:t> </a:t>
            </a:r>
            <a:r>
              <a:rPr lang="et-EE" sz="3600" dirty="0" smtClean="0">
                <a:latin typeface="+mj-lt"/>
              </a:rPr>
              <a:t>  informatiivsus </a:t>
            </a:r>
            <a:r>
              <a:rPr lang="et-EE" sz="3600" dirty="0">
                <a:latin typeface="+mj-lt"/>
              </a:rPr>
              <a:t>piiratud</a:t>
            </a:r>
            <a:endParaRPr lang="en-US" sz="3600" dirty="0">
              <a:latin typeface="+mj-lt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7685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Happe-leelise</a:t>
            </a:r>
            <a:r>
              <a:rPr lang="en-US" dirty="0"/>
              <a:t> </a:t>
            </a:r>
            <a:r>
              <a:rPr lang="en-US" dirty="0" err="1"/>
              <a:t>seisundi</a:t>
            </a:r>
            <a:r>
              <a:rPr lang="en-US" dirty="0"/>
              <a:t> anal</a:t>
            </a:r>
            <a:r>
              <a:rPr lang="et-EE" dirty="0"/>
              <a:t>üüs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sz="3200" dirty="0" smtClean="0">
                <a:latin typeface="Calibri Light" pitchFamily="34" charset="0"/>
              </a:rPr>
              <a:t> </a:t>
            </a:r>
            <a:r>
              <a:rPr lang="en-US" sz="3200" dirty="0" smtClean="0">
                <a:latin typeface="Calibri Light" pitchFamily="34" charset="0"/>
              </a:rPr>
              <a:t>Anal</a:t>
            </a:r>
            <a:r>
              <a:rPr lang="et-EE" sz="3200" dirty="0">
                <a:latin typeface="Calibri Light" pitchFamily="34" charset="0"/>
              </a:rPr>
              <a:t>üüsil kasutatakse </a:t>
            </a:r>
            <a:r>
              <a:rPr lang="et-EE" sz="3200" dirty="0">
                <a:solidFill>
                  <a:srgbClr val="C00000"/>
                </a:solidFill>
                <a:latin typeface="Calibri Light" pitchFamily="34" charset="0"/>
              </a:rPr>
              <a:t>Astrupi meetodi</a:t>
            </a:r>
            <a:r>
              <a:rPr lang="et-EE" sz="3200" dirty="0">
                <a:latin typeface="Calibri Light" pitchFamily="34" charset="0"/>
              </a:rPr>
              <a:t>, mille puhul määratakse CO₂ osarõhku ja happe-leelise tasakaalu ühe töövõttega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>
                <a:latin typeface="Calibri Light" pitchFamily="34" charset="0"/>
              </a:rPr>
              <a:t> Uuritav </a:t>
            </a:r>
            <a:r>
              <a:rPr lang="et-EE" sz="3200" dirty="0">
                <a:latin typeface="Calibri Light" pitchFamily="34" charset="0"/>
              </a:rPr>
              <a:t>veri tasakaalustatakse kahe gaasiseguga, millel on erinevad CO₂ osarõhud ja määratakse mõlemal korral vastavad pH väärtused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>
                <a:latin typeface="Calibri Light" pitchFamily="34" charset="0"/>
              </a:rPr>
              <a:t> Saadud </a:t>
            </a:r>
            <a:r>
              <a:rPr lang="et-EE" sz="3200" dirty="0">
                <a:latin typeface="Calibri Light" pitchFamily="34" charset="0"/>
              </a:rPr>
              <a:t>kaks pH ja Pco₂ väärtuste paari kantakse diagrammile</a:t>
            </a:r>
          </a:p>
          <a:p>
            <a:endParaRPr lang="et-EE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484" y="5486401"/>
            <a:ext cx="183806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4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Happe-leelise</a:t>
            </a:r>
            <a:r>
              <a:rPr lang="en-US" dirty="0"/>
              <a:t> </a:t>
            </a:r>
            <a:r>
              <a:rPr lang="en-US" dirty="0" err="1"/>
              <a:t>seisundi</a:t>
            </a:r>
            <a:r>
              <a:rPr lang="en-US" dirty="0"/>
              <a:t> anal</a:t>
            </a:r>
            <a:r>
              <a:rPr lang="et-EE" dirty="0"/>
              <a:t>üüs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sz="3200" dirty="0" smtClean="0">
                <a:solidFill>
                  <a:srgbClr val="2B9535"/>
                </a:solidFill>
                <a:latin typeface="Calibri Light" pitchFamily="34" charset="0"/>
              </a:rPr>
              <a:t> Roheline</a:t>
            </a:r>
            <a:r>
              <a:rPr lang="et-EE" sz="3200" dirty="0">
                <a:solidFill>
                  <a:srgbClr val="2B9535"/>
                </a:solidFill>
                <a:latin typeface="Calibri Light" pitchFamily="34" charset="0"/>
              </a:rPr>
              <a:t>: </a:t>
            </a:r>
            <a:r>
              <a:rPr lang="et-EE" sz="3200" i="1" dirty="0">
                <a:latin typeface="Calibri Light" pitchFamily="34" charset="0"/>
              </a:rPr>
              <a:t>normaalne happe-leelise seisund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>
                <a:solidFill>
                  <a:srgbClr val="C00000"/>
                </a:solidFill>
                <a:latin typeface="Calibri Light" pitchFamily="34" charset="0"/>
              </a:rPr>
              <a:t> Punane</a:t>
            </a:r>
            <a:r>
              <a:rPr lang="et-EE" sz="3200" dirty="0">
                <a:solidFill>
                  <a:srgbClr val="C00000"/>
                </a:solidFill>
                <a:latin typeface="Calibri Light" pitchFamily="34" charset="0"/>
              </a:rPr>
              <a:t>: </a:t>
            </a:r>
            <a:r>
              <a:rPr lang="et-EE" sz="3200" i="1" dirty="0">
                <a:latin typeface="Calibri Light" pitchFamily="34" charset="0"/>
              </a:rPr>
              <a:t>osaliselt kompenseeritud mitterespiratoorne atsidoos</a:t>
            </a:r>
          </a:p>
          <a:p>
            <a:endParaRPr lang="et-EE" dirty="0"/>
          </a:p>
        </p:txBody>
      </p:sp>
      <p:pic>
        <p:nvPicPr>
          <p:cNvPr id="4" name="Content Placeholder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027" y="1423783"/>
            <a:ext cx="5217607" cy="4930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144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850" y="258921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/>
              <a:t>Happe-leelis seisund hambaarsti igapäevases praktikas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0" y="6324600"/>
            <a:ext cx="3676650" cy="781050"/>
          </a:xfrm>
        </p:spPr>
        <p:txBody>
          <a:bodyPr/>
          <a:lstStyle/>
          <a:p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792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Sülg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dirty="0" smtClean="0"/>
              <a:t> </a:t>
            </a:r>
            <a:r>
              <a:rPr lang="et-EE" sz="3200" dirty="0" smtClean="0"/>
              <a:t>Koosneb</a:t>
            </a:r>
            <a:r>
              <a:rPr lang="et-EE" sz="3200" dirty="0"/>
              <a:t>: mineraalained (kaltsium-, fosfaat- ja fluoriidioonid), mikroelemendid, orgaanilised happed, mono- ja disahhariidid.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Ööpäevas </a:t>
            </a:r>
            <a:r>
              <a:rPr lang="et-EE" sz="3200" dirty="0"/>
              <a:t>eritub ≈ 1 l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Vähene </a:t>
            </a:r>
            <a:r>
              <a:rPr lang="et-EE" sz="3200" dirty="0"/>
              <a:t>süljeeritus </a:t>
            </a:r>
            <a:r>
              <a:rPr lang="et-EE" sz="3200" dirty="0">
                <a:sym typeface="Wingdings" pitchFamily="2" charset="2"/>
              </a:rPr>
              <a:t> kaariese risk </a:t>
            </a:r>
            <a:endParaRPr lang="et-EE" sz="3200" dirty="0"/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</a:t>
            </a:r>
            <a:r>
              <a:rPr lang="et-EE" sz="3200" dirty="0" smtClean="0">
                <a:solidFill>
                  <a:srgbClr val="C00000"/>
                </a:solidFill>
              </a:rPr>
              <a:t>Neutraliseerimisvõime </a:t>
            </a:r>
            <a:r>
              <a:rPr lang="et-EE" sz="3200" dirty="0"/>
              <a:t>– 1-1,5 tundi pärast happelise toidu söömist taastab sülje pH oma väärtuse: </a:t>
            </a:r>
            <a:r>
              <a:rPr lang="et-EE" sz="3200" dirty="0">
                <a:solidFill>
                  <a:srgbClr val="C00000"/>
                </a:solidFill>
              </a:rPr>
              <a:t>6,8-7,2</a:t>
            </a:r>
          </a:p>
          <a:p>
            <a:endParaRPr lang="et-EE" dirty="0"/>
          </a:p>
        </p:txBody>
      </p:sp>
      <p:sp>
        <p:nvSpPr>
          <p:cNvPr id="4" name="Up Arrow 3"/>
          <p:cNvSpPr/>
          <p:nvPr/>
        </p:nvSpPr>
        <p:spPr>
          <a:xfrm>
            <a:off x="6886340" y="3720070"/>
            <a:ext cx="412624" cy="4892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4838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Sülg ja kriitiline pH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dirty="0" smtClean="0"/>
              <a:t> pH-väärtus </a:t>
            </a:r>
            <a:r>
              <a:rPr lang="et-EE" dirty="0"/>
              <a:t>sõltub kaltsiumi ja fosfaadi kontsentratisoonist süljes.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Demineralisatsioon </a:t>
            </a:r>
            <a:r>
              <a:rPr lang="et-EE" dirty="0"/>
              <a:t>– hambakatus happelisus 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                                        pH      alla kriitilise piiri (</a:t>
            </a:r>
            <a:r>
              <a:rPr lang="et-EE" dirty="0" smtClean="0">
                <a:solidFill>
                  <a:srgbClr val="FF0000"/>
                </a:solidFill>
              </a:rPr>
              <a:t>5,5</a:t>
            </a:r>
            <a:r>
              <a:rPr lang="et-EE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Neutraalse </a:t>
            </a:r>
            <a:r>
              <a:rPr lang="et-EE" dirty="0"/>
              <a:t>keskkonna taastumisel (pH 6,0 ja rohkem) </a:t>
            </a:r>
            <a:r>
              <a:rPr lang="et-EE" dirty="0">
                <a:sym typeface="Wingdings" pitchFamily="2" charset="2"/>
              </a:rPr>
              <a:t> remineralisatsioon</a:t>
            </a:r>
            <a:endParaRPr lang="et-EE" dirty="0"/>
          </a:p>
          <a:p>
            <a:endParaRPr lang="et-E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48" y="3924299"/>
            <a:ext cx="6877424" cy="293370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850782" y="2185595"/>
            <a:ext cx="360040" cy="442601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32468" y="2849496"/>
            <a:ext cx="311955" cy="40234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8363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Hambaemail võib lahustuda kahel erineval viisil: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Järkjärguline emailipinna </a:t>
            </a:r>
            <a:r>
              <a:rPr lang="et-EE" dirty="0" smtClean="0"/>
              <a:t>kadu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dirty="0"/>
              <a:t>Tulemuseks on kulumine (erosioon). </a:t>
            </a:r>
          </a:p>
          <a:p>
            <a:pPr>
              <a:buFont typeface="Courier New" pitchFamily="49" charset="0"/>
              <a:buChar char="o"/>
            </a:pPr>
            <a:r>
              <a:rPr lang="et-EE" dirty="0"/>
              <a:t>Tekib kui pH on alla 4,5.</a:t>
            </a:r>
          </a:p>
          <a:p>
            <a:pPr>
              <a:buFont typeface="Courier New" pitchFamily="49" charset="0"/>
              <a:buChar char="o"/>
            </a:pPr>
            <a:r>
              <a:rPr lang="et-EE" dirty="0"/>
              <a:t>Näiteks hapude puuviljade ja jookide liigtarbimisel.</a:t>
            </a:r>
          </a:p>
          <a:p>
            <a:endParaRPr lang="et-E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dirty="0"/>
              <a:t>Mineraalide kadu emaili </a:t>
            </a:r>
            <a:r>
              <a:rPr lang="et-EE" dirty="0" smtClean="0"/>
              <a:t>pinnakihis</a:t>
            </a:r>
            <a:endParaRPr lang="et-E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dirty="0"/>
              <a:t>Viib kaariesedefekideni.</a:t>
            </a:r>
          </a:p>
          <a:p>
            <a:pPr>
              <a:buFont typeface="Courier New" pitchFamily="49" charset="0"/>
              <a:buChar char="o"/>
            </a:pPr>
            <a:r>
              <a:rPr lang="et-EE" dirty="0"/>
              <a:t>Tekib kui pH vahemikus 4,5-5,5.</a:t>
            </a:r>
          </a:p>
          <a:p>
            <a:pPr>
              <a:buFont typeface="Courier New" pitchFamily="49" charset="0"/>
              <a:buChar char="o"/>
            </a:pPr>
            <a:r>
              <a:rPr lang="et-EE" dirty="0"/>
              <a:t>Emaili pinnalt hakkavad eralduma kaltsium-, fosfaat- ja hüdrksiidiioonid. </a:t>
            </a:r>
          </a:p>
          <a:p>
            <a:endParaRPr lang="et-EE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2282" b="53069"/>
          <a:stretch/>
        </p:blipFill>
        <p:spPr>
          <a:xfrm>
            <a:off x="7287960" y="4868313"/>
            <a:ext cx="3623708" cy="19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Söömisel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latin typeface="Century Gothic" pitchFamily="34" charset="0"/>
              </a:rPr>
              <a:t> </a:t>
            </a:r>
            <a:r>
              <a:rPr lang="et-EE" sz="3200" dirty="0"/>
              <a:t>1) pH     suus: 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/>
              <a:t>Bakterid (eelkõige </a:t>
            </a:r>
            <a:r>
              <a:rPr lang="et-EE" sz="3200" i="1" dirty="0"/>
              <a:t>S.mutans</a:t>
            </a:r>
            <a:r>
              <a:rPr lang="et-EE" sz="3200" dirty="0"/>
              <a:t>) toodavad süsivesikutest piimhapet.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/>
              <a:t>See põhjustab H</a:t>
            </a:r>
            <a:r>
              <a:rPr lang="et-EE" sz="3200" baseline="30000" dirty="0"/>
              <a:t>+</a:t>
            </a:r>
            <a:r>
              <a:rPr lang="et-EE" sz="3200" dirty="0"/>
              <a:t> kontsentratsiooni   suurenemisest.</a:t>
            </a:r>
          </a:p>
          <a:p>
            <a:pPr marL="0" indent="0">
              <a:buNone/>
            </a:pPr>
            <a:r>
              <a:rPr lang="et-EE" sz="3200" dirty="0"/>
              <a:t> 2) Bikarbonaadi kontsentratsioon </a:t>
            </a:r>
          </a:p>
          <a:p>
            <a:pPr marL="0" indent="0">
              <a:buNone/>
            </a:pPr>
            <a:r>
              <a:rPr lang="et-EE" sz="3200" dirty="0">
                <a:solidFill>
                  <a:srgbClr val="C00000"/>
                </a:solidFill>
              </a:rPr>
              <a:t>Mida rohkem sülge, seda suurem on </a:t>
            </a:r>
            <a:r>
              <a:rPr lang="et-E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sülje puverdusvõime </a:t>
            </a:r>
            <a:r>
              <a:rPr lang="et-EE" sz="3200" dirty="0">
                <a:solidFill>
                  <a:srgbClr val="C00000"/>
                </a:solidFill>
              </a:rPr>
              <a:t>ja hapete kõrvalmõju väheneb.</a:t>
            </a:r>
          </a:p>
          <a:p>
            <a:endParaRPr lang="et-EE" dirty="0"/>
          </a:p>
        </p:txBody>
      </p:sp>
      <p:sp>
        <p:nvSpPr>
          <p:cNvPr id="4" name="Down Arrow 3"/>
          <p:cNvSpPr/>
          <p:nvPr/>
        </p:nvSpPr>
        <p:spPr>
          <a:xfrm>
            <a:off x="2051719" y="1870770"/>
            <a:ext cx="263389" cy="41719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Up Arrow 4"/>
          <p:cNvSpPr/>
          <p:nvPr/>
        </p:nvSpPr>
        <p:spPr>
          <a:xfrm>
            <a:off x="6529061" y="3930380"/>
            <a:ext cx="311455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710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Respiratoorne</a:t>
            </a:r>
            <a:r>
              <a:rPr lang="en-US" dirty="0"/>
              <a:t> </a:t>
            </a:r>
            <a:r>
              <a:rPr lang="en-US" dirty="0" err="1"/>
              <a:t>atsidoos</a:t>
            </a:r>
            <a:r>
              <a:rPr lang="ru-RU" dirty="0"/>
              <a:t>   </a:t>
            </a:r>
            <a:r>
              <a:rPr lang="et-EE" dirty="0"/>
              <a:t>pH↓, pCO</a:t>
            </a:r>
            <a:r>
              <a:rPr lang="et-EE" sz="2800" dirty="0"/>
              <a:t>2</a:t>
            </a:r>
            <a:r>
              <a:rPr lang="et-EE" dirty="0"/>
              <a:t>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4"/>
                <a:ext cx="10744200" cy="5032376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buFont typeface="Courier New" pitchFamily="49" charset="0"/>
                  <a:buChar char="o"/>
                </a:pPr>
                <a:r>
                  <a:rPr lang="et-EE" sz="5100" dirty="0">
                    <a:cs typeface="Times New Roman" pitchFamily="18" charset="0"/>
                  </a:rPr>
                  <a:t>Seisund, mille korral on raskendunud süsinikdioksiidi eemaldumine kopsude kaudu</a:t>
                </a:r>
                <a:r>
                  <a:rPr lang="ru-RU" sz="5100" dirty="0"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t-EE" sz="5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t-EE" sz="5100" b="1">
                            <a:latin typeface="Cambria Math"/>
                          </a:rPr>
                          <m:t>𝐂𝐎</m:t>
                        </m:r>
                      </m:e>
                      <m:sub>
                        <m:r>
                          <a:rPr lang="et-EE" sz="5100" b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t-EE" sz="5100" dirty="0">
                    <a:cs typeface="Times New Roman" pitchFamily="18" charset="0"/>
                  </a:rPr>
                  <a:t> osarõhu </a:t>
                </a:r>
                <a:r>
                  <a:rPr lang="et-EE" sz="5100" b="1" dirty="0">
                    <a:cs typeface="Times New Roman" pitchFamily="18" charset="0"/>
                  </a:rPr>
                  <a:t>tõus</a:t>
                </a:r>
                <a:r>
                  <a:rPr lang="et-EE" sz="5100" dirty="0">
                    <a:cs typeface="Times New Roman" pitchFamily="18" charset="0"/>
                  </a:rPr>
                  <a:t> veres</a:t>
                </a:r>
                <a:r>
                  <a:rPr lang="ru-RU" sz="5100" dirty="0">
                    <a:cs typeface="Times New Roman" pitchFamily="18" charset="0"/>
                  </a:rPr>
                  <a:t>)</a:t>
                </a:r>
                <a:endParaRPr lang="et-EE" sz="5100" dirty="0">
                  <a:cs typeface="Times New Roman" pitchFamily="18" charset="0"/>
                </a:endParaRPr>
              </a:p>
              <a:p>
                <a:pPr>
                  <a:buFont typeface="Courier New" pitchFamily="49" charset="0"/>
                  <a:buChar char="o"/>
                </a:pPr>
                <a:r>
                  <a:rPr lang="et-EE" sz="5100" u="sng" dirty="0">
                    <a:cs typeface="Times New Roman" pitchFamily="18" charset="0"/>
                  </a:rPr>
                  <a:t>Tekkepõhjused:</a:t>
                </a:r>
              </a:p>
              <a:p>
                <a:pPr marL="624078" indent="-514350">
                  <a:buFont typeface="Arial" panose="020B0604020202020204" pitchFamily="34" charset="0"/>
                  <a:buAutoNum type="arabicPeriod"/>
                </a:pPr>
                <a:r>
                  <a:rPr lang="et-EE" sz="5100" dirty="0"/>
                  <a:t>alveolaarse ventilatsiooni häire</a:t>
                </a:r>
              </a:p>
              <a:p>
                <a:pPr marL="624078" indent="-514350">
                  <a:buFont typeface="Arial" panose="020B0604020202020204" pitchFamily="34" charset="0"/>
                  <a:buAutoNum type="arabicPeriod"/>
                </a:pPr>
                <a:r>
                  <a:rPr lang="en-US" sz="5100" dirty="0">
                    <a:cs typeface="Times New Roman" pitchFamily="18" charset="0"/>
                  </a:rPr>
                  <a:t>H</a:t>
                </a:r>
                <a:r>
                  <a:rPr lang="et-EE" sz="5100" dirty="0">
                    <a:cs typeface="Times New Roman" pitchFamily="18" charset="0"/>
                  </a:rPr>
                  <a:t>ingamiskeskuse pärssimine (ravimid, intoksikatsioonid,</a:t>
                </a:r>
                <a:r>
                  <a:rPr lang="en-US" sz="5100" dirty="0">
                    <a:cs typeface="Times New Roman" pitchFamily="18" charset="0"/>
                  </a:rPr>
                  <a:t> </a:t>
                </a:r>
                <a:r>
                  <a:rPr lang="et-EE" sz="5100" dirty="0">
                    <a:cs typeface="Times New Roman" pitchFamily="18" charset="0"/>
                  </a:rPr>
                  <a:t>infektsioonid, kesknärvisüsteemi trauma)</a:t>
                </a:r>
                <a:endParaRPr lang="en-US" sz="5100" dirty="0">
                  <a:cs typeface="Times New Roman" pitchFamily="18" charset="0"/>
                </a:endParaRPr>
              </a:p>
              <a:p>
                <a:pPr marL="624078" indent="-514350">
                  <a:buFont typeface="Arial" panose="020B0604020202020204" pitchFamily="34" charset="0"/>
                  <a:buAutoNum type="arabicPeriod"/>
                </a:pPr>
                <a:r>
                  <a:rPr lang="en-US" sz="5100" dirty="0">
                    <a:cs typeface="Times New Roman" pitchFamily="18" charset="0"/>
                  </a:rPr>
                  <a:t>H</a:t>
                </a:r>
                <a:r>
                  <a:rPr lang="et-EE" sz="5100" dirty="0">
                    <a:cs typeface="Times New Roman" pitchFamily="18" charset="0"/>
                  </a:rPr>
                  <a:t>ingamisteede obstruktsioon (bronhiit, emfüseem, astma), krooniline obstruktiivne kopsuhaigus </a:t>
                </a:r>
              </a:p>
              <a:p>
                <a:pPr marL="624078" indent="-514350">
                  <a:buAutoNum type="arabicPeriod"/>
                </a:pPr>
                <a:r>
                  <a:rPr lang="en-US" sz="5100" dirty="0">
                    <a:cs typeface="Times New Roman" pitchFamily="18" charset="0"/>
                  </a:rPr>
                  <a:t>CO</a:t>
                </a:r>
                <a:r>
                  <a:rPr lang="en-US" sz="3800" dirty="0">
                    <a:cs typeface="Times New Roman" pitchFamily="18" charset="0"/>
                  </a:rPr>
                  <a:t>2</a:t>
                </a:r>
                <a:r>
                  <a:rPr lang="en-US" sz="5100" dirty="0">
                    <a:cs typeface="Times New Roman" pitchFamily="18" charset="0"/>
                  </a:rPr>
                  <a:t> </a:t>
                </a:r>
                <a:r>
                  <a:rPr lang="en-US" sz="5100" dirty="0" err="1">
                    <a:cs typeface="Times New Roman" pitchFamily="18" charset="0"/>
                  </a:rPr>
                  <a:t>sissehingamine</a:t>
                </a:r>
                <a:endParaRPr lang="et-EE" sz="5100" dirty="0">
                  <a:cs typeface="Times New Roman" pitchFamily="18" charset="0"/>
                </a:endParaRPr>
              </a:p>
              <a:p>
                <a:pPr marL="624078" indent="-514350">
                  <a:buAutoNum type="arabicPeriod"/>
                </a:pPr>
                <a:r>
                  <a:rPr lang="et-EE" sz="5100" dirty="0" err="1">
                    <a:cs typeface="Times New Roman" pitchFamily="18" charset="0"/>
                  </a:rPr>
                  <a:t>R</a:t>
                </a:r>
                <a:r>
                  <a:rPr lang="en-US" sz="5100" dirty="0" err="1">
                    <a:cs typeface="Times New Roman" pitchFamily="18" charset="0"/>
                  </a:rPr>
                  <a:t>indkere</a:t>
                </a:r>
                <a:r>
                  <a:rPr lang="en-US" sz="5100" dirty="0">
                    <a:cs typeface="Times New Roman" pitchFamily="18" charset="0"/>
                  </a:rPr>
                  <a:t> </a:t>
                </a:r>
                <a:r>
                  <a:rPr lang="en-US" sz="5100" dirty="0" err="1">
                    <a:cs typeface="Times New Roman" pitchFamily="18" charset="0"/>
                  </a:rPr>
                  <a:t>deformatsioon</a:t>
                </a:r>
                <a:r>
                  <a:rPr lang="en-US" sz="5100" dirty="0">
                    <a:cs typeface="Times New Roman" pitchFamily="18" charset="0"/>
                  </a:rPr>
                  <a:t> </a:t>
                </a:r>
                <a:r>
                  <a:rPr lang="en-US" sz="5100" dirty="0" err="1">
                    <a:cs typeface="Times New Roman" pitchFamily="18" charset="0"/>
                  </a:rPr>
                  <a:t>või</a:t>
                </a:r>
                <a:r>
                  <a:rPr lang="en-US" sz="5100" dirty="0">
                    <a:cs typeface="Times New Roman" pitchFamily="18" charset="0"/>
                  </a:rPr>
                  <a:t> </a:t>
                </a:r>
                <a:r>
                  <a:rPr lang="en-US" sz="5100" dirty="0" err="1">
                    <a:cs typeface="Times New Roman" pitchFamily="18" charset="0"/>
                  </a:rPr>
                  <a:t>hingamislihaste</a:t>
                </a:r>
                <a:r>
                  <a:rPr lang="en-US" sz="5100" dirty="0">
                    <a:cs typeface="Times New Roman" pitchFamily="18" charset="0"/>
                  </a:rPr>
                  <a:t> </a:t>
                </a:r>
                <a:r>
                  <a:rPr lang="en-US" sz="5100" dirty="0" err="1">
                    <a:cs typeface="Times New Roman" pitchFamily="18" charset="0"/>
                  </a:rPr>
                  <a:t>funktsiooni</a:t>
                </a:r>
                <a:r>
                  <a:rPr lang="en-US" sz="5100" dirty="0">
                    <a:cs typeface="Times New Roman" pitchFamily="18" charset="0"/>
                  </a:rPr>
                  <a:t> </a:t>
                </a:r>
                <a:r>
                  <a:rPr lang="en-US" sz="5100" dirty="0" err="1">
                    <a:cs typeface="Times New Roman" pitchFamily="18" charset="0"/>
                  </a:rPr>
                  <a:t>häire</a:t>
                </a:r>
                <a:endParaRPr lang="et-EE" sz="5100" dirty="0">
                  <a:cs typeface="Times New Roman" pitchFamily="18" charset="0"/>
                </a:endParaRPr>
              </a:p>
              <a:p>
                <a:pPr marL="624078" indent="-514350">
                  <a:buAutoNum type="arabicPeriod"/>
                </a:pPr>
                <a:endParaRPr lang="en-US" sz="3600" dirty="0"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et-EE" sz="3800" i="1" dirty="0">
                    <a:cs typeface="Times New Roman" pitchFamily="18" charset="0"/>
                  </a:rPr>
                  <a:t>Kui pH langeb, kutsub</a:t>
                </a:r>
              </a:p>
              <a:p>
                <a:pPr marL="109728" indent="0">
                  <a:buNone/>
                </a:pPr>
                <a:r>
                  <a:rPr lang="et-EE" sz="3800" i="1" dirty="0">
                    <a:cs typeface="Times New Roman" pitchFamily="18" charset="0"/>
                  </a:rPr>
                  <a:t>see esile hüperventilat-</a:t>
                </a:r>
              </a:p>
              <a:p>
                <a:pPr marL="109728" indent="0">
                  <a:buNone/>
                </a:pPr>
                <a:r>
                  <a:rPr lang="et-EE" sz="3800" i="1" dirty="0">
                    <a:cs typeface="Times New Roman" pitchFamily="18" charset="0"/>
                  </a:rPr>
                  <a:t>siooni ehk ventilatsioo-</a:t>
                </a:r>
              </a:p>
              <a:p>
                <a:pPr marL="109728" indent="0">
                  <a:buNone/>
                </a:pPr>
                <a:r>
                  <a:rPr lang="et-EE" sz="3800" i="1" dirty="0">
                    <a:cs typeface="Times New Roman" pitchFamily="18" charset="0"/>
                  </a:rPr>
                  <a:t>ni suurenemise</a:t>
                </a:r>
              </a:p>
              <a:p>
                <a:endParaRPr lang="et-E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4"/>
                <a:ext cx="10744200" cy="5032376"/>
              </a:xfrm>
              <a:blipFill rotWithShape="1">
                <a:blip r:embed="rId2"/>
                <a:stretch>
                  <a:fillRect l="-737" t="-2785" r="-57" b="-581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Sülje puhversüsteem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3200" dirty="0"/>
              <a:t>3 puhversüsteemi: valgupuhver, fosfaatpuhver ja </a:t>
            </a:r>
          </a:p>
          <a:p>
            <a:pPr marL="0" indent="0">
              <a:buNone/>
            </a:pPr>
            <a:r>
              <a:rPr lang="et-E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bikarbonaatpuhver </a:t>
            </a:r>
            <a:r>
              <a:rPr lang="et-EE" sz="3200" dirty="0">
                <a:solidFill>
                  <a:srgbClr val="C00000"/>
                </a:solidFill>
              </a:rPr>
              <a:t>(tähtsaim):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Söömisel </a:t>
            </a:r>
            <a:r>
              <a:rPr lang="et-EE" sz="3200" dirty="0"/>
              <a:t>sülje vool suureneb. Toodetakse rohkem bikarbonaati, mis aitab neutraliseerida mikroobide poolt toodetud happeid.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Bikarbonaatide </a:t>
            </a:r>
            <a:r>
              <a:rPr lang="et-EE" sz="3200" dirty="0"/>
              <a:t>ioonid </a:t>
            </a:r>
            <a:r>
              <a:rPr lang="et-EE" sz="3200" dirty="0" smtClean="0"/>
              <a:t>aitavad </a:t>
            </a:r>
            <a:r>
              <a:rPr lang="et-EE" sz="3200" dirty="0"/>
              <a:t>hoida </a:t>
            </a:r>
            <a:endParaRPr lang="et-EE" sz="3200" dirty="0" smtClean="0"/>
          </a:p>
          <a:p>
            <a:pPr marL="0" indent="0">
              <a:buNone/>
            </a:pPr>
            <a:r>
              <a:rPr lang="et-EE" sz="3200" dirty="0"/>
              <a:t> </a:t>
            </a:r>
            <a:r>
              <a:rPr lang="et-EE" sz="3200" dirty="0" smtClean="0"/>
              <a:t>  sülje </a:t>
            </a:r>
            <a:r>
              <a:rPr lang="et-EE" sz="3200" dirty="0"/>
              <a:t>pH </a:t>
            </a:r>
            <a:r>
              <a:rPr lang="et-EE" sz="3200" dirty="0" smtClean="0"/>
              <a:t>üle </a:t>
            </a:r>
            <a:r>
              <a:rPr lang="et-EE" sz="3200" dirty="0"/>
              <a:t>6,3.</a:t>
            </a:r>
          </a:p>
          <a:p>
            <a:endParaRPr lang="et-E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89" r="1763" b="6188"/>
          <a:stretch/>
        </p:blipFill>
        <p:spPr>
          <a:xfrm>
            <a:off x="7663416" y="4077072"/>
            <a:ext cx="364996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Hambaravimaterjalid </a:t>
            </a:r>
            <a:r>
              <a:rPr lang="et-EE" dirty="0">
                <a:latin typeface="Century Gothic" pitchFamily="34" charset="0"/>
              </a:rPr>
              <a:t>Kaltsiumhüdroksiid - Ca(OH)</a:t>
            </a:r>
            <a:r>
              <a:rPr lang="et-EE" baseline="-25000" dirty="0">
                <a:latin typeface="Century Gothic" pitchFamily="34" charset="0"/>
              </a:rPr>
              <a:t>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dirty="0" smtClean="0">
                <a:latin typeface="Century Gothic" pitchFamily="34" charset="0"/>
              </a:rPr>
              <a:t> </a:t>
            </a:r>
            <a:r>
              <a:rPr lang="et-EE" sz="3200" dirty="0" smtClean="0"/>
              <a:t>Maitseta </a:t>
            </a:r>
            <a:r>
              <a:rPr lang="et-EE" sz="3200" dirty="0"/>
              <a:t>ja lõhnata valge pulber, tugevalt leeliseline (</a:t>
            </a:r>
            <a:r>
              <a:rPr lang="et-EE" sz="3200" dirty="0">
                <a:solidFill>
                  <a:srgbClr val="C00000"/>
                </a:solidFill>
              </a:rPr>
              <a:t>pH=12,5</a:t>
            </a:r>
            <a:r>
              <a:rPr lang="et-EE" sz="3200" dirty="0"/>
              <a:t>).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Pasta </a:t>
            </a:r>
            <a:r>
              <a:rPr lang="et-EE" sz="3200" dirty="0"/>
              <a:t>saamiseks lisatakse steriliseeritud vett.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Peamine </a:t>
            </a:r>
            <a:r>
              <a:rPr lang="et-EE" sz="3200" dirty="0"/>
              <a:t>kasutusala – juureravi.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Soodustab </a:t>
            </a:r>
            <a:r>
              <a:rPr lang="et-EE" sz="3200" dirty="0"/>
              <a:t>dentiinikanalite kaltsifikatsiooni.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Mikroorganismid </a:t>
            </a:r>
            <a:r>
              <a:rPr lang="et-EE" sz="3200" dirty="0"/>
              <a:t>hukkuvad kiiresti.</a:t>
            </a:r>
          </a:p>
          <a:p>
            <a:pPr>
              <a:buFont typeface="Courier New" pitchFamily="49" charset="0"/>
              <a:buChar char="o"/>
            </a:pPr>
            <a:r>
              <a:rPr lang="et-EE" sz="3200" dirty="0" smtClean="0"/>
              <a:t> Otseselt </a:t>
            </a:r>
            <a:r>
              <a:rPr lang="et-EE" sz="3200" dirty="0"/>
              <a:t>pulbikoele aplitseeritud Ca(OH)</a:t>
            </a:r>
            <a:r>
              <a:rPr lang="et-EE" sz="3200" baseline="-25000" dirty="0"/>
              <a:t>2 </a:t>
            </a:r>
            <a:r>
              <a:rPr lang="et-EE" sz="3200" dirty="0"/>
              <a:t>pasta põhjustab pulbi pindmiste kihtide nekroosi.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37866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5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+mj-lt"/>
                <a:cs typeface="Times New Roman" pitchFamily="18" charset="0"/>
              </a:rPr>
              <a:t>Schmidt </a:t>
            </a:r>
            <a:r>
              <a:rPr lang="en-US" dirty="0">
                <a:latin typeface="+mj-lt"/>
                <a:cs typeface="Times New Roman" pitchFamily="18" charset="0"/>
              </a:rPr>
              <a:t>R, </a:t>
            </a:r>
            <a:r>
              <a:rPr lang="en-US" dirty="0" err="1">
                <a:latin typeface="+mj-lt"/>
                <a:cs typeface="Times New Roman" pitchFamily="18" charset="0"/>
              </a:rPr>
              <a:t>Thews</a:t>
            </a:r>
            <a:r>
              <a:rPr lang="en-US" dirty="0">
                <a:latin typeface="+mj-lt"/>
                <a:cs typeface="Times New Roman" pitchFamily="18" charset="0"/>
              </a:rPr>
              <a:t> G. </a:t>
            </a:r>
            <a:r>
              <a:rPr lang="en-US" dirty="0" err="1">
                <a:latin typeface="+mj-lt"/>
                <a:cs typeface="Times New Roman" pitchFamily="18" charset="0"/>
              </a:rPr>
              <a:t>Inimese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füsioloogia</a:t>
            </a:r>
            <a:r>
              <a:rPr lang="en-US" dirty="0">
                <a:latin typeface="+mj-lt"/>
                <a:cs typeface="Times New Roman" pitchFamily="18" charset="0"/>
              </a:rPr>
              <a:t>.</a:t>
            </a:r>
            <a:r>
              <a:rPr lang="et-EE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TÜ 1997</a:t>
            </a:r>
            <a:endParaRPr lang="et-EE" dirty="0">
              <a:latin typeface="+mj-lt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+mj-lt"/>
              </a:rPr>
              <a:t> </a:t>
            </a:r>
            <a:r>
              <a:rPr lang="et-EE" i="1" dirty="0">
                <a:latin typeface="+mj-lt"/>
                <a:hlinkClick r:id="rId2"/>
              </a:rPr>
              <a:t>http://www.itk.ee/upload/files/Kesklabori-kasiraamat/ABB.pdf</a:t>
            </a:r>
            <a:r>
              <a:rPr lang="en-US" i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(21.10.2015)</a:t>
            </a:r>
            <a:endParaRPr lang="ru-RU" dirty="0">
              <a:latin typeface="+mj-lt"/>
            </a:endParaRPr>
          </a:p>
          <a:p>
            <a:pPr>
              <a:buFont typeface="Courier New" pitchFamily="49" charset="0"/>
              <a:buChar char="o"/>
            </a:pPr>
            <a:r>
              <a:rPr lang="et-EE" i="1" dirty="0" smtClean="0">
                <a:latin typeface="+mj-lt"/>
                <a:hlinkClick r:id="rId3"/>
              </a:rPr>
              <a:t>http://www.kliinikum.ee/aikliinik/images/stories/oppetoo/oppematerjalid/Happe___alustasakaal.pdf</a:t>
            </a:r>
            <a:endParaRPr lang="et-EE" i="1" dirty="0" smtClean="0">
              <a:latin typeface="+mj-lt"/>
            </a:endParaRPr>
          </a:p>
          <a:p>
            <a:pPr>
              <a:buFont typeface="Courier New" pitchFamily="49" charset="0"/>
              <a:buChar char="o"/>
            </a:pPr>
            <a:r>
              <a:rPr lang="en-US" i="1" dirty="0">
                <a:latin typeface="+mj-lt"/>
                <a:cs typeface="Times New Roman" pitchFamily="18" charset="0"/>
                <a:hlinkClick r:id="rId4"/>
              </a:rPr>
              <a:t>http://</a:t>
            </a:r>
            <a:r>
              <a:rPr lang="en-US" i="1" dirty="0" smtClean="0">
                <a:latin typeface="+mj-lt"/>
                <a:cs typeface="Times New Roman" pitchFamily="18" charset="0"/>
                <a:hlinkClick r:id="rId4"/>
              </a:rPr>
              <a:t>www.kliinikum.ee/yhendlabor/images/stories/kasiraamat/HIJ/happe-aluse%20tasakaalu%20uuring.pdf</a:t>
            </a:r>
            <a:endParaRPr lang="et-EE" i="1" dirty="0" smtClean="0">
              <a:latin typeface="+mj-lt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t-EE" dirty="0">
                <a:latin typeface="+mj-lt"/>
                <a:cs typeface="Times New Roman" pitchFamily="18" charset="0"/>
              </a:rPr>
              <a:t>Silvia Russak. Hambakaariese profülaktika. TU Kirjastus 1996</a:t>
            </a:r>
          </a:p>
          <a:p>
            <a:pPr>
              <a:buFont typeface="Courier New" pitchFamily="49" charset="0"/>
              <a:buChar char="o"/>
            </a:pPr>
            <a:r>
              <a:rPr lang="et-EE" dirty="0">
                <a:latin typeface="+mj-lt"/>
                <a:cs typeface="Times New Roman" pitchFamily="18" charset="0"/>
              </a:rPr>
              <a:t>Terje Altosaar, Aino Itra, Piia-Heidi Kreegimäe. Laste suuhaiguste ennetamine. Tartu 1998</a:t>
            </a:r>
          </a:p>
          <a:p>
            <a:pPr>
              <a:buFont typeface="Courier New" pitchFamily="49" charset="0"/>
              <a:buChar char="o"/>
            </a:pPr>
            <a:r>
              <a:rPr lang="et-EE" i="1" dirty="0">
                <a:latin typeface="+mj-lt"/>
                <a:cs typeface="Times New Roman" pitchFamily="18" charset="0"/>
                <a:hlinkClick r:id="rId5"/>
              </a:rPr>
              <a:t>http://carifree.com/patient/learn/protective-factors/ph.html</a:t>
            </a:r>
            <a:endParaRPr lang="et-EE" i="1" dirty="0">
              <a:latin typeface="+mj-lt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t-EE" i="1" dirty="0">
                <a:latin typeface="+mj-lt"/>
                <a:cs typeface="Times New Roman" pitchFamily="18" charset="0"/>
                <a:hlinkClick r:id="rId6"/>
              </a:rPr>
              <a:t>http://cariology.wikifoundry.com/page/Buffer+System+in+the+Saliva</a:t>
            </a:r>
            <a:endParaRPr lang="et-EE" i="1" dirty="0">
              <a:latin typeface="+mj-lt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t-EE" i="1" dirty="0">
                <a:latin typeface="+mj-lt"/>
                <a:cs typeface="Times New Roman" pitchFamily="18" charset="0"/>
                <a:hlinkClick r:id="rId7"/>
              </a:rPr>
              <a:t>http://onlinelibrary.wiley.com/doi/10.1111/j.1469-7793.1999.t01-1-00315.x/pdf</a:t>
            </a:r>
            <a:endParaRPr lang="et-EE" i="1" dirty="0">
              <a:latin typeface="+mj-lt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t-EE" i="1" dirty="0">
                <a:latin typeface="+mj-lt"/>
                <a:cs typeface="Times New Roman" pitchFamily="18" charset="0"/>
                <a:hlinkClick r:id="rId8"/>
              </a:rPr>
              <a:t>http://www.hambaarst.ee/artiklid/359/</a:t>
            </a:r>
            <a:endParaRPr lang="et-EE" i="1" dirty="0">
              <a:latin typeface="+mj-lt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t-EE" i="1" dirty="0" smtClean="0">
                <a:latin typeface="+mj-lt"/>
                <a:cs typeface="Times New Roman" pitchFamily="18" charset="0"/>
                <a:hlinkClick r:id="rId9"/>
              </a:rPr>
              <a:t>https</a:t>
            </a:r>
            <a:r>
              <a:rPr lang="et-EE" i="1" dirty="0">
                <a:latin typeface="+mj-lt"/>
                <a:cs typeface="Times New Roman" pitchFamily="18" charset="0"/>
                <a:hlinkClick r:id="rId9"/>
              </a:rPr>
              <a:t>://sisu.ut.ee/hambaravi2/14-kaltsiumhüdroksiid</a:t>
            </a:r>
            <a:endParaRPr lang="et-EE" i="1" dirty="0">
              <a:latin typeface="+mj-lt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t-EE" i="1" dirty="0">
              <a:latin typeface="+mj-lt"/>
              <a:cs typeface="Times New Roman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498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TÄNAN KUULAMAST!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1199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Respiratoorne alkaloos</a:t>
            </a:r>
            <a:r>
              <a:rPr lang="ru-RU" dirty="0"/>
              <a:t>  </a:t>
            </a:r>
            <a:r>
              <a:rPr lang="et-EE" dirty="0"/>
              <a:t>pH↑,pCO2↓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5624"/>
            <a:ext cx="10782300" cy="5032375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t-EE" sz="3300" dirty="0" smtClean="0">
                <a:cs typeface="Times New Roman" pitchFamily="18" charset="0"/>
              </a:rPr>
              <a:t> Süsinikdioksiidi </a:t>
            </a:r>
            <a:r>
              <a:rPr lang="et-EE" sz="3300" dirty="0">
                <a:cs typeface="Times New Roman" pitchFamily="18" charset="0"/>
              </a:rPr>
              <a:t>elimineerub verest normaalsest rohkem, vere pH-väärtus tõuseb.</a:t>
            </a:r>
          </a:p>
          <a:p>
            <a:pPr>
              <a:buFont typeface="Courier New" pitchFamily="49" charset="0"/>
              <a:buChar char="o"/>
            </a:pPr>
            <a:r>
              <a:rPr lang="et-EE" sz="3300" dirty="0" smtClean="0">
                <a:cs typeface="Times New Roman" pitchFamily="18" charset="0"/>
              </a:rPr>
              <a:t> </a:t>
            </a:r>
            <a:r>
              <a:rPr lang="et-EE" sz="3300" u="sng" dirty="0" smtClean="0">
                <a:cs typeface="Times New Roman" pitchFamily="18" charset="0"/>
              </a:rPr>
              <a:t>Tekkepõhjused</a:t>
            </a:r>
            <a:r>
              <a:rPr lang="et-EE" sz="3300" u="sng" dirty="0">
                <a:cs typeface="Times New Roman" pitchFamily="18" charset="0"/>
              </a:rPr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t-EE" sz="3300" dirty="0">
                <a:cs typeface="Times New Roman" pitchFamily="18" charset="0"/>
              </a:rPr>
              <a:t>Alveolaarse ventilatsiooni suurenemine </a:t>
            </a:r>
          </a:p>
          <a:p>
            <a:pPr marL="624078" indent="-514350">
              <a:buFont typeface="+mj-lt"/>
              <a:buAutoNum type="arabicPeriod"/>
            </a:pPr>
            <a:r>
              <a:rPr lang="et-EE" sz="3300" dirty="0"/>
              <a:t>hüperventilatsioon (k.a. kopsude juhitav ventilatsioon) </a:t>
            </a:r>
            <a:endParaRPr lang="ru-RU" sz="3300" dirty="0"/>
          </a:p>
          <a:p>
            <a:pPr marL="624078" indent="-514350">
              <a:buFont typeface="+mj-lt"/>
              <a:buAutoNum type="arabicPeriod"/>
            </a:pPr>
            <a:r>
              <a:rPr lang="et-EE" sz="3300" dirty="0">
                <a:cs typeface="Times New Roman" pitchFamily="18" charset="0"/>
              </a:rPr>
              <a:t>Kesknärvisüsteemi kahjustused</a:t>
            </a:r>
          </a:p>
          <a:p>
            <a:pPr marL="624078" indent="-514350">
              <a:buFont typeface="+mj-lt"/>
              <a:buAutoNum type="arabicPeriod"/>
            </a:pPr>
            <a:r>
              <a:rPr lang="et-EE" sz="3300" dirty="0">
                <a:cs typeface="Times New Roman" pitchFamily="18" charset="0"/>
              </a:rPr>
              <a:t>Krooniline hüpokseemia (arteriaalse vere hapnikusisalduse vähenemine)</a:t>
            </a:r>
          </a:p>
          <a:p>
            <a:pPr marL="624078" indent="-514350">
              <a:buFont typeface="+mj-lt"/>
              <a:buAutoNum type="arabicPeriod"/>
            </a:pPr>
            <a:r>
              <a:rPr lang="et-EE" sz="3300" dirty="0">
                <a:cs typeface="Times New Roman" pitchFamily="18" charset="0"/>
              </a:rPr>
              <a:t>Maksapuudulikkus</a:t>
            </a:r>
            <a:endParaRPr lang="ru-RU" sz="3300" dirty="0"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endParaRPr lang="ru-RU" dirty="0">
              <a:cs typeface="Times New Roman" pitchFamily="18" charset="0"/>
            </a:endParaRPr>
          </a:p>
          <a:p>
            <a:pPr marL="109728" indent="0">
              <a:buNone/>
            </a:pPr>
            <a:r>
              <a:rPr lang="et-EE" i="1" dirty="0">
                <a:cs typeface="Times New Roman" pitchFamily="18" charset="0"/>
              </a:rPr>
              <a:t>Kui pH tõuseb, kutsub</a:t>
            </a:r>
          </a:p>
          <a:p>
            <a:pPr marL="109728" indent="0">
              <a:buNone/>
            </a:pPr>
            <a:r>
              <a:rPr lang="et-EE" i="1" dirty="0">
                <a:cs typeface="Times New Roman" pitchFamily="18" charset="0"/>
              </a:rPr>
              <a:t>see esile hüpoventilat-</a:t>
            </a:r>
          </a:p>
          <a:p>
            <a:pPr marL="109728" indent="0">
              <a:buNone/>
            </a:pPr>
            <a:r>
              <a:rPr lang="et-EE" i="1" dirty="0">
                <a:cs typeface="Times New Roman" pitchFamily="18" charset="0"/>
              </a:rPr>
              <a:t>siooni ehk ventilatsioo-</a:t>
            </a:r>
          </a:p>
          <a:p>
            <a:pPr marL="109728" indent="0">
              <a:buNone/>
            </a:pPr>
            <a:r>
              <a:rPr lang="et-EE" i="1" dirty="0">
                <a:cs typeface="Times New Roman" pitchFamily="18" charset="0"/>
              </a:rPr>
              <a:t>ni kahanemise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25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Metaboolne alkaloos</a:t>
            </a:r>
            <a:r>
              <a:rPr lang="ru-RU" dirty="0"/>
              <a:t> </a:t>
            </a:r>
            <a:r>
              <a:rPr lang="et-EE" dirty="0"/>
              <a:t>pH↑, HCO3↑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t-EE" dirty="0" smtClean="0">
                <a:cs typeface="Times New Roman" pitchFamily="18" charset="0"/>
              </a:rPr>
              <a:t> Esmaseks </a:t>
            </a:r>
            <a:r>
              <a:rPr lang="et-EE" dirty="0">
                <a:cs typeface="Times New Roman" pitchFamily="18" charset="0"/>
              </a:rPr>
              <a:t>häireks on mittelenduva vesinikiooni defitsiit või HCO</a:t>
            </a:r>
            <a:r>
              <a:rPr lang="et-EE" sz="2400" baseline="-25000" dirty="0">
                <a:cs typeface="Times New Roman" pitchFamily="18" charset="0"/>
              </a:rPr>
              <a:t>3</a:t>
            </a:r>
            <a:r>
              <a:rPr lang="et-EE" baseline="30000" dirty="0">
                <a:cs typeface="Times New Roman" pitchFamily="18" charset="0"/>
              </a:rPr>
              <a:t>- </a:t>
            </a:r>
            <a:r>
              <a:rPr lang="et-EE" dirty="0">
                <a:cs typeface="Times New Roman" pitchFamily="18" charset="0"/>
              </a:rPr>
              <a:t>iooni ja teiste aluste liig rakuvälises vedelikus </a:t>
            </a:r>
          </a:p>
          <a:p>
            <a:pPr algn="just">
              <a:buFont typeface="Courier New" pitchFamily="49" charset="0"/>
              <a:buChar char="o"/>
            </a:pPr>
            <a:r>
              <a:rPr lang="et-EE" dirty="0" smtClean="0">
                <a:cs typeface="Times New Roman" pitchFamily="18" charset="0"/>
              </a:rPr>
              <a:t> </a:t>
            </a:r>
            <a:r>
              <a:rPr lang="et-EE" u="sng" dirty="0" smtClean="0">
                <a:cs typeface="Times New Roman" pitchFamily="18" charset="0"/>
              </a:rPr>
              <a:t>Tekkepõhjused</a:t>
            </a:r>
            <a:r>
              <a:rPr lang="et-EE" u="sng" dirty="0">
                <a:cs typeface="Times New Roman" pitchFamily="18" charset="0"/>
              </a:rPr>
              <a:t>: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V</a:t>
            </a:r>
            <a:r>
              <a:rPr lang="et-EE" dirty="0">
                <a:cs typeface="Times New Roman" pitchFamily="18" charset="0"/>
              </a:rPr>
              <a:t>esinikioonide kadu maosooletraktis</a:t>
            </a:r>
            <a:r>
              <a:rPr lang="en-US" dirty="0">
                <a:cs typeface="Times New Roman" pitchFamily="18" charset="0"/>
              </a:rPr>
              <a:t>t - o</a:t>
            </a:r>
            <a:r>
              <a:rPr lang="et-EE" dirty="0">
                <a:cs typeface="Times New Roman" pitchFamily="18" charset="0"/>
              </a:rPr>
              <a:t>ksendamine, nasogastraalaspiratsioon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et-EE" dirty="0">
                <a:cs typeface="Times New Roman" pitchFamily="18" charset="0"/>
              </a:rPr>
              <a:t>Happe-aluse tasakaalu regulatsioonihäired neerudes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I</a:t>
            </a:r>
            <a:r>
              <a:rPr lang="et-EE" dirty="0">
                <a:cs typeface="Times New Roman" pitchFamily="18" charset="0"/>
              </a:rPr>
              <a:t>atrogeensed põhjused – pikaajaline ravi lingudiureetikumidega, NaHCO</a:t>
            </a:r>
            <a:r>
              <a:rPr lang="et-EE" baseline="-25000" dirty="0">
                <a:cs typeface="Times New Roman" pitchFamily="18" charset="0"/>
              </a:rPr>
              <a:t>3</a:t>
            </a:r>
            <a:r>
              <a:rPr lang="et-EE" dirty="0">
                <a:cs typeface="Times New Roman" pitchFamily="18" charset="0"/>
              </a:rPr>
              <a:t> liigne manustamine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kortisoolravi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et-EE" dirty="0">
                <a:cs typeface="Times New Roman" pitchFamily="18" charset="0"/>
              </a:rPr>
              <a:t>Cushingi sündroom, aldosteronism, tsüstilise fibroos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081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Happe- leelise tasakaalu häirumine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dirty="0" smtClean="0"/>
              <a:t> Häired - primaarsed ehk esmased muutused.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Saab kompenseerida otsekohe või teatud viivitusega:</a:t>
            </a:r>
          </a:p>
          <a:p>
            <a:pPr marL="514350" indent="-514350">
              <a:buAutoNum type="arabicParenR"/>
            </a:pPr>
            <a:r>
              <a:rPr lang="et-EE" dirty="0" smtClean="0"/>
              <a:t>pH väärtus nihkub leelise või happe suunas</a:t>
            </a:r>
          </a:p>
          <a:p>
            <a:pPr marL="514350" indent="-514350">
              <a:buAutoNum type="arabicParenR"/>
            </a:pPr>
            <a:r>
              <a:rPr lang="et-EE" dirty="0"/>
              <a:t>s</a:t>
            </a:r>
            <a:r>
              <a:rPr lang="et-EE" dirty="0" smtClean="0"/>
              <a:t>ekkuvad kompensatsioonimehhanismid</a:t>
            </a:r>
          </a:p>
          <a:p>
            <a:pPr marL="514350" indent="-514350">
              <a:buAutoNum type="arabicParenR"/>
            </a:pPr>
            <a:r>
              <a:rPr lang="et-EE" dirty="0" smtClean="0"/>
              <a:t>p</a:t>
            </a:r>
            <a:r>
              <a:rPr lang="et-EE" dirty="0"/>
              <a:t>H</a:t>
            </a:r>
            <a:r>
              <a:rPr lang="et-EE" dirty="0" smtClean="0"/>
              <a:t> normaliseerub</a:t>
            </a:r>
          </a:p>
          <a:p>
            <a:pPr marL="0" indent="0">
              <a:buNone/>
            </a:pPr>
            <a:r>
              <a:rPr lang="et-EE" dirty="0" smtClean="0"/>
              <a:t>4)   pH läheneb normile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038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Kompensatsioonivõimalused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t-EE" dirty="0" smtClean="0"/>
              <a:t> Kui häire on </a:t>
            </a:r>
            <a:r>
              <a:rPr lang="et-EE" b="1" dirty="0" smtClean="0"/>
              <a:t>primaarne mitterespiratoorne</a:t>
            </a:r>
            <a:r>
              <a:rPr lang="et-EE" dirty="0" smtClean="0"/>
              <a:t>, siis aitab kopsude ventilatsiooni muutmine. Kui häire on </a:t>
            </a:r>
            <a:r>
              <a:rPr lang="et-EE" b="1" dirty="0" smtClean="0"/>
              <a:t>metaboolne, </a:t>
            </a:r>
            <a:r>
              <a:rPr lang="et-EE" dirty="0" smtClean="0"/>
              <a:t>siis lisaks sellele kompensatsioon neerude abil.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/>
              <a:t> Kui häire on </a:t>
            </a:r>
            <a:r>
              <a:rPr lang="et-EE" b="1" dirty="0" smtClean="0"/>
              <a:t>primaarne respiratoorne</a:t>
            </a:r>
            <a:r>
              <a:rPr lang="et-EE" dirty="0" smtClean="0"/>
              <a:t>, siis võivad sekkuda neerud, mis muudavad bikarbonaadi retentsiooni või H- ioonide eritamist.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234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Primaarsed happe-leelise tasakaalu häired ja nende kompenseerimise võimalused (1)</a:t>
            </a:r>
            <a:endParaRPr lang="et-E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-27148" r="-279" b="32857"/>
          <a:stretch/>
        </p:blipFill>
        <p:spPr>
          <a:xfrm>
            <a:off x="169200" y="-429478"/>
            <a:ext cx="5069550" cy="7287478"/>
          </a:xfrm>
        </p:spPr>
      </p:pic>
      <p:sp>
        <p:nvSpPr>
          <p:cNvPr id="3" name="TextBox 2"/>
          <p:cNvSpPr txBox="1"/>
          <p:nvPr/>
        </p:nvSpPr>
        <p:spPr>
          <a:xfrm>
            <a:off x="5657851" y="1809750"/>
            <a:ext cx="63436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Puhverleeliste hälbe BE, pH ja P</a:t>
            </a:r>
            <a:r>
              <a:rPr lang="et-EE" dirty="0" smtClean="0"/>
              <a:t>CO</a:t>
            </a:r>
            <a:r>
              <a:rPr lang="et-EE" sz="1200" dirty="0" smtClean="0"/>
              <a:t>2</a:t>
            </a:r>
            <a:r>
              <a:rPr lang="et-EE" sz="2800" dirty="0" smtClean="0"/>
              <a:t> normväärtused on </a:t>
            </a:r>
            <a:r>
              <a:rPr lang="et-EE" sz="2800" i="1" dirty="0" smtClean="0"/>
              <a:t>punaste joontega </a:t>
            </a:r>
            <a:r>
              <a:rPr lang="et-EE" sz="2800" dirty="0" smtClean="0"/>
              <a:t>piiritletud. Punaseks värvitud ala tähistab happe-leelise tasakaalu füsioloogilisi piire. </a:t>
            </a:r>
            <a:r>
              <a:rPr lang="et-EE" sz="2400" dirty="0" smtClean="0"/>
              <a:t>Noolte märgistus: a – happe-leeliselise tasakaalu primaarne häirumine; b – sekundaarsed kompensatoorsed mehhanismid.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6275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Primaarsed happe-leelise tasakaalu häired ja nende kompenseerimise võimalused (2)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t-EE" b="1" dirty="0" smtClean="0"/>
              <a:t> </a:t>
            </a:r>
            <a:r>
              <a:rPr lang="et-EE" dirty="0" smtClean="0">
                <a:solidFill>
                  <a:srgbClr val="C00000"/>
                </a:solidFill>
              </a:rPr>
              <a:t>Primaarne mitterespiratoorne atsidoos </a:t>
            </a:r>
            <a:r>
              <a:rPr lang="et-EE" dirty="0" smtClean="0"/>
              <a:t>(eelmine joon. </a:t>
            </a:r>
            <a:r>
              <a:rPr lang="et-EE" dirty="0"/>
              <a:t>n</a:t>
            </a:r>
            <a:r>
              <a:rPr lang="et-EE" dirty="0" smtClean="0"/>
              <a:t>ool 1a). Kuhjuvad mittelenduvad happed, seepärast puhverleeliste konts. veres vähenenud, pH</a:t>
            </a:r>
            <a:r>
              <a:rPr lang="et-EE" dirty="0"/>
              <a:t> </a:t>
            </a:r>
            <a:r>
              <a:rPr lang="et-EE" dirty="0" smtClean="0"/>
              <a:t>↓. Intensiivistub hingamine, toimub hüperventilatsioon, </a:t>
            </a:r>
            <a:r>
              <a:rPr lang="et-EE" dirty="0"/>
              <a:t>CO</a:t>
            </a:r>
            <a:r>
              <a:rPr lang="et-EE" sz="1800" dirty="0"/>
              <a:t>2 </a:t>
            </a:r>
            <a:r>
              <a:rPr lang="et-EE" dirty="0" smtClean="0"/>
              <a:t>osarõhk  ↓. Kui pH läheb normi, siis on </a:t>
            </a:r>
            <a:r>
              <a:rPr lang="et-EE" dirty="0" smtClean="0">
                <a:solidFill>
                  <a:srgbClr val="C00000"/>
                </a:solidFill>
              </a:rPr>
              <a:t>täielikult kompenseeritud primaarne mitterespiratoorne atsidoos. </a:t>
            </a:r>
            <a:r>
              <a:rPr lang="et-EE" dirty="0" smtClean="0"/>
              <a:t>Kui ei normaliseeru, siis on </a:t>
            </a:r>
            <a:r>
              <a:rPr lang="et-EE" dirty="0" smtClean="0">
                <a:solidFill>
                  <a:srgbClr val="C00000"/>
                </a:solidFill>
              </a:rPr>
              <a:t>osaliselt kompenseeritud mitterespiratoorne atsidoos.</a:t>
            </a:r>
            <a:r>
              <a:rPr lang="et-EE" b="1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t-EE" dirty="0" smtClean="0">
                <a:solidFill>
                  <a:srgbClr val="C00000"/>
                </a:solidFill>
              </a:rPr>
              <a:t> Primaarne mitterespiratoorne alkaloos </a:t>
            </a:r>
            <a:r>
              <a:rPr lang="et-EE" dirty="0" smtClean="0"/>
              <a:t>(eelm. joon. nool 2a). Puhveraluste hulk ↑. Hüpoventilatsioon ja sellest tulenev </a:t>
            </a:r>
            <a:r>
              <a:rPr lang="et-EE" dirty="0"/>
              <a:t>CO</a:t>
            </a:r>
            <a:r>
              <a:rPr lang="et-EE" sz="1800" dirty="0"/>
              <a:t>2</a:t>
            </a:r>
            <a:r>
              <a:rPr lang="et-EE" dirty="0" smtClean="0"/>
              <a:t> osarõhu ↑ kompenseerivad seisundi. </a:t>
            </a:r>
            <a:r>
              <a:rPr lang="et-EE" dirty="0" smtClean="0">
                <a:solidFill>
                  <a:srgbClr val="C00000"/>
                </a:solidFill>
              </a:rPr>
              <a:t>Enamasti mittetäielik, kuna kopsude ventilatsiooni saab vajamineva hapniku vastuvõtu tõttu vähendada piiratult!</a:t>
            </a:r>
            <a:endParaRPr lang="et-E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1613</Words>
  <Application>Microsoft Office PowerPoint</Application>
  <PresentationFormat>Custom</PresentationFormat>
  <Paragraphs>210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Happe-leelis tasakaal  Häirumine organismis: põhjused, vormid, kompenseerimise vajadus ja põhimõtted. Diagnostika kriteeriumid ja seisundi analüüs. Hambaarsti igapäevane praktika.</vt:lpstr>
      <vt:lpstr>Happe-leelise tasakaalu häirumine organismis</vt:lpstr>
      <vt:lpstr>Respiratoorne atsidoos   pH↓, pCO2↑</vt:lpstr>
      <vt:lpstr>Respiratoorne alkaloos  pH↑,pCO2↓ </vt:lpstr>
      <vt:lpstr>Metaboolne alkaloos pH↑, HCO3↑</vt:lpstr>
      <vt:lpstr>Happe- leelise tasakaalu häirumine</vt:lpstr>
      <vt:lpstr>Kompensatsioonivõimalused</vt:lpstr>
      <vt:lpstr>Primaarsed happe-leelise tasakaalu häired ja nende kompenseerimise võimalused (1)</vt:lpstr>
      <vt:lpstr>Primaarsed happe-leelise tasakaalu häired ja nende kompenseerimise võimalused (2)</vt:lpstr>
      <vt:lpstr>Primaarsed happe- leelise tasakaalu häired ja nende kompenseerimise võimalused (3)</vt:lpstr>
      <vt:lpstr>Happe- leelise tasakaalu häirete diagnostiliste parameetrite muutused</vt:lpstr>
      <vt:lpstr>Neerude osavõtt pH regulatsioonist</vt:lpstr>
      <vt:lpstr>Happe-leelise tasakaalu renaalne kompensatsioon</vt:lpstr>
      <vt:lpstr>Bikarbonaadi resorptsiooni kohandumine happe-leelise tasakaalu häiretega</vt:lpstr>
      <vt:lpstr>Happe- leelise tasakaalu renaalse kompensatsiooni mehhanismid</vt:lpstr>
      <vt:lpstr>Happe- leelise tasakaalu häire kompensatsioon</vt:lpstr>
      <vt:lpstr>Happe-leelis seisundi diagnostika kriteeriumid ja seisundi analüüs</vt:lpstr>
      <vt:lpstr>Diagnostika kriteeriumid</vt:lpstr>
      <vt:lpstr>Diagnostika kriteeriumid</vt:lpstr>
      <vt:lpstr>pH</vt:lpstr>
      <vt:lpstr>P(CO₂) ja puhverleelise hälve</vt:lpstr>
      <vt:lpstr>Standardvesinikkarbonaat</vt:lpstr>
      <vt:lpstr>Happe-leelise seisundi analüüs</vt:lpstr>
      <vt:lpstr>Happe-leelise seisundi analüüs</vt:lpstr>
      <vt:lpstr>Happe-leelis seisund hambaarsti igapäevases praktikas</vt:lpstr>
      <vt:lpstr>Sülg</vt:lpstr>
      <vt:lpstr>Sülg ja kriitiline pH</vt:lpstr>
      <vt:lpstr>Hambaemail võib lahustuda kahel erineval viisil:</vt:lpstr>
      <vt:lpstr>Söömisel</vt:lpstr>
      <vt:lpstr>Sülje puhversüsteem</vt:lpstr>
      <vt:lpstr>Hambaravimaterjalid Kaltsiumhüdroksiid - Ca(OH)2</vt:lpstr>
      <vt:lpstr>Kasutatud allikad</vt:lpstr>
      <vt:lpstr>TÄNAN KUULAMAST!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Happe- leelise tasakaalu häirumise kompenseerimise vajadus ja põhimõtted</dc:title>
  <dc:creator>Marta</dc:creator>
  <cp:lastModifiedBy>Hedvig</cp:lastModifiedBy>
  <cp:revision>83</cp:revision>
  <dcterms:created xsi:type="dcterms:W3CDTF">2015-10-21T16:11:34Z</dcterms:created>
  <dcterms:modified xsi:type="dcterms:W3CDTF">2015-10-26T15:48:25Z</dcterms:modified>
</cp:coreProperties>
</file>