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7"/>
  </p:notesMasterIdLst>
  <p:sldIdLst>
    <p:sldId id="256" r:id="rId2"/>
    <p:sldId id="258" r:id="rId3"/>
    <p:sldId id="273" r:id="rId4"/>
    <p:sldId id="259" r:id="rId5"/>
    <p:sldId id="261" r:id="rId6"/>
    <p:sldId id="260" r:id="rId7"/>
    <p:sldId id="262" r:id="rId8"/>
    <p:sldId id="263" r:id="rId9"/>
    <p:sldId id="272" r:id="rId10"/>
    <p:sldId id="264" r:id="rId11"/>
    <p:sldId id="267" r:id="rId12"/>
    <p:sldId id="268" r:id="rId13"/>
    <p:sldId id="271" r:id="rId14"/>
    <p:sldId id="269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02CEB-F8F7-4F95-908F-0D64DE85E451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A6C5F-864B-4784-8C32-B628CE8446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05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1. Verejooks võib olla tingitud nii limaskesta otsesest</a:t>
            </a:r>
            <a:r>
              <a:rPr lang="et-EE" baseline="0" dirty="0" smtClean="0"/>
              <a:t> kahjustusest (enamik mspva on happed), kaitsva lima produktsiooni stimuleerivate Pg sünteesi pärssimisest </a:t>
            </a:r>
            <a:r>
              <a:rPr lang="ru-RU" baseline="0" dirty="0" smtClean="0"/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 уже известно, что многие простагландины образуются из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арахидоновой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кислоты с помощью двух типов последовательно включающихся ферментов. Первый фермент работает по универсальному механизму, и независимо от того, в каком органе или ткани идет синтез, заканчивается он образованием простагландина H2 (отсюда и название фермента - простагландин Н-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синтетаза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t-EE" baseline="0" dirty="0" smtClean="0"/>
              <a:t>ning verehüübimise häiretest.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A6C5F-864B-4784-8C32-B628CE84463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9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alla kuueteistkümne aastastele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A6C5F-864B-4784-8C32-B628CE84463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4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0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8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7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3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9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5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1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0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6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valu.ee/files/Mittesteroidsed%20p%C3%B5letikuvastased%20ravimid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911" y="609601"/>
            <a:ext cx="11150220" cy="3200400"/>
          </a:xfrm>
        </p:spPr>
        <p:txBody>
          <a:bodyPr/>
          <a:lstStyle/>
          <a:p>
            <a:pPr algn="l"/>
            <a:r>
              <a:rPr lang="fi-FI" b="1" dirty="0" smtClean="0">
                <a:effectLst/>
              </a:rPr>
              <a:t>Mittesteroidsete </a:t>
            </a:r>
            <a:r>
              <a:rPr lang="fi-FI" b="1" dirty="0">
                <a:effectLst/>
              </a:rPr>
              <a:t>põletikuvastaste ainete kõrvaltoimed ja vastunäidustused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84027" y="4664122"/>
            <a:ext cx="8676222" cy="1905000"/>
          </a:xfrm>
        </p:spPr>
        <p:txBody>
          <a:bodyPr/>
          <a:lstStyle/>
          <a:p>
            <a:pPr algn="r"/>
            <a:r>
              <a:rPr lang="en-US" dirty="0" smtClean="0"/>
              <a:t>Jana Jakovleva</a:t>
            </a:r>
          </a:p>
          <a:p>
            <a:pPr algn="r"/>
            <a:r>
              <a:rPr lang="en-US" dirty="0" err="1" smtClean="0"/>
              <a:t>Hambaarstiteadus</a:t>
            </a:r>
            <a:r>
              <a:rPr lang="en-US" dirty="0" smtClean="0"/>
              <a:t> 3.kursus , </a:t>
            </a:r>
            <a:r>
              <a:rPr lang="en-US" dirty="0" err="1" smtClean="0"/>
              <a:t>I.r</a:t>
            </a:r>
            <a:r>
              <a:rPr lang="et-EE" dirty="0" smtClean="0"/>
              <a:t>ühm</a:t>
            </a:r>
            <a:endParaRPr lang="en-US" dirty="0" smtClean="0"/>
          </a:p>
          <a:p>
            <a:pPr algn="r"/>
            <a:r>
              <a:rPr lang="en-US" dirty="0" smtClean="0"/>
              <a:t>Tartu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35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FF0000"/>
                </a:solidFill>
                <a:latin typeface="+mj-lt"/>
              </a:rPr>
              <a:t>Teised kõrvaltoimed: </a:t>
            </a:r>
            <a:br>
              <a:rPr lang="et-EE" b="1" dirty="0" smtClean="0">
                <a:solidFill>
                  <a:srgbClr val="FF0000"/>
                </a:solidFill>
                <a:latin typeface="+mj-lt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4667477"/>
          </a:xfrm>
        </p:spPr>
        <p:txBody>
          <a:bodyPr>
            <a:normAutofit/>
          </a:bodyPr>
          <a:lstStyle/>
          <a:p>
            <a:r>
              <a:rPr lang="et-EE" dirty="0" smtClean="0">
                <a:latin typeface="+mj-lt"/>
              </a:rPr>
              <a:t>Luuüdihaired</a:t>
            </a:r>
            <a:r>
              <a:rPr lang="et-EE" dirty="0">
                <a:latin typeface="+mj-lt"/>
              </a:rPr>
              <a:t>, maksaprobleemid, neerupuudulikkus.</a:t>
            </a:r>
          </a:p>
          <a:p>
            <a:r>
              <a:rPr lang="et-EE" dirty="0" smtClean="0">
                <a:latin typeface="+mj-lt"/>
              </a:rPr>
              <a:t>Võivad </a:t>
            </a:r>
            <a:r>
              <a:rPr lang="et-EE" dirty="0">
                <a:latin typeface="+mj-lt"/>
              </a:rPr>
              <a:t>pohjustada astmat </a:t>
            </a:r>
            <a:r>
              <a:rPr lang="et-EE" dirty="0" smtClean="0">
                <a:latin typeface="+mj-lt"/>
              </a:rPr>
              <a:t>MSPVA-senstitiivsetel</a:t>
            </a:r>
            <a:r>
              <a:rPr lang="en-US" dirty="0" smtClean="0">
                <a:latin typeface="+mj-lt"/>
              </a:rPr>
              <a:t>, </a:t>
            </a:r>
            <a:r>
              <a:rPr lang="et-EE" altLang="ru-RU" dirty="0" smtClean="0"/>
              <a:t>tasakaal läheb leukotrieenide sünteesi suunas ja see soodustab bronhospasmi</a:t>
            </a:r>
            <a:r>
              <a:rPr lang="et-EE" dirty="0" smtClean="0">
                <a:latin typeface="+mj-lt"/>
              </a:rPr>
              <a:t> (astmapatsientidel bronhospasm astmahaigeil → 10- 20 %) </a:t>
            </a:r>
            <a:endParaRPr lang="et-EE" b="1" dirty="0" smtClean="0">
              <a:latin typeface="+mj-lt"/>
            </a:endParaRPr>
          </a:p>
          <a:p>
            <a:r>
              <a:rPr lang="et-EE" dirty="0" smtClean="0">
                <a:latin typeface="+mj-lt"/>
              </a:rPr>
              <a:t>Fotosensibiliseeriv toime (nt ketoprofeen);</a:t>
            </a:r>
            <a:endParaRPr lang="en-US" dirty="0" smtClean="0">
              <a:latin typeface="+mj-lt"/>
            </a:endParaRPr>
          </a:p>
          <a:p>
            <a:r>
              <a:rPr lang="fi-FI" dirty="0"/>
              <a:t>Paratsetamooli </a:t>
            </a:r>
            <a:r>
              <a:rPr lang="et-EE" dirty="0"/>
              <a:t>ü</a:t>
            </a:r>
            <a:r>
              <a:rPr lang="fi-FI" dirty="0"/>
              <a:t>ledoos pohjustab </a:t>
            </a:r>
            <a:r>
              <a:rPr lang="fi-FI" dirty="0" smtClean="0"/>
              <a:t>maksapuudulikkust</a:t>
            </a:r>
            <a:r>
              <a:rPr lang="fi-FI" dirty="0"/>
              <a:t>.</a:t>
            </a:r>
            <a:endParaRPr lang="et-EE" dirty="0" smtClean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1" y="4475548"/>
            <a:ext cx="2463799" cy="21164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75548"/>
            <a:ext cx="2683102" cy="204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31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Teised KTd (2):</a:t>
            </a:r>
            <a:br>
              <a:rPr lang="et-EE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029" y="1027906"/>
            <a:ext cx="10515600" cy="4351338"/>
          </a:xfrm>
        </p:spPr>
        <p:txBody>
          <a:bodyPr/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t-EE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MSPVA-d </a:t>
            </a:r>
            <a:r>
              <a:rPr kumimoji="0" lang="et-EE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pikendavad sünnitustegevust</a:t>
            </a:r>
            <a:r>
              <a:rPr kumimoji="0" lang="et-EE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PG-de sünteesi inhibeerimise tõttu PGE-d ja PGF-d on tugevalt </a:t>
            </a:r>
            <a:r>
              <a:rPr kumimoji="0" lang="et-EE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uterotroopsed</a:t>
            </a:r>
            <a:r>
              <a:rPr kumimoji="0" lang="et-EE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ained ning nende süntees suureneb oluliselt enne sünnitust. NSAidid </a:t>
            </a:r>
            <a:r>
              <a:rPr kumimoji="0" lang="et-EE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lõtvuvad emakat</a:t>
            </a:r>
            <a:r>
              <a:rPr kumimoji="0" lang="et-EE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ru-RU" sz="2400" dirty="0">
              <a:latin typeface="+mj-lt"/>
            </a:endParaRPr>
          </a:p>
          <a:p>
            <a:pPr marL="0" indent="0">
              <a:buNone/>
            </a:pPr>
            <a:r>
              <a:rPr lang="et-EE" b="1" u="sng" dirty="0">
                <a:latin typeface="+mj-lt"/>
              </a:rPr>
              <a:t>Aspiriin </a:t>
            </a:r>
            <a:r>
              <a:rPr lang="et-EE" dirty="0" smtClean="0">
                <a:latin typeface="+mj-lt"/>
              </a:rPr>
              <a:t>võib </a:t>
            </a:r>
            <a:r>
              <a:rPr lang="et-EE" dirty="0">
                <a:latin typeface="+mj-lt"/>
              </a:rPr>
              <a:t>lastel viirusinfektsioonide puhul kasutamisel </a:t>
            </a:r>
            <a:r>
              <a:rPr lang="et-EE" b="1" dirty="0">
                <a:latin typeface="+mj-lt"/>
              </a:rPr>
              <a:t>tekitada Reye</a:t>
            </a:r>
          </a:p>
          <a:p>
            <a:pPr marL="0" indent="0">
              <a:buNone/>
            </a:pPr>
            <a:r>
              <a:rPr lang="fi-FI" b="1" dirty="0">
                <a:latin typeface="+mj-lt"/>
              </a:rPr>
              <a:t>sundroomi</a:t>
            </a:r>
            <a:r>
              <a:rPr lang="fi-FI" dirty="0">
                <a:latin typeface="+mj-lt"/>
              </a:rPr>
              <a:t> (kesknarvisusteemi ja maksa raske kahjustus). </a:t>
            </a:r>
            <a:endParaRPr lang="et-EE" dirty="0">
              <a:latin typeface="+mj-lt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t-EE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t-EE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165" y="4418466"/>
            <a:ext cx="2857500" cy="21431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649" y="4188453"/>
            <a:ext cx="4696480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5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Vastunäidustused: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>
                <a:latin typeface="+mj-lt"/>
              </a:rPr>
              <a:t>Neerupuudulikkus</a:t>
            </a:r>
          </a:p>
          <a:p>
            <a:r>
              <a:rPr lang="et-EE" dirty="0" smtClean="0">
                <a:latin typeface="+mj-lt"/>
              </a:rPr>
              <a:t>Viirusinfektsioonid – atsetüülsalitsüülhape vn alla 16.a</a:t>
            </a:r>
          </a:p>
          <a:p>
            <a:r>
              <a:rPr lang="fi-FI" dirty="0">
                <a:latin typeface="+mj-lt"/>
              </a:rPr>
              <a:t>haavandt</a:t>
            </a:r>
            <a:r>
              <a:rPr lang="et-EE" dirty="0">
                <a:latin typeface="+mj-lt"/>
              </a:rPr>
              <a:t>õ</a:t>
            </a:r>
            <a:r>
              <a:rPr lang="fi-FI" dirty="0" smtClean="0">
                <a:latin typeface="+mj-lt"/>
              </a:rPr>
              <a:t>bi</a:t>
            </a:r>
            <a:endParaRPr lang="et-EE" dirty="0" smtClean="0">
              <a:latin typeface="+mj-lt"/>
            </a:endParaRPr>
          </a:p>
          <a:p>
            <a:r>
              <a:rPr lang="fi-FI" dirty="0" smtClean="0">
                <a:latin typeface="+mj-lt"/>
              </a:rPr>
              <a:t>krooniliste </a:t>
            </a:r>
            <a:r>
              <a:rPr lang="fi-FI" dirty="0">
                <a:latin typeface="+mj-lt"/>
              </a:rPr>
              <a:t>südame-, neeru- ja maksahaiguste korral  </a:t>
            </a:r>
            <a:endParaRPr lang="ru-RU" dirty="0">
              <a:latin typeface="+mj-lt"/>
            </a:endParaRPr>
          </a:p>
          <a:p>
            <a:r>
              <a:rPr lang="fi-FI" dirty="0">
                <a:latin typeface="+mj-lt"/>
              </a:rPr>
              <a:t>veritsused</a:t>
            </a:r>
            <a:endParaRPr lang="ru-RU" dirty="0">
              <a:latin typeface="+mj-lt"/>
            </a:endParaRPr>
          </a:p>
          <a:p>
            <a:r>
              <a:rPr lang="fi-FI" dirty="0" smtClean="0">
                <a:latin typeface="+mj-lt"/>
              </a:rPr>
              <a:t>aspiriniastma</a:t>
            </a:r>
            <a:endParaRPr lang="ru-RU" dirty="0">
              <a:latin typeface="+mj-lt"/>
            </a:endParaRPr>
          </a:p>
          <a:p>
            <a:r>
              <a:rPr lang="fi-FI" dirty="0">
                <a:latin typeface="+mj-lt"/>
              </a:rPr>
              <a:t>hüpovoleemia( vee ↓)</a:t>
            </a:r>
            <a:endParaRPr lang="ru-RU" dirty="0">
              <a:latin typeface="+mj-lt"/>
            </a:endParaRPr>
          </a:p>
          <a:p>
            <a:r>
              <a:rPr lang="fi-FI" dirty="0" smtClean="0">
                <a:latin typeface="+mj-lt"/>
              </a:rPr>
              <a:t>diureetikumravi</a:t>
            </a:r>
            <a:endParaRPr lang="ru-RU" dirty="0">
              <a:latin typeface="+mj-lt"/>
            </a:endParaRPr>
          </a:p>
          <a:p>
            <a:r>
              <a:rPr lang="fi-FI" dirty="0">
                <a:latin typeface="+mj-lt"/>
              </a:rPr>
              <a:t>Eakad </a:t>
            </a:r>
            <a:r>
              <a:rPr lang="et-EE" dirty="0">
                <a:latin typeface="+mj-lt"/>
              </a:rPr>
              <a:t>ü</a:t>
            </a:r>
            <a:r>
              <a:rPr lang="fi-FI" dirty="0" smtClean="0">
                <a:latin typeface="+mj-lt"/>
              </a:rPr>
              <a:t>le </a:t>
            </a:r>
            <a:r>
              <a:rPr lang="fi-FI" dirty="0">
                <a:latin typeface="+mj-lt"/>
              </a:rPr>
              <a:t>60</a:t>
            </a:r>
            <a:r>
              <a:rPr lang="fi-FI" dirty="0" smtClean="0">
                <a:latin typeface="+mj-lt"/>
              </a:rPr>
              <a:t>.</a:t>
            </a:r>
            <a:endParaRPr lang="et-EE" dirty="0" smtClean="0">
              <a:latin typeface="+mj-lt"/>
            </a:endParaRPr>
          </a:p>
          <a:p>
            <a:r>
              <a:rPr lang="et-EE" dirty="0" smtClean="0"/>
              <a:t>Raseduse viimane trimester</a:t>
            </a:r>
            <a:endParaRPr lang="ru-RU" dirty="0">
              <a:latin typeface="+mj-lt"/>
            </a:endParaRPr>
          </a:p>
          <a:p>
            <a:endParaRPr lang="et-EE" dirty="0" smtClean="0"/>
          </a:p>
          <a:p>
            <a:endParaRPr lang="et-E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3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Soovitused: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latin typeface="+mj-lt"/>
              </a:rPr>
              <a:t>1. MSPVR tuleb ordineerida </a:t>
            </a:r>
            <a:r>
              <a:rPr lang="et-EE" b="1" dirty="0" smtClean="0">
                <a:latin typeface="+mj-lt"/>
              </a:rPr>
              <a:t>minimaalses toimivas </a:t>
            </a:r>
            <a:r>
              <a:rPr lang="et-EE" dirty="0" smtClean="0">
                <a:latin typeface="+mj-lt"/>
              </a:rPr>
              <a:t>annuses. Võimaluse korral tuleb eelistada </a:t>
            </a:r>
            <a:r>
              <a:rPr lang="et-EE" b="1" dirty="0" smtClean="0">
                <a:latin typeface="+mj-lt"/>
              </a:rPr>
              <a:t>lühikese toimeajaga </a:t>
            </a:r>
            <a:r>
              <a:rPr lang="et-EE" dirty="0" smtClean="0">
                <a:latin typeface="+mj-lt"/>
              </a:rPr>
              <a:t>ravimeid</a:t>
            </a:r>
          </a:p>
          <a:p>
            <a:r>
              <a:rPr lang="et-EE" dirty="0" smtClean="0">
                <a:latin typeface="+mj-lt"/>
              </a:rPr>
              <a:t>2. MSPVRide kõrvaltoimete kujunemine ei sõltu manustamisviisist (suukaudne, parenteraalne või rektaalne). MSPVRi </a:t>
            </a:r>
            <a:r>
              <a:rPr lang="et-EE" b="1" dirty="0" smtClean="0">
                <a:latin typeface="+mj-lt"/>
              </a:rPr>
              <a:t>paikselt manustatavad ravimivormid põhjustavad oluliselt harvemini </a:t>
            </a:r>
            <a:r>
              <a:rPr lang="et-EE" dirty="0" smtClean="0">
                <a:latin typeface="+mj-lt"/>
              </a:rPr>
              <a:t>seedetraktis või kardiovaskulaarsüsteemis kõrvaltoimeid.</a:t>
            </a:r>
          </a:p>
          <a:p>
            <a:r>
              <a:rPr lang="et-EE" dirty="0" smtClean="0">
                <a:latin typeface="+mj-lt"/>
              </a:rPr>
              <a:t>3. Kui põletikuvastane toime ei ole vajalik, tuleks valuvaigistina MSPV-ravimitele eelistada paratsetamooli. Paratsetamooli tuleb kasutada adekvaatses annuses.</a:t>
            </a:r>
          </a:p>
          <a:p>
            <a:pPr marL="0" indent="0">
              <a:buNone/>
            </a:pPr>
            <a:endParaRPr lang="et-E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6592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kirjandus: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</a:t>
            </a:r>
            <a:r>
              <a:rPr lang="et-EE" dirty="0" smtClean="0">
                <a:latin typeface="+mj-lt"/>
              </a:rPr>
              <a:t>. </a:t>
            </a:r>
            <a:r>
              <a:rPr lang="fi-FI" dirty="0" smtClean="0">
                <a:latin typeface="+mj-lt"/>
              </a:rPr>
              <a:t>Alar Irs, Riina Salupere, Väino Sinisalu</a:t>
            </a:r>
            <a:r>
              <a:rPr lang="et-EE" dirty="0" smtClean="0">
                <a:latin typeface="+mj-lt"/>
              </a:rPr>
              <a:t> (2010), Eesti Arst, </a:t>
            </a:r>
            <a:r>
              <a:rPr lang="fi-FI" dirty="0" smtClean="0">
                <a:latin typeface="+mj-lt"/>
              </a:rPr>
              <a:t>Mittesteroidsete põletikuvastaste ravimite ohutu kasutamine</a:t>
            </a:r>
            <a:r>
              <a:rPr lang="et-EE" dirty="0" smtClean="0">
                <a:latin typeface="+mj-lt"/>
              </a:rPr>
              <a:t>.</a:t>
            </a:r>
          </a:p>
          <a:p>
            <a:r>
              <a:rPr lang="et-EE" dirty="0" smtClean="0">
                <a:latin typeface="+mj-lt"/>
              </a:rPr>
              <a:t>2. </a:t>
            </a:r>
            <a:r>
              <a:rPr lang="en-US" dirty="0" smtClean="0">
                <a:latin typeface="+mj-lt"/>
              </a:rPr>
              <a:t>www.</a:t>
            </a:r>
            <a:r>
              <a:rPr lang="et-EE" dirty="0" smtClean="0">
                <a:latin typeface="+mj-lt"/>
              </a:rPr>
              <a:t>sam.ee</a:t>
            </a:r>
          </a:p>
          <a:p>
            <a:r>
              <a:rPr lang="et-EE" dirty="0" smtClean="0">
                <a:latin typeface="+mj-lt"/>
              </a:rPr>
              <a:t>3. </a:t>
            </a:r>
            <a:r>
              <a:rPr lang="et-EE" dirty="0" smtClean="0">
                <a:latin typeface="+mj-lt"/>
                <a:hlinkClick r:id="rId2"/>
              </a:rPr>
              <a:t>http://valu.ee/files/Mittesteroidsed%20p%C3%B5letikuvastased%20ravimid.pdf</a:t>
            </a:r>
            <a:endParaRPr lang="et-EE" dirty="0" smtClean="0">
              <a:latin typeface="+mj-lt"/>
            </a:endParaRPr>
          </a:p>
          <a:p>
            <a:r>
              <a:rPr lang="et-EE" dirty="0" smtClean="0">
                <a:latin typeface="+mj-lt"/>
              </a:rPr>
              <a:t>4. British National Fromulary 61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9515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8720" y="-132722"/>
            <a:ext cx="8435340" cy="710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7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Mittesteroidsed põletikuvastased ained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latin typeface="+mj-lt"/>
              </a:rPr>
              <a:t>e. MSPVA-d e. NSAID-id.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Efektiivsed</a:t>
            </a:r>
            <a:r>
              <a:rPr lang="en-US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kerge</a:t>
            </a:r>
            <a:r>
              <a:rPr lang="en-US" dirty="0" smtClean="0">
                <a:latin typeface="+mj-lt"/>
              </a:rPr>
              <a:t> ja </a:t>
            </a:r>
            <a:r>
              <a:rPr lang="en-US" b="1" dirty="0" smtClean="0">
                <a:latin typeface="+mj-lt"/>
              </a:rPr>
              <a:t>m</a:t>
            </a:r>
            <a:r>
              <a:rPr lang="et-EE" b="1" dirty="0" smtClean="0">
                <a:latin typeface="+mj-lt"/>
              </a:rPr>
              <a:t>õõduka </a:t>
            </a:r>
            <a:r>
              <a:rPr lang="et-EE" dirty="0" smtClean="0">
                <a:latin typeface="+mj-lt"/>
              </a:rPr>
              <a:t>tugevusega valu korral ning nende regulaarne kasutamine annab ka </a:t>
            </a:r>
            <a:r>
              <a:rPr lang="et-EE" b="1" dirty="0" smtClean="0">
                <a:latin typeface="+mj-lt"/>
              </a:rPr>
              <a:t>põletikuvastase</a:t>
            </a:r>
            <a:r>
              <a:rPr lang="et-EE" dirty="0" smtClean="0">
                <a:latin typeface="+mj-lt"/>
              </a:rPr>
              <a:t> toime.</a:t>
            </a:r>
          </a:p>
          <a:p>
            <a:pPr marL="0" indent="0">
              <a:buNone/>
            </a:pPr>
            <a:r>
              <a:rPr lang="et-EE" dirty="0" smtClean="0">
                <a:latin typeface="+mj-lt"/>
              </a:rPr>
              <a:t> </a:t>
            </a:r>
          </a:p>
          <a:p>
            <a:r>
              <a:rPr lang="et-EE" dirty="0" smtClean="0">
                <a:latin typeface="+mj-lt"/>
              </a:rPr>
              <a:t>MSPVAde </a:t>
            </a:r>
            <a:r>
              <a:rPr lang="et-EE" b="1" dirty="0" smtClean="0">
                <a:latin typeface="+mj-lt"/>
              </a:rPr>
              <a:t>kõrvaltoimed</a:t>
            </a:r>
            <a:r>
              <a:rPr lang="et-EE" dirty="0" smtClean="0">
                <a:latin typeface="+mj-lt"/>
              </a:rPr>
              <a:t> on tingitud organismi kaitsemehhanismides osaleva püsivalt aktiivse </a:t>
            </a:r>
            <a:r>
              <a:rPr lang="et-EE" b="1" dirty="0" smtClean="0">
                <a:latin typeface="+mj-lt"/>
              </a:rPr>
              <a:t>tsüklooksügenaasi (COX1, COX2) pärssimisest.</a:t>
            </a:r>
          </a:p>
          <a:p>
            <a:endParaRPr lang="et-EE" b="1" dirty="0">
              <a:latin typeface="+mj-lt"/>
            </a:endParaRPr>
          </a:p>
          <a:p>
            <a:r>
              <a:rPr lang="et-EE" b="1" dirty="0">
                <a:latin typeface="+mj-lt"/>
              </a:rPr>
              <a:t>Paljud</a:t>
            </a:r>
            <a:r>
              <a:rPr lang="et-EE" dirty="0">
                <a:latin typeface="+mj-lt"/>
              </a:rPr>
              <a:t> </a:t>
            </a:r>
            <a:r>
              <a:rPr lang="et-EE" dirty="0" smtClean="0">
                <a:latin typeface="+mj-lt"/>
              </a:rPr>
              <a:t>MSPVA-d on </a:t>
            </a:r>
            <a:r>
              <a:rPr lang="et-EE" b="1" dirty="0" smtClean="0">
                <a:latin typeface="+mj-lt"/>
              </a:rPr>
              <a:t>mõlema</a:t>
            </a:r>
            <a:r>
              <a:rPr lang="et-EE" dirty="0" smtClean="0">
                <a:latin typeface="+mj-lt"/>
              </a:rPr>
              <a:t> ensüümi inhibiitorid.</a:t>
            </a:r>
            <a:endParaRPr lang="et-EE" b="1" dirty="0" smtClean="0">
              <a:latin typeface="+mj-lt"/>
            </a:endParaRPr>
          </a:p>
          <a:p>
            <a:endParaRPr lang="et-EE" b="1" dirty="0" smtClean="0">
              <a:latin typeface="+mj-lt"/>
            </a:endParaRPr>
          </a:p>
          <a:p>
            <a:endParaRPr lang="et-EE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91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2799" y="1909525"/>
            <a:ext cx="106534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2800" b="1" dirty="0">
                <a:latin typeface="+mj-lt"/>
                <a:ea typeface="Times New Roman" panose="02020603050405020304" pitchFamily="18" charset="0"/>
              </a:rPr>
              <a:t>Salitsüülhappe derivaadid-</a:t>
            </a:r>
            <a:r>
              <a:rPr lang="da-DK" sz="2800" dirty="0">
                <a:latin typeface="+mj-lt"/>
                <a:ea typeface="Times New Roman" panose="02020603050405020304" pitchFamily="18" charset="0"/>
              </a:rPr>
              <a:t>Atsetüülsalitsüülhape (aspiriin) .</a:t>
            </a:r>
            <a:endParaRPr lang="ru-RU" sz="28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800" b="1" dirty="0">
                <a:latin typeface="+mj-lt"/>
                <a:ea typeface="Times New Roman" panose="02020603050405020304" pitchFamily="18" charset="0"/>
              </a:rPr>
              <a:t>Pürasolooni derivaadid -</a:t>
            </a:r>
            <a:r>
              <a:rPr lang="da-DK" sz="2800" dirty="0">
                <a:latin typeface="+mj-lt"/>
                <a:ea typeface="Times New Roman" panose="02020603050405020304" pitchFamily="18" charset="0"/>
              </a:rPr>
              <a:t>Fenüülbutasoon ,</a:t>
            </a:r>
            <a:r>
              <a:rPr lang="da-DK" sz="2800" dirty="0" smtClean="0">
                <a:latin typeface="+mj-lt"/>
                <a:ea typeface="Times New Roman" panose="02020603050405020304" pitchFamily="18" charset="0"/>
              </a:rPr>
              <a:t>Metamisool (analgiin</a:t>
            </a:r>
            <a:r>
              <a:rPr lang="da-DK" sz="2800" dirty="0">
                <a:latin typeface="+mj-lt"/>
                <a:ea typeface="Times New Roman" panose="02020603050405020304" pitchFamily="18" charset="0"/>
              </a:rPr>
              <a:t>).</a:t>
            </a:r>
            <a:endParaRPr lang="ru-RU" sz="28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800" b="1" dirty="0">
                <a:latin typeface="+mj-lt"/>
                <a:ea typeface="Times New Roman" panose="02020603050405020304" pitchFamily="18" charset="0"/>
              </a:rPr>
              <a:t>Indooli derivaadid -</a:t>
            </a:r>
            <a:r>
              <a:rPr lang="da-DK" sz="2800" dirty="0">
                <a:latin typeface="+mj-lt"/>
                <a:ea typeface="Times New Roman" panose="02020603050405020304" pitchFamily="18" charset="0"/>
              </a:rPr>
              <a:t>Indometatsiin ,Sulindak.</a:t>
            </a:r>
            <a:endParaRPr lang="ru-RU" sz="28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800" b="1" dirty="0">
                <a:latin typeface="+mj-lt"/>
                <a:ea typeface="Times New Roman" panose="02020603050405020304" pitchFamily="18" charset="0"/>
              </a:rPr>
              <a:t>Fenaamhappe derivaadid -</a:t>
            </a:r>
            <a:r>
              <a:rPr lang="da-DK" sz="2800" dirty="0">
                <a:latin typeface="+mj-lt"/>
                <a:ea typeface="Times New Roman" panose="02020603050405020304" pitchFamily="18" charset="0"/>
              </a:rPr>
              <a:t>Mefenaamhape .</a:t>
            </a:r>
            <a:endParaRPr lang="ru-RU" sz="28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800" b="1" dirty="0">
                <a:latin typeface="+mj-lt"/>
                <a:ea typeface="Times New Roman" panose="02020603050405020304" pitchFamily="18" charset="0"/>
              </a:rPr>
              <a:t>Propioonhappe derivaadid -</a:t>
            </a:r>
            <a:r>
              <a:rPr lang="da-DK" sz="2800" dirty="0">
                <a:latin typeface="+mj-lt"/>
                <a:ea typeface="Times New Roman" panose="02020603050405020304" pitchFamily="18" charset="0"/>
              </a:rPr>
              <a:t>Ibuprofeen ,Naprokseen ,Ketoprofeen</a:t>
            </a:r>
            <a:r>
              <a:rPr lang="da-DK" sz="2800" b="1" dirty="0">
                <a:latin typeface="+mj-lt"/>
                <a:ea typeface="Times New Roman" panose="02020603050405020304" pitchFamily="18" charset="0"/>
              </a:rPr>
              <a:t>.</a:t>
            </a:r>
            <a:endParaRPr lang="ru-RU" sz="28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800" b="1" dirty="0">
                <a:latin typeface="+mj-lt"/>
                <a:ea typeface="Times New Roman" panose="02020603050405020304" pitchFamily="18" charset="0"/>
              </a:rPr>
              <a:t>Oksikaami </a:t>
            </a:r>
            <a:r>
              <a:rPr lang="da-DK" sz="2800" b="1" dirty="0" smtClean="0">
                <a:latin typeface="+mj-lt"/>
                <a:ea typeface="Times New Roman" panose="02020603050405020304" pitchFamily="18" charset="0"/>
              </a:rPr>
              <a:t>derivaadid-</a:t>
            </a:r>
            <a:r>
              <a:rPr lang="da-DK" sz="2800" dirty="0" smtClean="0">
                <a:latin typeface="+mj-lt"/>
                <a:ea typeface="Times New Roman" panose="02020603050405020304" pitchFamily="18" charset="0"/>
              </a:rPr>
              <a:t>Piroksikaam</a:t>
            </a:r>
            <a:r>
              <a:rPr lang="et-EE" sz="2800" dirty="0" smtClean="0">
                <a:latin typeface="+mj-lt"/>
                <a:ea typeface="Times New Roman" panose="02020603050405020304" pitchFamily="18" charset="0"/>
              </a:rPr>
              <a:t>, Meloxikaam,Lornoksikaam</a:t>
            </a:r>
            <a:endParaRPr lang="ru-RU" sz="28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800" b="1" dirty="0">
                <a:latin typeface="+mj-lt"/>
                <a:ea typeface="Times New Roman" panose="02020603050405020304" pitchFamily="18" charset="0"/>
              </a:rPr>
              <a:t>Fenüüläädikhappe derivaadid –</a:t>
            </a:r>
            <a:r>
              <a:rPr lang="da-DK" sz="2800" dirty="0">
                <a:latin typeface="+mj-lt"/>
                <a:ea typeface="Times New Roman" panose="02020603050405020304" pitchFamily="18" charset="0"/>
              </a:rPr>
              <a:t>Diklofenak</a:t>
            </a:r>
            <a:endParaRPr lang="ru-RU" sz="28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a-DK" sz="2800" b="1" dirty="0" smtClean="0">
                <a:latin typeface="+mj-lt"/>
                <a:ea typeface="Times New Roman" panose="02020603050405020304" pitchFamily="18" charset="0"/>
              </a:rPr>
              <a:t>Para</a:t>
            </a:r>
            <a:r>
              <a:rPr lang="et-EE" sz="2800" b="1" dirty="0" smtClean="0">
                <a:latin typeface="+mj-lt"/>
                <a:ea typeface="Times New Roman" panose="02020603050405020304" pitchFamily="18" charset="0"/>
              </a:rPr>
              <a:t>-</a:t>
            </a:r>
            <a:r>
              <a:rPr lang="da-DK" sz="2800" b="1" dirty="0" smtClean="0">
                <a:latin typeface="+mj-lt"/>
                <a:ea typeface="Times New Roman" panose="02020603050405020304" pitchFamily="18" charset="0"/>
              </a:rPr>
              <a:t>aminofenooli </a:t>
            </a:r>
            <a:r>
              <a:rPr lang="da-DK" sz="2800" b="1" dirty="0">
                <a:latin typeface="+mj-lt"/>
                <a:ea typeface="Times New Roman" panose="02020603050405020304" pitchFamily="18" charset="0"/>
              </a:rPr>
              <a:t>derivaadid—</a:t>
            </a:r>
            <a:r>
              <a:rPr lang="da-DK" sz="2800" dirty="0">
                <a:latin typeface="+mj-lt"/>
                <a:ea typeface="Times New Roman" panose="02020603050405020304" pitchFamily="18" charset="0"/>
              </a:rPr>
              <a:t>Paratsetamool(Acetaminofen</a:t>
            </a:r>
            <a:r>
              <a:rPr lang="da-DK" sz="2800" dirty="0" smtClean="0">
                <a:latin typeface="+mj-lt"/>
                <a:ea typeface="Times New Roman" panose="02020603050405020304" pitchFamily="18" charset="0"/>
              </a:rPr>
              <a:t>)</a:t>
            </a:r>
            <a:r>
              <a:rPr lang="da-DK" sz="2800" b="1" dirty="0">
                <a:latin typeface="+mj-lt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2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3981" t="46829" r="5300" b="11142"/>
          <a:stretch/>
        </p:blipFill>
        <p:spPr>
          <a:xfrm>
            <a:off x="0" y="205740"/>
            <a:ext cx="7366653" cy="553212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005421"/>
              </p:ext>
            </p:extLst>
          </p:nvPr>
        </p:nvGraphicFramePr>
        <p:xfrm>
          <a:off x="6966856" y="1410546"/>
          <a:ext cx="481620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102"/>
                <a:gridCol w="2408102"/>
              </a:tblGrid>
              <a:tr h="222038">
                <a:tc>
                  <a:txBody>
                    <a:bodyPr/>
                    <a:lstStyle/>
                    <a:p>
                      <a:r>
                        <a:rPr lang="et-EE" dirty="0" smtClean="0"/>
                        <a:t>COX1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COX2</a:t>
                      </a:r>
                      <a:endParaRPr lang="ru-RU" dirty="0"/>
                    </a:p>
                  </a:txBody>
                  <a:tcPr/>
                </a:tc>
              </a:tr>
              <a:tr h="1554268">
                <a:tc>
                  <a:txBody>
                    <a:bodyPr/>
                    <a:lstStyle/>
                    <a:p>
                      <a:r>
                        <a:rPr lang="et-EE" dirty="0" smtClean="0"/>
                        <a:t>Reguleerib </a:t>
                      </a:r>
                      <a:r>
                        <a:rPr lang="et-EE" b="1" dirty="0" smtClean="0"/>
                        <a:t>neeruveresooni laiendavate</a:t>
                      </a:r>
                      <a:r>
                        <a:rPr lang="et-EE" baseline="0" dirty="0" smtClean="0"/>
                        <a:t> ja glomerulaarfiltratsiooni suurendavate ning  </a:t>
                      </a:r>
                      <a:r>
                        <a:rPr lang="et-EE" b="1" baseline="0" dirty="0" smtClean="0"/>
                        <a:t>maolimaskestas kaitsva </a:t>
                      </a:r>
                      <a:r>
                        <a:rPr lang="et-EE" baseline="0" dirty="0" smtClean="0"/>
                        <a:t>lima sekretsiooni stimuleerivate Pg sünteesi.</a:t>
                      </a:r>
                    </a:p>
                    <a:p>
                      <a:r>
                        <a:rPr lang="et-EE" baseline="0" dirty="0" smtClean="0"/>
                        <a:t>Vahendab ka vereliistakutes ka </a:t>
                      </a:r>
                      <a:r>
                        <a:rPr lang="et-EE" b="1" baseline="0" dirty="0" smtClean="0"/>
                        <a:t>tromboksaani sünteesi.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Leidub makrofaagides, monotsüütides,</a:t>
                      </a:r>
                      <a:r>
                        <a:rPr lang="et-EE" baseline="0" dirty="0" smtClean="0"/>
                        <a:t> fibroplastides, endoteelrakkudes, sünoviaalrakkudes ja konfrotsüütides.</a:t>
                      </a:r>
                    </a:p>
                    <a:p>
                      <a:r>
                        <a:rPr lang="et-EE" baseline="0" dirty="0" smtClean="0"/>
                        <a:t>Suureneb </a:t>
                      </a:r>
                      <a:r>
                        <a:rPr lang="et-EE" b="1" baseline="0" dirty="0" smtClean="0"/>
                        <a:t>põletiku</a:t>
                      </a:r>
                      <a:r>
                        <a:rPr lang="et-EE" baseline="0" dirty="0" smtClean="0"/>
                        <a:t> puhul;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9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Kõrvaltoimed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+mj-lt"/>
              </a:rPr>
              <a:t>Kui </a:t>
            </a:r>
            <a:r>
              <a:rPr lang="et-EE" dirty="0" smtClean="0">
                <a:latin typeface="+mj-lt"/>
              </a:rPr>
              <a:t>MSPVAd</a:t>
            </a:r>
            <a:r>
              <a:rPr lang="fi-FI" dirty="0" smtClean="0">
                <a:latin typeface="+mj-lt"/>
              </a:rPr>
              <a:t> </a:t>
            </a:r>
            <a:r>
              <a:rPr lang="fi-FI" dirty="0">
                <a:latin typeface="+mj-lt"/>
              </a:rPr>
              <a:t>tarvitatakse vanemas eas ja </a:t>
            </a:r>
            <a:r>
              <a:rPr lang="fi-FI" dirty="0" smtClean="0">
                <a:latin typeface="+mj-lt"/>
              </a:rPr>
              <a:t>liigesehaiguste</a:t>
            </a:r>
            <a:r>
              <a:rPr lang="et-EE" dirty="0" smtClean="0">
                <a:latin typeface="+mj-lt"/>
              </a:rPr>
              <a:t> </a:t>
            </a:r>
            <a:r>
              <a:rPr lang="fi-FI" dirty="0" smtClean="0">
                <a:latin typeface="+mj-lt"/>
              </a:rPr>
              <a:t>korral </a:t>
            </a:r>
            <a:r>
              <a:rPr lang="fi-FI" dirty="0">
                <a:latin typeface="+mj-lt"/>
              </a:rPr>
              <a:t>(enamasti on tegemist </a:t>
            </a:r>
            <a:r>
              <a:rPr lang="fi-FI" b="1" dirty="0">
                <a:latin typeface="+mj-lt"/>
              </a:rPr>
              <a:t>suurte annuste </a:t>
            </a:r>
            <a:r>
              <a:rPr lang="fi-FI" dirty="0">
                <a:latin typeface="+mj-lt"/>
              </a:rPr>
              <a:t>ja </a:t>
            </a:r>
            <a:r>
              <a:rPr lang="fi-FI" b="1" dirty="0">
                <a:latin typeface="+mj-lt"/>
              </a:rPr>
              <a:t>pikaajalise kasutamisega</a:t>
            </a:r>
            <a:r>
              <a:rPr lang="fi-FI" dirty="0">
                <a:latin typeface="+mj-lt"/>
              </a:rPr>
              <a:t>), </a:t>
            </a:r>
            <a:r>
              <a:rPr lang="fi-FI" dirty="0" smtClean="0">
                <a:latin typeface="+mj-lt"/>
              </a:rPr>
              <a:t>siis</a:t>
            </a:r>
            <a:r>
              <a:rPr lang="et-EE" dirty="0" smtClean="0">
                <a:latin typeface="+mj-lt"/>
              </a:rPr>
              <a:t> tekivad </a:t>
            </a:r>
            <a:r>
              <a:rPr lang="et-EE" dirty="0">
                <a:latin typeface="+mj-lt"/>
              </a:rPr>
              <a:t>kahjulikud </a:t>
            </a:r>
            <a:r>
              <a:rPr lang="et-EE" dirty="0" smtClean="0">
                <a:latin typeface="+mj-lt"/>
              </a:rPr>
              <a:t>kõrvalmõjud </a:t>
            </a:r>
            <a:r>
              <a:rPr lang="et-EE" dirty="0">
                <a:latin typeface="+mj-lt"/>
              </a:rPr>
              <a:t>seedetraktile, maksale, neerudele, sapile, </a:t>
            </a:r>
            <a:r>
              <a:rPr lang="et-EE" dirty="0" smtClean="0">
                <a:latin typeface="+mj-lt"/>
              </a:rPr>
              <a:t>verele ja luuüdile</a:t>
            </a:r>
            <a:r>
              <a:rPr lang="et-EE" dirty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92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771" y="0"/>
            <a:ext cx="10515600" cy="1325563"/>
          </a:xfrm>
        </p:spPr>
        <p:txBody>
          <a:bodyPr/>
          <a:lstStyle/>
          <a:p>
            <a:r>
              <a:rPr lang="en-US" dirty="0" smtClean="0"/>
              <a:t>K</a:t>
            </a:r>
            <a:r>
              <a:rPr lang="et-EE" dirty="0" smtClean="0"/>
              <a:t>õrvaltoimed (2):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5285" y="102302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t-EE" dirty="0" smtClean="0">
                <a:solidFill>
                  <a:srgbClr val="FF0000"/>
                </a:solidFill>
                <a:latin typeface="+mj-lt"/>
              </a:rPr>
              <a:t>1. </a:t>
            </a:r>
            <a:r>
              <a:rPr lang="et-EE" dirty="0" smtClean="0">
                <a:latin typeface="+mj-lt"/>
              </a:rPr>
              <a:t>MSPVA üheks sagedasemaks kõrvaltoimeks on </a:t>
            </a:r>
            <a:r>
              <a:rPr lang="et-EE" b="1" dirty="0" smtClean="0">
                <a:solidFill>
                  <a:srgbClr val="FF0000"/>
                </a:solidFill>
                <a:latin typeface="+mj-lt"/>
              </a:rPr>
              <a:t>seedetrakti</a:t>
            </a:r>
            <a:r>
              <a:rPr lang="et-EE" dirty="0" smtClean="0">
                <a:latin typeface="+mj-lt"/>
              </a:rPr>
              <a:t> </a:t>
            </a:r>
            <a:r>
              <a:rPr lang="et-EE" b="1" dirty="0" smtClean="0">
                <a:solidFill>
                  <a:srgbClr val="FF0000"/>
                </a:solidFill>
                <a:latin typeface="+mj-lt"/>
              </a:rPr>
              <a:t>ärritusnähud ja verejooks</a:t>
            </a:r>
            <a:r>
              <a:rPr lang="et-EE" dirty="0" smtClean="0">
                <a:latin typeface="+mj-lt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latin typeface="+mj-lt"/>
              </a:rPr>
              <a:t>1/5 </a:t>
            </a:r>
            <a:r>
              <a:rPr lang="et-EE" dirty="0">
                <a:latin typeface="+mj-lt"/>
              </a:rPr>
              <a:t>kroonilistest kasutajatest saab </a:t>
            </a:r>
            <a:r>
              <a:rPr lang="et-EE" b="1" dirty="0">
                <a:latin typeface="+mj-lt"/>
              </a:rPr>
              <a:t>maovigastusi</a:t>
            </a:r>
            <a:r>
              <a:rPr lang="et-EE" dirty="0">
                <a:latin typeface="+mj-lt"/>
              </a:rPr>
              <a:t>, mis viivad mao </a:t>
            </a:r>
            <a:r>
              <a:rPr lang="et-EE" dirty="0" smtClean="0">
                <a:latin typeface="+mj-lt"/>
              </a:rPr>
              <a:t>perforatsiooni ja </a:t>
            </a:r>
            <a:r>
              <a:rPr lang="et-EE" dirty="0">
                <a:latin typeface="+mj-lt"/>
              </a:rPr>
              <a:t>hemorraagiale (nt. maoverejooks</a:t>
            </a:r>
            <a:r>
              <a:rPr lang="et-EE" dirty="0" smtClean="0">
                <a:latin typeface="+mj-lt"/>
              </a:rPr>
              <a:t>) + </a:t>
            </a:r>
            <a:r>
              <a:rPr lang="et-EE" i="1" dirty="0" smtClean="0">
                <a:latin typeface="+mj-lt"/>
              </a:rPr>
              <a:t>Helicobakter pylori </a:t>
            </a:r>
            <a:r>
              <a:rPr lang="et-EE" dirty="0" smtClean="0">
                <a:latin typeface="+mj-lt"/>
              </a:rPr>
              <a:t>infektsioon.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latin typeface="+mj-lt"/>
              </a:rPr>
              <a:t>See </a:t>
            </a:r>
            <a:r>
              <a:rPr lang="et-EE" dirty="0">
                <a:latin typeface="+mj-lt"/>
              </a:rPr>
              <a:t>on seotud COX-1 </a:t>
            </a:r>
            <a:r>
              <a:rPr lang="et-EE" dirty="0" smtClean="0">
                <a:latin typeface="+mj-lt"/>
              </a:rPr>
              <a:t>inhibeerimisega,</a:t>
            </a:r>
            <a:r>
              <a:rPr lang="fi-FI" dirty="0" smtClean="0">
                <a:latin typeface="+mj-lt"/>
              </a:rPr>
              <a:t>kuna </a:t>
            </a:r>
            <a:r>
              <a:rPr lang="fi-FI" dirty="0">
                <a:latin typeface="+mj-lt"/>
              </a:rPr>
              <a:t>on hairitud prostaglandiinide maolima kaitsev ja verejooksu </a:t>
            </a:r>
            <a:r>
              <a:rPr lang="fi-FI" dirty="0" smtClean="0">
                <a:latin typeface="+mj-lt"/>
              </a:rPr>
              <a:t>reguleeriv</a:t>
            </a:r>
            <a:r>
              <a:rPr lang="et-EE" dirty="0" smtClean="0">
                <a:latin typeface="+mj-lt"/>
              </a:rPr>
              <a:t> toime</a:t>
            </a:r>
            <a:r>
              <a:rPr lang="et-EE" dirty="0">
                <a:latin typeface="+mj-lt"/>
              </a:rPr>
              <a:t>. </a:t>
            </a:r>
            <a:endParaRPr lang="et-EE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latin typeface="+mj-lt"/>
              </a:rPr>
              <a:t>Siin </a:t>
            </a:r>
            <a:r>
              <a:rPr lang="et-EE" dirty="0">
                <a:latin typeface="+mj-lt"/>
              </a:rPr>
              <a:t>tuleb appi </a:t>
            </a:r>
            <a:r>
              <a:rPr lang="et-EE" b="1" dirty="0">
                <a:latin typeface="+mj-lt"/>
              </a:rPr>
              <a:t>prostaglandiinide analoog </a:t>
            </a:r>
            <a:r>
              <a:rPr lang="et-EE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misoprostool</a:t>
            </a:r>
            <a:r>
              <a:rPr lang="et-EE" dirty="0">
                <a:latin typeface="+mj-lt"/>
              </a:rPr>
              <a:t>, mis </a:t>
            </a:r>
            <a:r>
              <a:rPr lang="et-EE" dirty="0" smtClean="0">
                <a:latin typeface="+mj-lt"/>
              </a:rPr>
              <a:t>voib vahendada </a:t>
            </a:r>
            <a:r>
              <a:rPr lang="et-EE" dirty="0">
                <a:latin typeface="+mj-lt"/>
              </a:rPr>
              <a:t>MSPVA-de pohjustatud maokahjustusi – kombineeritakse </a:t>
            </a:r>
            <a:r>
              <a:rPr lang="et-EE" dirty="0" smtClean="0">
                <a:latin typeface="+mj-lt"/>
              </a:rPr>
              <a:t>meelsasti (nt </a:t>
            </a:r>
            <a:r>
              <a:rPr lang="et-EE" dirty="0">
                <a:latin typeface="+mj-lt"/>
              </a:rPr>
              <a:t>diklofenakiga</a:t>
            </a:r>
            <a:r>
              <a:rPr lang="et-EE" dirty="0" smtClean="0">
                <a:latin typeface="+mj-lt"/>
              </a:rPr>
              <a:t>)  </a:t>
            </a:r>
            <a:r>
              <a:rPr lang="et-EE" b="1" dirty="0" smtClean="0">
                <a:latin typeface="+mj-lt"/>
              </a:rPr>
              <a:t>või H pumba inhibiitor </a:t>
            </a:r>
            <a:r>
              <a:rPr lang="et-EE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esomeprasool </a:t>
            </a:r>
            <a:r>
              <a:rPr lang="et-EE" dirty="0" smtClean="0">
                <a:latin typeface="+mj-lt"/>
              </a:rPr>
              <a:t>(nt naprokseeniga).</a:t>
            </a:r>
          </a:p>
          <a:p>
            <a:pPr marL="0" indent="0">
              <a:buNone/>
            </a:pPr>
            <a:endParaRPr lang="et-EE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t-EE" dirty="0" smtClean="0">
                <a:latin typeface="+mj-lt"/>
              </a:rPr>
              <a:t>Ka düspepsia, iiveldus, oksendamine.</a:t>
            </a:r>
          </a:p>
          <a:p>
            <a:pPr marL="0" indent="0">
              <a:buNone/>
            </a:pPr>
            <a:endParaRPr lang="et-EE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171" y="4324531"/>
            <a:ext cx="4397829" cy="238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3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/>
              </a:rPr>
              <a:t>Kõrveltoimed (2):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FF0000"/>
                </a:solidFill>
                <a:latin typeface="+mj-lt"/>
              </a:rPr>
              <a:t>2. </a:t>
            </a:r>
            <a:r>
              <a:rPr lang="et-EE" b="1" dirty="0">
                <a:solidFill>
                  <a:srgbClr val="FF0000"/>
                </a:solidFill>
                <a:latin typeface="+mj-lt"/>
              </a:rPr>
              <a:t>Nahareaktsioonid: </a:t>
            </a:r>
            <a:endParaRPr lang="et-EE" b="1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latin typeface="+mj-lt"/>
              </a:rPr>
              <a:t>peamiselt põhjustatud </a:t>
            </a:r>
            <a:r>
              <a:rPr lang="et-EE" b="1" dirty="0">
                <a:latin typeface="+mj-lt"/>
              </a:rPr>
              <a:t>mefenaamhappest</a:t>
            </a:r>
            <a:r>
              <a:rPr lang="et-EE" dirty="0">
                <a:latin typeface="+mj-lt"/>
              </a:rPr>
              <a:t> (10...15%) ja</a:t>
            </a:r>
          </a:p>
          <a:p>
            <a:pPr marL="0" indent="0">
              <a:buNone/>
            </a:pPr>
            <a:r>
              <a:rPr lang="et-EE" b="1" dirty="0">
                <a:latin typeface="+mj-lt"/>
              </a:rPr>
              <a:t>sulindakist</a:t>
            </a:r>
            <a:r>
              <a:rPr lang="et-EE" dirty="0">
                <a:latin typeface="+mj-lt"/>
              </a:rPr>
              <a:t> (5...10</a:t>
            </a:r>
            <a:r>
              <a:rPr lang="et-EE" dirty="0" smtClean="0">
                <a:latin typeface="+mj-lt"/>
              </a:rPr>
              <a:t>%), </a:t>
            </a:r>
            <a:r>
              <a:rPr lang="et-EE" b="1" dirty="0" smtClean="0">
                <a:latin typeface="+mj-lt"/>
              </a:rPr>
              <a:t>ketoprofeenist.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latin typeface="+mj-lt"/>
              </a:rPr>
              <a:t>Väljendub </a:t>
            </a:r>
            <a:r>
              <a:rPr lang="et-EE" dirty="0">
                <a:latin typeface="+mj-lt"/>
              </a:rPr>
              <a:t>urtikaaria, </a:t>
            </a:r>
            <a:r>
              <a:rPr lang="et-EE" dirty="0" smtClean="0">
                <a:latin typeface="+mj-lt"/>
              </a:rPr>
              <a:t>õrna lööbe </a:t>
            </a:r>
            <a:r>
              <a:rPr lang="et-EE" dirty="0">
                <a:latin typeface="+mj-lt"/>
              </a:rPr>
              <a:t>ja </a:t>
            </a:r>
            <a:r>
              <a:rPr lang="et-EE" dirty="0" smtClean="0">
                <a:latin typeface="+mj-lt"/>
              </a:rPr>
              <a:t>fotosensitiivsete </a:t>
            </a:r>
            <a:r>
              <a:rPr lang="fi-FI" dirty="0" smtClean="0">
                <a:latin typeface="+mj-lt"/>
              </a:rPr>
              <a:t>reaktsioonidena.</a:t>
            </a:r>
            <a:endParaRPr lang="et-EE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t-EE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622" y="4119563"/>
            <a:ext cx="28575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4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Kõrvaltoimed (3):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 smtClean="0">
                <a:solidFill>
                  <a:srgbClr val="FF0000"/>
                </a:solidFill>
              </a:rPr>
              <a:t>3.Mõju </a:t>
            </a:r>
            <a:r>
              <a:rPr lang="et-EE" b="1" dirty="0">
                <a:solidFill>
                  <a:srgbClr val="FF0000"/>
                </a:solidFill>
              </a:rPr>
              <a:t>neerudele: </a:t>
            </a:r>
            <a:endParaRPr lang="et-EE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latin typeface="+mj-lt"/>
              </a:rPr>
              <a:t>tekivad </a:t>
            </a:r>
            <a:r>
              <a:rPr lang="et-EE" dirty="0">
                <a:latin typeface="+mj-lt"/>
              </a:rPr>
              <a:t>neerude </a:t>
            </a:r>
            <a:r>
              <a:rPr lang="et-EE" b="1" dirty="0" smtClean="0">
                <a:latin typeface="+mj-lt"/>
              </a:rPr>
              <a:t>töö </a:t>
            </a:r>
            <a:r>
              <a:rPr lang="et-EE" b="1" dirty="0">
                <a:latin typeface="+mj-lt"/>
              </a:rPr>
              <a:t>haired </a:t>
            </a:r>
            <a:r>
              <a:rPr lang="et-EE" dirty="0">
                <a:latin typeface="+mj-lt"/>
              </a:rPr>
              <a:t>(ravimi kasutamise </a:t>
            </a:r>
            <a:r>
              <a:rPr lang="et-EE" dirty="0" smtClean="0">
                <a:latin typeface="+mj-lt"/>
              </a:rPr>
              <a:t>katkestamisel efektid </a:t>
            </a:r>
            <a:r>
              <a:rPr lang="et-EE" dirty="0">
                <a:latin typeface="+mj-lt"/>
              </a:rPr>
              <a:t>kaovad). </a:t>
            </a:r>
            <a:endParaRPr lang="et-EE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latin typeface="+mj-lt"/>
                <a:cs typeface="Times New Roman" pitchFamily="18" charset="0"/>
              </a:rPr>
              <a:t>Aluseks PgE</a:t>
            </a:r>
            <a:r>
              <a:rPr lang="et-EE" baseline="-20000" dirty="0" smtClean="0">
                <a:latin typeface="+mj-lt"/>
                <a:cs typeface="Times New Roman" pitchFamily="18" charset="0"/>
              </a:rPr>
              <a:t>2</a:t>
            </a:r>
            <a:r>
              <a:rPr lang="et-EE" dirty="0" smtClean="0">
                <a:latin typeface="+mj-lt"/>
                <a:cs typeface="Times New Roman" pitchFamily="18" charset="0"/>
              </a:rPr>
              <a:t> ja PgI</a:t>
            </a:r>
            <a:r>
              <a:rPr lang="et-EE" baseline="-20000" dirty="0" smtClean="0">
                <a:latin typeface="+mj-lt"/>
                <a:cs typeface="Times New Roman" pitchFamily="18" charset="0"/>
              </a:rPr>
              <a:t>2</a:t>
            </a:r>
            <a:r>
              <a:rPr lang="et-EE" dirty="0" smtClean="0">
                <a:latin typeface="+mj-lt"/>
                <a:cs typeface="Times New Roman" pitchFamily="18" charset="0"/>
              </a:rPr>
              <a:t> neeru veresooni </a:t>
            </a:r>
            <a:r>
              <a:rPr lang="et-EE" b="1" dirty="0" smtClean="0">
                <a:latin typeface="+mj-lt"/>
                <a:cs typeface="Times New Roman" pitchFamily="18" charset="0"/>
              </a:rPr>
              <a:t>laiendava toime pärssimine</a:t>
            </a:r>
            <a:r>
              <a:rPr lang="et-EE" dirty="0" smtClean="0">
                <a:latin typeface="+mj-lt"/>
                <a:cs typeface="Times New Roman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latin typeface="+mj-lt"/>
              </a:rPr>
              <a:t> </a:t>
            </a:r>
            <a:r>
              <a:rPr lang="et-EE" dirty="0" smtClean="0">
                <a:latin typeface="+mj-lt"/>
              </a:rPr>
              <a:t>Neeruverevarustuse halvenemine, soolade peetus, tursed...</a:t>
            </a:r>
          </a:p>
          <a:p>
            <a:pPr marL="0" indent="0">
              <a:buNone/>
            </a:pPr>
            <a:r>
              <a:rPr lang="et-EE" dirty="0" smtClean="0">
                <a:latin typeface="+mj-lt"/>
              </a:rPr>
              <a:t>MSPVAd võivad </a:t>
            </a:r>
            <a:r>
              <a:rPr lang="et-EE" b="1" dirty="0" smtClean="0">
                <a:latin typeface="+mj-lt"/>
              </a:rPr>
              <a:t>v</a:t>
            </a:r>
            <a:r>
              <a:rPr lang="fi-FI" b="1" dirty="0" smtClean="0">
                <a:latin typeface="+mj-lt"/>
              </a:rPr>
              <a:t>ähendada diureetikumide </a:t>
            </a:r>
            <a:r>
              <a:rPr lang="fi-FI" dirty="0" smtClean="0">
                <a:latin typeface="+mj-lt"/>
              </a:rPr>
              <a:t>ja </a:t>
            </a:r>
            <a:r>
              <a:rPr lang="fi-FI" b="1" dirty="0" smtClean="0">
                <a:latin typeface="+mj-lt"/>
              </a:rPr>
              <a:t>AKE inhibiitorite </a:t>
            </a:r>
            <a:r>
              <a:rPr lang="fi-FI" dirty="0" smtClean="0">
                <a:latin typeface="+mj-lt"/>
              </a:rPr>
              <a:t>toimet</a:t>
            </a:r>
            <a:r>
              <a:rPr lang="et-EE" dirty="0" smtClean="0">
                <a:latin typeface="+mj-lt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571" y="4768177"/>
            <a:ext cx="3482975" cy="195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998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Kõrvaltoimed (4):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057" y="1448254"/>
            <a:ext cx="10515600" cy="4351338"/>
          </a:xfrm>
        </p:spPr>
        <p:txBody>
          <a:bodyPr>
            <a:normAutofit/>
          </a:bodyPr>
          <a:lstStyle/>
          <a:p>
            <a:r>
              <a:rPr lang="et-EE" b="1" dirty="0" smtClean="0">
                <a:solidFill>
                  <a:srgbClr val="FF0000"/>
                </a:solidFill>
                <a:latin typeface="+mj-lt"/>
              </a:rPr>
              <a:t>4. Aterotrombootilised kõrvaltoimed: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latin typeface="+mj-lt"/>
              </a:rPr>
              <a:t>MSPVA-d </a:t>
            </a:r>
            <a:r>
              <a:rPr lang="et-EE" b="1" dirty="0">
                <a:latin typeface="+mj-lt"/>
              </a:rPr>
              <a:t>pärsivad tromboksaan A2 </a:t>
            </a:r>
            <a:r>
              <a:rPr lang="et-EE" dirty="0">
                <a:latin typeface="+mj-lt"/>
              </a:rPr>
              <a:t>(TXA2) sünteesi  </a:t>
            </a:r>
            <a:r>
              <a:rPr lang="et-EE" dirty="0" smtClean="0">
                <a:latin typeface="+mj-lt"/>
              </a:rPr>
              <a:t>trombotsüütides </a:t>
            </a:r>
            <a:r>
              <a:rPr lang="et-EE" dirty="0">
                <a:latin typeface="+mj-lt"/>
              </a:rPr>
              <a:t>ning </a:t>
            </a:r>
            <a:r>
              <a:rPr lang="et-EE" b="1" dirty="0">
                <a:latin typeface="+mj-lt"/>
              </a:rPr>
              <a:t>pikendavad seetõttu veritsusaega</a:t>
            </a:r>
            <a:r>
              <a:rPr lang="et-EE" dirty="0">
                <a:latin typeface="+mj-lt"/>
              </a:rPr>
              <a:t>. Tugevasti on see toime väljendunud </a:t>
            </a:r>
            <a:r>
              <a:rPr lang="et-EE" b="1" dirty="0">
                <a:latin typeface="+mj-lt"/>
              </a:rPr>
              <a:t>atsetüüsalitsüülhappel</a:t>
            </a:r>
            <a:r>
              <a:rPr lang="et-EE" dirty="0">
                <a:latin typeface="+mj-lt"/>
              </a:rPr>
              <a:t>, mis inaktiveerib ensüümi </a:t>
            </a:r>
            <a:r>
              <a:rPr lang="et-EE" b="1" dirty="0">
                <a:latin typeface="+mj-lt"/>
              </a:rPr>
              <a:t>pöördumatult</a:t>
            </a:r>
            <a:r>
              <a:rPr lang="et-EE" dirty="0">
                <a:latin typeface="+mj-lt"/>
              </a:rPr>
              <a:t>. </a:t>
            </a:r>
            <a:endParaRPr lang="et-EE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latin typeface="+mj-lt"/>
              </a:rPr>
              <a:t>Trombotsüüdid </a:t>
            </a:r>
            <a:r>
              <a:rPr lang="et-EE" b="1" dirty="0">
                <a:latin typeface="+mj-lt"/>
              </a:rPr>
              <a:t>ei ole </a:t>
            </a:r>
            <a:r>
              <a:rPr lang="et-EE" dirty="0">
                <a:latin typeface="+mj-lt"/>
              </a:rPr>
              <a:t>võimelised ensüümi </a:t>
            </a:r>
            <a:r>
              <a:rPr lang="et-EE" b="1" dirty="0">
                <a:latin typeface="+mj-lt"/>
              </a:rPr>
              <a:t>resünteesiks</a:t>
            </a:r>
            <a:r>
              <a:rPr lang="et-EE" dirty="0">
                <a:latin typeface="+mj-lt"/>
              </a:rPr>
              <a:t>, inhibeerib üksik atsetüülsalitsüülhappe annus tsüklooksügenaasi kogu </a:t>
            </a:r>
            <a:r>
              <a:rPr lang="et-EE" dirty="0" smtClean="0">
                <a:latin typeface="+mj-lt"/>
              </a:rPr>
              <a:t>trombotsüüdi  </a:t>
            </a:r>
            <a:r>
              <a:rPr lang="et-EE" dirty="0">
                <a:latin typeface="+mj-lt"/>
              </a:rPr>
              <a:t>elueaks (8-11 päeva).</a:t>
            </a:r>
            <a:endParaRPr lang="ru-RU" dirty="0">
              <a:latin typeface="+mj-lt"/>
            </a:endParaRPr>
          </a:p>
          <a:p>
            <a:r>
              <a:rPr lang="et-EE" dirty="0">
                <a:latin typeface="+mj-lt"/>
              </a:rPr>
              <a:t>Trombotsüüdid ei kleepu- </a:t>
            </a:r>
            <a:r>
              <a:rPr lang="et-EE" b="1" dirty="0" smtClean="0">
                <a:latin typeface="+mj-lt"/>
              </a:rPr>
              <a:t>verejooks.</a:t>
            </a:r>
            <a:endParaRPr lang="et-EE" b="1" dirty="0" smtClean="0">
              <a:solidFill>
                <a:srgbClr val="FF0000"/>
              </a:solidFill>
              <a:latin typeface="+mj-lt"/>
            </a:endParaRPr>
          </a:p>
          <a:p>
            <a:endParaRPr lang="et-EE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71" y="4507895"/>
            <a:ext cx="3097894" cy="206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242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</TotalTime>
  <Words>743</Words>
  <Application>Microsoft Office PowerPoint</Application>
  <PresentationFormat>Широкоэкранный</PresentationFormat>
  <Paragraphs>87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Mittesteroidsete põletikuvastaste ainete kõrvaltoimed ja vastunäidustused</vt:lpstr>
      <vt:lpstr>Mittesteroidsed põletikuvastased ained</vt:lpstr>
      <vt:lpstr>Презентация PowerPoint</vt:lpstr>
      <vt:lpstr>Презентация PowerPoint</vt:lpstr>
      <vt:lpstr>Kõrvaltoimed (1)</vt:lpstr>
      <vt:lpstr>Kõrvaltoimed (2):</vt:lpstr>
      <vt:lpstr>Kõrveltoimed (2):</vt:lpstr>
      <vt:lpstr>Kõrvaltoimed (3):</vt:lpstr>
      <vt:lpstr>Kõrvaltoimed (4):</vt:lpstr>
      <vt:lpstr>Teised kõrvaltoimed:  </vt:lpstr>
      <vt:lpstr>Teised KTd (2): </vt:lpstr>
      <vt:lpstr>Vastunäidustused:</vt:lpstr>
      <vt:lpstr>Soovitused:</vt:lpstr>
      <vt:lpstr>Kasutatud kirjandus: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Mittesteroidsete põletikuvastaste ainete kõrvaltoimed ja vastunäidustused</dc:title>
  <dc:creator>Jana Jakovleva</dc:creator>
  <cp:lastModifiedBy>Jana Jakovleva</cp:lastModifiedBy>
  <cp:revision>24</cp:revision>
  <dcterms:created xsi:type="dcterms:W3CDTF">2016-10-18T18:24:52Z</dcterms:created>
  <dcterms:modified xsi:type="dcterms:W3CDTF">2016-10-20T19:19:40Z</dcterms:modified>
</cp:coreProperties>
</file>