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559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6BD59-477F-4574-A6DB-641C92EA8AEB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6B58-F7FA-453E-8661-078C5A27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2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o-pedia.com/TMJ_disc_displacements#cite_note-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Parasagittal cross-section of the right temporomandibular joint representing the measurement of mandibular fossa depth from two reference points: at: Articular tubercle, pgt: Post-glenoid crest, d: Disc, c: Condyle, eec: External ear conduct.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F6B58-F7FA-453E-8661-078C5A27EC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4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Muscles: lateral and medial pterygoids, temporalis, massater, diagastric, hyoids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Ligaments: Temporomandibular (lateral) ligament, Sphenomandibular ligament and Stylomandibular ligament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Articular disc/capsule: Anterior, Intermediate, and Posterior bands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Osteology: Mandible, Temporal bone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Innervations: Masseteric nerve, deep temporal nerve, auriculotemporal nerve</a:t>
            </a:r>
            <a:r>
              <a:rPr lang="et-EE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F6B58-F7FA-453E-8661-078C5A27EC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0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m.Pterygoideus lateralis’e spasm võib raskenadada manipulatsiooni – tuimestada n.auriculotemporalist või liigese ruumi.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F6B58-F7FA-453E-8661-078C5A27EC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5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Põhjused diski disl.: mikrotrauma,</a:t>
            </a:r>
            <a:r>
              <a:rPr lang="et-EE" baseline="0" dirty="0" smtClean="0"/>
              <a:t> bruksism, ortopeediline ebastaviilsus,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F6B58-F7FA-453E-8661-078C5A27EC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eesmise positsiooniga kape ei tohi – kuna  sellikke alalõialuu positsioon lükab diski veel ettepoole.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koos </a:t>
            </a:r>
            <a:r>
              <a:rPr lang="et-EE" b="1" dirty="0" smtClean="0"/>
              <a:t>või ilma </a:t>
            </a:r>
            <a:r>
              <a:rPr lang="et-EE" dirty="0" smtClean="0">
                <a:solidFill>
                  <a:srgbClr val="FF0000"/>
                </a:solidFill>
              </a:rPr>
              <a:t>intermittent locking.</a:t>
            </a:r>
          </a:p>
          <a:p>
            <a:r>
              <a:rPr lang="et-E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clinician's right thumb is placed intraorally over the patient's left mandibular second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molar, and the mandible is grasped. With the left hand stabilizing the cranium, gentle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firm force is applied downward on the molar and upward on the chin to distract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joint.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Arrows depict the proper force vectors for effective joint distraction.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F6B58-F7FA-453E-8661-078C5A27EC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0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5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4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2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2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1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2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CA83-ADD7-452F-BCA7-A688BEC6DBEC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148E-84A6-4F29-9E1A-5CE97DCC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9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rzteblatt.de/int/archive/article/196065/The-treatment-of-temporomandibular-joint-dislocation-a-systematic-review" TargetMode="External"/><Relationship Id="rId2" Type="http://schemas.openxmlformats.org/officeDocument/2006/relationships/hyperlink" Target="https://www.ncbi.nlm.nih.gov/pmc/articles/PMC466872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DrKaminiDadsena/temporomandibular-joint-dislocation-106675827" TargetMode="External"/><Relationship Id="rId5" Type="http://schemas.openxmlformats.org/officeDocument/2006/relationships/hyperlink" Target="https://www.ncbi.nlm.nih.gov/pmc/articles/PMC4762294/" TargetMode="External"/><Relationship Id="rId4" Type="http://schemas.openxmlformats.org/officeDocument/2006/relationships/hyperlink" Target="https://www.ncbi.nlm.nih.gov/pmc/articles/PMC312776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Georgia" panose="02040502050405020303" pitchFamily="18" charset="0"/>
              </a:rPr>
              <a:t>Liigesepea</a:t>
            </a:r>
            <a:r>
              <a:rPr lang="en-US" dirty="0" smtClean="0">
                <a:latin typeface="Georgia" panose="02040502050405020303" pitchFamily="18" charset="0"/>
              </a:rPr>
              <a:t>- ja </a:t>
            </a:r>
            <a:r>
              <a:rPr lang="en-US" dirty="0" err="1" smtClean="0">
                <a:latin typeface="Georgia" panose="02040502050405020303" pitchFamily="18" charset="0"/>
              </a:rPr>
              <a:t>diski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dislokatsioonid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Jana Jakovleva</a:t>
            </a:r>
          </a:p>
          <a:p>
            <a:r>
              <a:rPr lang="en-US" dirty="0" err="1" smtClean="0">
                <a:latin typeface="Georgia" panose="02040502050405020303" pitchFamily="18" charset="0"/>
              </a:rPr>
              <a:t>Aine</a:t>
            </a:r>
            <a:r>
              <a:rPr lang="en-US" dirty="0" smtClean="0">
                <a:latin typeface="Georgia" panose="02040502050405020303" pitchFamily="18" charset="0"/>
              </a:rPr>
              <a:t>: Suu- ja n</a:t>
            </a:r>
            <a:r>
              <a:rPr lang="et-EE" dirty="0" smtClean="0">
                <a:latin typeface="Georgia" panose="02040502050405020303" pitchFamily="18" charset="0"/>
              </a:rPr>
              <a:t>äolõualuu kirurgia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Tartu 2018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" y="127616"/>
            <a:ext cx="7096477" cy="64332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>
                <a:latin typeface="Georgia" panose="02040502050405020303" pitchFamily="18" charset="0"/>
              </a:rPr>
              <a:t>Samuti: </a:t>
            </a:r>
            <a:endParaRPr lang="et-EE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i="1" dirty="0" smtClean="0">
                <a:latin typeface="Georgia" panose="02040502050405020303" pitchFamily="18" charset="0"/>
              </a:rPr>
              <a:t>m.pterygoideus lateralis’</a:t>
            </a:r>
            <a:r>
              <a:rPr lang="et-EE" dirty="0" smtClean="0">
                <a:latin typeface="Georgia" panose="02040502050405020303" pitchFamily="18" charset="0"/>
              </a:rPr>
              <a:t>e </a:t>
            </a:r>
            <a:r>
              <a:rPr lang="et-EE" b="1" dirty="0" smtClean="0">
                <a:latin typeface="Georgia" panose="02040502050405020303" pitchFamily="18" charset="0"/>
              </a:rPr>
              <a:t>müotoomia</a:t>
            </a:r>
            <a:r>
              <a:rPr lang="et-EE" dirty="0" smtClean="0">
                <a:latin typeface="Georgia" panose="02040502050405020303" pitchFamily="18" charset="0"/>
              </a:rPr>
              <a:t> (</a:t>
            </a:r>
            <a:r>
              <a:rPr lang="et-EE" i="1" dirty="0" smtClean="0">
                <a:latin typeface="Georgia" panose="02040502050405020303" pitchFamily="18" charset="0"/>
              </a:rPr>
              <a:t>Bowman</a:t>
            </a:r>
            <a:r>
              <a:rPr lang="et-EE" dirty="0" smtClean="0">
                <a:latin typeface="Georgia" panose="02040502050405020303" pitchFamily="18" charset="0"/>
              </a:rPr>
              <a:t>) –</a:t>
            </a:r>
          </a:p>
          <a:p>
            <a:pPr marL="0" indent="0">
              <a:buNone/>
            </a:pPr>
            <a:r>
              <a:rPr lang="et-EE" dirty="0" smtClean="0">
                <a:latin typeface="Georgia" panose="02040502050405020303" pitchFamily="18" charset="0"/>
              </a:rPr>
              <a:t>Limiteerib alalõua translatsiooni .</a:t>
            </a:r>
          </a:p>
          <a:p>
            <a:pPr marL="0" indent="0">
              <a:buNone/>
            </a:pPr>
            <a:endParaRPr lang="et-EE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b="1" dirty="0" smtClean="0">
                <a:latin typeface="Georgia" panose="02040502050405020303" pitchFamily="18" charset="0"/>
              </a:rPr>
              <a:t>Eminektoomia</a:t>
            </a:r>
            <a:r>
              <a:rPr lang="et-EE" dirty="0" smtClean="0">
                <a:latin typeface="Georgia" panose="02040502050405020303" pitchFamily="18" charset="0"/>
              </a:rPr>
              <a:t> </a:t>
            </a:r>
            <a:r>
              <a:rPr lang="et-EE" dirty="0">
                <a:latin typeface="Georgia" panose="02040502050405020303" pitchFamily="18" charset="0"/>
              </a:rPr>
              <a:t>– elimineerib mehhaanilist barjääri kondüüli relokatsiooni (tagasimineku) </a:t>
            </a:r>
            <a:r>
              <a:rPr lang="et-EE" dirty="0" smtClean="0">
                <a:latin typeface="Georgia" panose="02040502050405020303" pitchFamily="18" charset="0"/>
              </a:rPr>
              <a:t>ajal</a:t>
            </a:r>
          </a:p>
          <a:p>
            <a:pPr>
              <a:buFont typeface="Wingdings" panose="05000000000000000000" pitchFamily="2" charset="2"/>
              <a:buChar char="ü"/>
            </a:pPr>
            <a:endParaRPr lang="et-EE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Georgia" panose="02040502050405020303" pitchFamily="18" charset="0"/>
              </a:rPr>
              <a:t>Transplantaatide </a:t>
            </a:r>
            <a:r>
              <a:rPr lang="et-EE" dirty="0">
                <a:latin typeface="Georgia" panose="02040502050405020303" pitchFamily="18" charset="0"/>
              </a:rPr>
              <a:t>moodustamine (</a:t>
            </a:r>
            <a:r>
              <a:rPr lang="et-EE" i="1" dirty="0">
                <a:latin typeface="Georgia" panose="02040502050405020303" pitchFamily="18" charset="0"/>
              </a:rPr>
              <a:t>arcus zygomaticus’e </a:t>
            </a:r>
            <a:r>
              <a:rPr lang="et-EE" b="1" dirty="0">
                <a:latin typeface="Georgia" panose="02040502050405020303" pitchFamily="18" charset="0"/>
              </a:rPr>
              <a:t>osteotoomia</a:t>
            </a:r>
            <a:r>
              <a:rPr lang="et-EE" dirty="0">
                <a:latin typeface="Georgia" panose="02040502050405020303" pitchFamily="18" charset="0"/>
              </a:rPr>
              <a:t> – </a:t>
            </a:r>
            <a:r>
              <a:rPr lang="et-EE" i="1" dirty="0" smtClean="0">
                <a:latin typeface="Georgia" panose="02040502050405020303" pitchFamily="18" charset="0"/>
              </a:rPr>
              <a:t>Dautrey (Le Clerc</a:t>
            </a:r>
            <a:r>
              <a:rPr lang="et-EE" dirty="0" smtClean="0">
                <a:latin typeface="Georgia" panose="02040502050405020303" pitchFamily="18" charset="0"/>
              </a:rPr>
              <a:t>) </a:t>
            </a:r>
            <a:r>
              <a:rPr lang="et-EE" dirty="0">
                <a:latin typeface="Georgia" panose="02040502050405020303" pitchFamily="18" charset="0"/>
              </a:rPr>
              <a:t>procedure; </a:t>
            </a:r>
            <a:r>
              <a:rPr lang="et-EE" i="1" dirty="0">
                <a:latin typeface="Georgia" panose="02040502050405020303" pitchFamily="18" charset="0"/>
              </a:rPr>
              <a:t>tuberculum articulare </a:t>
            </a:r>
            <a:r>
              <a:rPr lang="et-EE" dirty="0">
                <a:latin typeface="Georgia" panose="02040502050405020303" pitchFamily="18" charset="0"/>
              </a:rPr>
              <a:t>luusiirdamine, metallilised </a:t>
            </a:r>
            <a:r>
              <a:rPr lang="et-EE" dirty="0" smtClean="0">
                <a:latin typeface="Georgia" panose="02040502050405020303" pitchFamily="18" charset="0"/>
              </a:rPr>
              <a:t>implantaadid</a:t>
            </a:r>
          </a:p>
          <a:p>
            <a:pPr>
              <a:buFont typeface="Wingdings" panose="05000000000000000000" pitchFamily="2" charset="2"/>
              <a:buChar char="ü"/>
            </a:pPr>
            <a:endParaRPr lang="et-EE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b="1" dirty="0" smtClean="0">
                <a:latin typeface="Georgia" panose="02040502050405020303" pitchFamily="18" charset="0"/>
              </a:rPr>
              <a:t>Kondülektoomia</a:t>
            </a:r>
            <a:r>
              <a:rPr lang="et-EE" dirty="0" smtClean="0">
                <a:latin typeface="Georgia" panose="02040502050405020303" pitchFamily="18" charset="0"/>
              </a:rPr>
              <a:t> </a:t>
            </a:r>
            <a:endParaRPr lang="et-EE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9760" r="9510" b="11916"/>
          <a:stretch/>
        </p:blipFill>
        <p:spPr>
          <a:xfrm>
            <a:off x="7908136" y="2216862"/>
            <a:ext cx="2766060" cy="1477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934" t="55312" r="41684" b="22188"/>
          <a:stretch/>
        </p:blipFill>
        <p:spPr>
          <a:xfrm>
            <a:off x="7796586" y="4001952"/>
            <a:ext cx="4176832" cy="1582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58999" r="21417" b="6667"/>
          <a:stretch/>
        </p:blipFill>
        <p:spPr>
          <a:xfrm>
            <a:off x="8022120" y="232651"/>
            <a:ext cx="3725764" cy="1572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3" t="26000" r="29917" b="11333"/>
          <a:stretch/>
        </p:blipFill>
        <p:spPr>
          <a:xfrm>
            <a:off x="6389798" y="4950406"/>
            <a:ext cx="1188206" cy="14992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3444" y="644962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000" b="1" dirty="0" smtClean="0"/>
              <a:t>https://image.slidesharecdn.com/8tmjdislocation-180720031006/95/temporomandibular-joint-dislocation-31-1024.jpg?cb=1532056620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78004" y="1595389"/>
            <a:ext cx="38938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https://image.slidesharecdn.com/8tmjdislocation-180720031006/95/temporomandibular-joint-dislocation-31-1024.jpg?cb=1532056620</a:t>
            </a:r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05618" y="3315408"/>
            <a:ext cx="37983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https://image.slidesharecdn.com/8tmjdislocation-180720031006/95/temporomandibular-joint-dislocation-32-1024.jpg?cb=1532056620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6238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4. Liigesediski dislokatsioon: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320"/>
            <a:ext cx="7543800" cy="5440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t-EE" b="1" u="sng" dirty="0" smtClean="0">
                <a:latin typeface="Georgia" panose="02040502050405020303" pitchFamily="18" charset="0"/>
              </a:rPr>
              <a:t>Staadium</a:t>
            </a:r>
            <a:r>
              <a:rPr lang="en-US" b="1" u="sng" dirty="0" smtClean="0">
                <a:latin typeface="Georgia" panose="02040502050405020303" pitchFamily="18" charset="0"/>
              </a:rPr>
              <a:t> </a:t>
            </a:r>
            <a:r>
              <a:rPr lang="en-US" b="1" u="sng" dirty="0">
                <a:latin typeface="Georgia" panose="02040502050405020303" pitchFamily="18" charset="0"/>
              </a:rPr>
              <a:t>I: </a:t>
            </a:r>
            <a:r>
              <a:rPr lang="et-EE" dirty="0" smtClean="0">
                <a:latin typeface="Georgia" panose="02040502050405020303" pitchFamily="18" charset="0"/>
              </a:rPr>
              <a:t>diski dislokatsioon </a:t>
            </a:r>
            <a:r>
              <a:rPr lang="et-EE" b="1" dirty="0" smtClean="0">
                <a:latin typeface="Georgia" panose="02040502050405020303" pitchFamily="18" charset="0"/>
              </a:rPr>
              <a:t>reduktsiooniga</a:t>
            </a:r>
            <a:r>
              <a:rPr lang="et-EE" dirty="0" smtClean="0">
                <a:latin typeface="Georgia" panose="02040502050405020303" pitchFamily="18" charset="0"/>
              </a:rPr>
              <a:t> 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 Disk </a:t>
            </a:r>
            <a:r>
              <a:rPr lang="et-EE" b="1" dirty="0" smtClean="0">
                <a:latin typeface="Georgia" panose="02040502050405020303" pitchFamily="18" charset="0"/>
              </a:rPr>
              <a:t>antero-mediaalses</a:t>
            </a:r>
            <a:r>
              <a:rPr lang="et-EE" dirty="0" smtClean="0">
                <a:latin typeface="Georgia" panose="02040502050405020303" pitchFamily="18" charset="0"/>
              </a:rPr>
              <a:t> suunas. Suu avamisel/sulgemisel naksumine. Alguses naksumine avamisel (sulgemisel kompenseerib intra-artikulaarne rõhk) , edaspidi tekib plõksumine sulgemisel ka. </a:t>
            </a:r>
            <a:r>
              <a:rPr lang="et-EE" i="1" dirty="0" smtClean="0">
                <a:latin typeface="Georgia" panose="02040502050405020303" pitchFamily="18" charset="0"/>
              </a:rPr>
              <a:t>(Voog, 2007)</a:t>
            </a:r>
          </a:p>
          <a:p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u="sng" dirty="0" smtClean="0">
                <a:latin typeface="Georgia" panose="02040502050405020303" pitchFamily="18" charset="0"/>
              </a:rPr>
              <a:t>Ravi: </a:t>
            </a:r>
            <a:r>
              <a:rPr lang="et-EE" dirty="0" smtClean="0">
                <a:latin typeface="Georgia" panose="02040502050405020303" pitchFamily="18" charset="0"/>
              </a:rPr>
              <a:t>vajadusel intrakapsulaarse valu vähendamine NSAID-ga,  stabiliseeriv  või eesmise positsiooniga kape ööseks, pehme toit, passiivsed liigutused  lõualuuga (</a:t>
            </a:r>
            <a:r>
              <a:rPr lang="et-EE" i="1" dirty="0" smtClean="0">
                <a:latin typeface="Georgia" panose="02040502050405020303" pitchFamily="18" charset="0"/>
              </a:rPr>
              <a:t>Okeson, 2003</a:t>
            </a:r>
            <a:r>
              <a:rPr lang="et-EE" dirty="0" smtClean="0">
                <a:latin typeface="Georgia" panose="02040502050405020303" pitchFamily="18" charset="0"/>
              </a:rPr>
              <a:t>).</a:t>
            </a:r>
          </a:p>
          <a:p>
            <a:endParaRPr lang="et-E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6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513" y="56475"/>
            <a:ext cx="5555184" cy="6591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latin typeface="Georgia" panose="02040502050405020303" pitchFamily="18" charset="0"/>
              </a:rPr>
              <a:t>St</a:t>
            </a:r>
            <a:r>
              <a:rPr lang="et-EE" b="1" u="sng" dirty="0" smtClean="0">
                <a:latin typeface="Georgia" panose="02040502050405020303" pitchFamily="18" charset="0"/>
              </a:rPr>
              <a:t>aadium</a:t>
            </a:r>
            <a:r>
              <a:rPr lang="en-US" b="1" u="sng" dirty="0" smtClean="0">
                <a:latin typeface="Georgia" panose="02040502050405020303" pitchFamily="18" charset="0"/>
              </a:rPr>
              <a:t> II: </a:t>
            </a:r>
            <a:r>
              <a:rPr lang="et-EE" dirty="0" smtClean="0">
                <a:latin typeface="Georgia" panose="02040502050405020303" pitchFamily="18" charset="0"/>
              </a:rPr>
              <a:t>diski dislokatsioon </a:t>
            </a:r>
            <a:r>
              <a:rPr lang="et-EE" b="1" dirty="0" smtClean="0">
                <a:latin typeface="Georgia" panose="02040502050405020303" pitchFamily="18" charset="0"/>
              </a:rPr>
              <a:t>ilma reduktsioonita </a:t>
            </a:r>
          </a:p>
          <a:p>
            <a:r>
              <a:rPr lang="et-EE" sz="2400" dirty="0" smtClean="0">
                <a:latin typeface="Georgia" panose="02040502050405020303" pitchFamily="18" charset="0"/>
              </a:rPr>
              <a:t>Liigese naksumist ei esine. </a:t>
            </a:r>
            <a:r>
              <a:rPr lang="et-EE" sz="2400" b="1" dirty="0" smtClean="0">
                <a:latin typeface="Georgia" panose="02040502050405020303" pitchFamily="18" charset="0"/>
              </a:rPr>
              <a:t>Limiteeritud suu avamine (25-30mm). </a:t>
            </a:r>
            <a:r>
              <a:rPr lang="et-EE" sz="2400" dirty="0" smtClean="0">
                <a:latin typeface="Georgia" panose="02040502050405020303" pitchFamily="18" charset="0"/>
              </a:rPr>
              <a:t>Diski täielik asetus ettepoole.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r>
              <a:rPr lang="et-EE" sz="2400" u="sng" dirty="0" smtClean="0">
                <a:latin typeface="Georgia" panose="02040502050405020303" pitchFamily="18" charset="0"/>
              </a:rPr>
              <a:t>Ravi: </a:t>
            </a:r>
            <a:r>
              <a:rPr lang="et-EE" sz="2400" b="1" dirty="0" smtClean="0">
                <a:latin typeface="Georgia" panose="02040502050405020303" pitchFamily="18" charset="0"/>
              </a:rPr>
              <a:t>manuaalne</a:t>
            </a:r>
            <a:r>
              <a:rPr lang="et-EE" sz="2400" dirty="0" smtClean="0">
                <a:latin typeface="Georgia" panose="02040502050405020303" pitchFamily="18" charset="0"/>
              </a:rPr>
              <a:t> manipulatsioon (akuutne kuni 1 nädal) – kuna koed ei ole veel morfoloogiliselt muutunud. Pika anamneesiga, kui manuaalne manipulatsioon pole efektiivne – kirurgia, artroskoopia (ei muuda diski positsiooni, parendab diski mobiilsust). (</a:t>
            </a:r>
            <a:r>
              <a:rPr lang="et-EE" sz="2400" i="1" dirty="0" smtClean="0">
                <a:latin typeface="Georgia" panose="02040502050405020303" pitchFamily="18" charset="0"/>
              </a:rPr>
              <a:t>Okeson 2007)</a:t>
            </a:r>
          </a:p>
          <a:p>
            <a:endParaRPr lang="et-EE" sz="2400" i="1" dirty="0" smtClean="0"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Disektoomia</a:t>
            </a:r>
          </a:p>
          <a:p>
            <a:endParaRPr lang="et-EE" dirty="0" smtClean="0"/>
          </a:p>
          <a:p>
            <a:endParaRPr lang="et-EE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568" t="26562" r="62065" b="27187"/>
          <a:stretch/>
        </p:blipFill>
        <p:spPr>
          <a:xfrm>
            <a:off x="6259056" y="3288688"/>
            <a:ext cx="3273563" cy="33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err="1" smtClean="0">
                <a:latin typeface="Georgia" panose="02040502050405020303" pitchFamily="18" charset="0"/>
              </a:rPr>
              <a:t>Sta</a:t>
            </a:r>
            <a:r>
              <a:rPr lang="et-EE" b="1" u="sng" dirty="0" smtClean="0">
                <a:latin typeface="Georgia" panose="02040502050405020303" pitchFamily="18" charset="0"/>
              </a:rPr>
              <a:t>adium</a:t>
            </a:r>
            <a:r>
              <a:rPr lang="en-US" b="1" u="sng" dirty="0" smtClean="0">
                <a:latin typeface="Georgia" panose="02040502050405020303" pitchFamily="18" charset="0"/>
              </a:rPr>
              <a:t> III: </a:t>
            </a:r>
            <a:r>
              <a:rPr lang="et-EE" b="1" u="sng" dirty="0" smtClean="0">
                <a:latin typeface="Georgia" panose="02040502050405020303" pitchFamily="18" charset="0"/>
              </a:rPr>
              <a:t> </a:t>
            </a:r>
            <a:r>
              <a:rPr lang="et-EE" dirty="0" smtClean="0">
                <a:solidFill>
                  <a:srgbClr val="FF0000"/>
                </a:solidFill>
                <a:latin typeface="Georgia" panose="02040502050405020303" pitchFamily="18" charset="0"/>
              </a:rPr>
              <a:t>krooniline</a:t>
            </a:r>
            <a:r>
              <a:rPr lang="et-EE" dirty="0" smtClean="0">
                <a:latin typeface="Georgia" panose="02040502050405020303" pitchFamily="18" charset="0"/>
              </a:rPr>
              <a:t> diski dislokatsioon </a:t>
            </a:r>
            <a:r>
              <a:rPr lang="et-EE" b="1" dirty="0" smtClean="0">
                <a:latin typeface="Georgia" panose="02040502050405020303" pitchFamily="18" charset="0"/>
              </a:rPr>
              <a:t>ilma reduktsioonita </a:t>
            </a:r>
            <a:r>
              <a:rPr lang="et-EE" dirty="0" smtClean="0">
                <a:latin typeface="Georgia" panose="02040502050405020303" pitchFamily="18" charset="0"/>
              </a:rPr>
              <a:t>( suu avamine </a:t>
            </a:r>
            <a:r>
              <a:rPr lang="et-EE" b="1" dirty="0" smtClean="0">
                <a:latin typeface="Georgia" panose="02040502050405020303" pitchFamily="18" charset="0"/>
              </a:rPr>
              <a:t>ei ole limiteeritud</a:t>
            </a:r>
            <a:r>
              <a:rPr lang="et-EE" dirty="0" smtClean="0">
                <a:latin typeface="Georgia" panose="02040502050405020303" pitchFamily="18" charset="0"/>
              </a:rPr>
              <a:t>, suu avamisel/sulgemisel krepitatsioon.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err="1" smtClean="0">
                <a:latin typeface="Georgia" panose="02040502050405020303" pitchFamily="18" charset="0"/>
              </a:rPr>
              <a:t>Diski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asetus</a:t>
            </a:r>
            <a:r>
              <a:rPr lang="en-US" dirty="0" smtClean="0">
                <a:latin typeface="Georgia" panose="02040502050405020303" pitchFamily="18" charset="0"/>
              </a:rPr>
              <a:t> on </a:t>
            </a:r>
            <a:r>
              <a:rPr lang="et-EE" dirty="0" smtClean="0">
                <a:latin typeface="Georgia" panose="02040502050405020303" pitchFamily="18" charset="0"/>
              </a:rPr>
              <a:t>anterioorne</a:t>
            </a:r>
            <a:r>
              <a:rPr lang="en-US" dirty="0" smtClean="0">
                <a:latin typeface="Georgia" panose="02040502050405020303" pitchFamily="18" charset="0"/>
              </a:rPr>
              <a:t>, </a:t>
            </a:r>
            <a:r>
              <a:rPr lang="en-US" dirty="0" err="1" smtClean="0">
                <a:latin typeface="Georgia" panose="02040502050405020303" pitchFamily="18" charset="0"/>
              </a:rPr>
              <a:t>mis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t-EE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dirty="0">
                <a:latin typeface="Georgia" panose="02040502050405020303" pitchFamily="18" charset="0"/>
              </a:rPr>
              <a:t>v</a:t>
            </a:r>
            <a:r>
              <a:rPr lang="et-EE" dirty="0" smtClean="0">
                <a:latin typeface="Georgia" panose="02040502050405020303" pitchFamily="18" charset="0"/>
              </a:rPr>
              <a:t>õimaldab kondüüli ettepoole liikumist.</a:t>
            </a:r>
          </a:p>
          <a:p>
            <a:pPr marL="0" indent="0">
              <a:buNone/>
            </a:pPr>
            <a:endParaRPr lang="et-EE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dirty="0" smtClean="0">
                <a:latin typeface="Georgia" panose="02040502050405020303" pitchFamily="18" charset="0"/>
              </a:rPr>
              <a:t>Ravi: kirurgiline</a:t>
            </a:r>
            <a:r>
              <a:rPr lang="ru-RU" dirty="0" smtClean="0">
                <a:latin typeface="Georgia" panose="02040502050405020303" pitchFamily="18" charset="0"/>
              </a:rPr>
              <a:t>, </a:t>
            </a:r>
            <a:r>
              <a:rPr lang="en-US" dirty="0" err="1" smtClean="0">
                <a:latin typeface="Georgia" panose="02040502050405020303" pitchFamily="18" charset="0"/>
              </a:rPr>
              <a:t>disekoomia</a:t>
            </a:r>
            <a:r>
              <a:rPr lang="en-US" smtClean="0">
                <a:latin typeface="Georgia" panose="02040502050405020303" pitchFamily="18" charset="0"/>
              </a:rPr>
              <a:t>.</a:t>
            </a:r>
            <a:endParaRPr lang="et-EE" dirty="0" smtClean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i="1" dirty="0" smtClean="0"/>
              <a:t>Young, 2015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 t="30788" r="4121" b="26545"/>
          <a:stretch/>
        </p:blipFill>
        <p:spPr>
          <a:xfrm>
            <a:off x="7380316" y="3574473"/>
            <a:ext cx="397348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990" y="28730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5400" dirty="0" smtClean="0">
                <a:latin typeface="Georgia" panose="02040502050405020303" pitchFamily="18" charset="0"/>
              </a:rPr>
              <a:t>Tänan tähelepanu eest!</a:t>
            </a:r>
            <a:endParaRPr lang="ru-RU" sz="5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0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Kasutatud kirjandus: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t-EE" dirty="0" smtClean="0">
                <a:latin typeface="Georgia" panose="02040502050405020303" pitchFamily="18" charset="0"/>
              </a:rPr>
              <a:t>1. Sille Kima (2015). Temporomandibulaarliigese haigusseisundid: ülevaade ning füsioterapeutiline käsitlus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2. </a:t>
            </a:r>
            <a:r>
              <a:rPr lang="fi-FI" dirty="0">
                <a:latin typeface="Georgia" panose="02040502050405020303" pitchFamily="18" charset="0"/>
              </a:rPr>
              <a:t>Voog ja Salum, Oklusiooniõpetus </a:t>
            </a:r>
            <a:r>
              <a:rPr lang="et-EE" dirty="0" smtClean="0">
                <a:latin typeface="Georgia" panose="02040502050405020303" pitchFamily="18" charset="0"/>
              </a:rPr>
              <a:t>(</a:t>
            </a:r>
            <a:r>
              <a:rPr lang="fi-FI" dirty="0" smtClean="0">
                <a:latin typeface="Georgia" panose="02040502050405020303" pitchFamily="18" charset="0"/>
              </a:rPr>
              <a:t>2007</a:t>
            </a:r>
            <a:r>
              <a:rPr lang="et-EE" dirty="0" smtClean="0">
                <a:latin typeface="Georgia" panose="02040502050405020303" pitchFamily="18" charset="0"/>
              </a:rPr>
              <a:t>). </a:t>
            </a:r>
            <a:r>
              <a:rPr lang="fi-FI" b="1" dirty="0" smtClean="0">
                <a:latin typeface="Georgia" panose="02040502050405020303" pitchFamily="18" charset="0"/>
              </a:rPr>
              <a:t>Mastikatoorse süsteemi anatoomia ja füsioloogia</a:t>
            </a:r>
            <a:endParaRPr lang="et-EE" b="1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  <a:hlinkClick r:id="rId2"/>
              </a:rPr>
              <a:t>3. https://www.ncbi.nlm.nih.gov/pmc/articles/PMC4668726/</a:t>
            </a:r>
            <a:r>
              <a:rPr lang="et-EE" dirty="0" smtClean="0">
                <a:latin typeface="Georgia" panose="02040502050405020303" pitchFamily="18" charset="0"/>
              </a:rPr>
              <a:t> 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4. </a:t>
            </a:r>
            <a:r>
              <a:rPr lang="et-EE" dirty="0" smtClean="0">
                <a:latin typeface="Georgia" panose="02040502050405020303" pitchFamily="18" charset="0"/>
                <a:hlinkClick r:id="rId3"/>
              </a:rPr>
              <a:t>https://www.aerzteblatt.de/int/archive/article/196065/The-treatment-of-temporomandibular-joint-dislocation-a-systematic-review</a:t>
            </a:r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5. </a:t>
            </a:r>
            <a:r>
              <a:rPr lang="en-US" dirty="0">
                <a:latin typeface="Georgia" panose="02040502050405020303" pitchFamily="18" charset="0"/>
              </a:rPr>
              <a:t>Moffett BC. Definitions of TMJ Derangements. IN: Diagnosis of internal derangements of the TMJ, Vol.1, Double contrast Arthrography and Clinical considerations. BC Moffett and PL </a:t>
            </a:r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6.O</a:t>
            </a:r>
            <a:r>
              <a:rPr lang="en-US" dirty="0" err="1" smtClean="0">
                <a:latin typeface="Georgia" panose="02040502050405020303" pitchFamily="18" charset="0"/>
              </a:rPr>
              <a:t>keson,J</a:t>
            </a:r>
            <a:r>
              <a:rPr lang="en-US" dirty="0" smtClean="0">
                <a:latin typeface="Georgia" panose="02040502050405020303" pitchFamily="18" charset="0"/>
              </a:rPr>
              <a:t>. P. (2003). Management of temporomandibular disorders and occlusion. 5. </a:t>
            </a:r>
            <a:r>
              <a:rPr lang="en-US" dirty="0" err="1" smtClean="0">
                <a:latin typeface="Georgia" panose="02040502050405020303" pitchFamily="18" charset="0"/>
              </a:rPr>
              <a:t>väljaanne</a:t>
            </a:r>
            <a:r>
              <a:rPr lang="en-US" dirty="0" smtClean="0">
                <a:latin typeface="Georgia" panose="02040502050405020303" pitchFamily="18" charset="0"/>
              </a:rPr>
              <a:t>. St. Louis: Mosby Inc. 3-38; 245-320.</a:t>
            </a:r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7.</a:t>
            </a:r>
            <a:r>
              <a:rPr lang="en-US" dirty="0">
                <a:latin typeface="Georgia" panose="02040502050405020303" pitchFamily="18" charset="0"/>
              </a:rPr>
              <a:t> 17. </a:t>
            </a:r>
            <a:r>
              <a:rPr lang="en-US" dirty="0" err="1">
                <a:latin typeface="Georgia" panose="02040502050405020303" pitchFamily="18" charset="0"/>
              </a:rPr>
              <a:t>Akinbami</a:t>
            </a:r>
            <a:r>
              <a:rPr lang="en-US" dirty="0">
                <a:latin typeface="Georgia" panose="02040502050405020303" pitchFamily="18" charset="0"/>
              </a:rPr>
              <a:t> BO. Evaluation of the mechanism and principles of management of temporomandibular joint dislocation. Systematic review of literature and a proposed new classification of temporomandibular joint dislocation. Head Face Med. 2011;7:10.</a:t>
            </a:r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8. </a:t>
            </a:r>
            <a:r>
              <a:rPr lang="et-EE" dirty="0" smtClean="0">
                <a:latin typeface="Georgia" panose="02040502050405020303" pitchFamily="18" charset="0"/>
                <a:hlinkClick r:id="rId4"/>
              </a:rPr>
              <a:t>https://www.ncbi.nlm.nih.gov/pmc/articles/PMC3127760/</a:t>
            </a:r>
            <a:endParaRPr lang="et-EE" dirty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9. </a:t>
            </a:r>
            <a:r>
              <a:rPr lang="et-EE" dirty="0" smtClean="0">
                <a:latin typeface="Georgia" panose="02040502050405020303" pitchFamily="18" charset="0"/>
                <a:hlinkClick r:id="rId5"/>
              </a:rPr>
              <a:t>https://www.ncbi.nlm.nih.gov/pmc/articles/PMC4762294/</a:t>
            </a:r>
            <a:r>
              <a:rPr lang="et-EE" dirty="0" smtClean="0">
                <a:latin typeface="Georgia" panose="02040502050405020303" pitchFamily="18" charset="0"/>
              </a:rPr>
              <a:t> </a:t>
            </a:r>
          </a:p>
          <a:p>
            <a:endParaRPr lang="et-EE" dirty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  <a:hlinkClick r:id="rId6"/>
              </a:rPr>
              <a:t>https://www.slideshare.net/DrKaminiDadsena/temporomandibular-joint-dislocation-106675827</a:t>
            </a:r>
            <a:r>
              <a:rPr lang="et-EE" dirty="0" smtClean="0">
                <a:latin typeface="Georgia" panose="02040502050405020303" pitchFamily="18" charset="0"/>
              </a:rPr>
              <a:t> (pildid)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4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-28139"/>
            <a:ext cx="10515600" cy="1325563"/>
          </a:xfrm>
        </p:spPr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1.Sissejuhatus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59" y="997527"/>
            <a:ext cx="7040499" cy="5860473"/>
          </a:xfrm>
        </p:spPr>
        <p:txBody>
          <a:bodyPr>
            <a:normAutofit/>
          </a:bodyPr>
          <a:lstStyle/>
          <a:p>
            <a:r>
              <a:rPr lang="et-EE" sz="2400" dirty="0" smtClean="0">
                <a:latin typeface="Georgia" panose="02040502050405020303" pitchFamily="18" charset="0"/>
              </a:rPr>
              <a:t>Temporomandibulaarliiges (edaspidi TML) </a:t>
            </a:r>
            <a:r>
              <a:rPr lang="et-EE" sz="2400" b="1" dirty="0" smtClean="0">
                <a:latin typeface="Georgia" panose="02040502050405020303" pitchFamily="18" charset="0"/>
              </a:rPr>
              <a:t>bikondülaarne liigeskompleks</a:t>
            </a:r>
            <a:r>
              <a:rPr lang="et-EE" sz="2400" dirty="0" smtClean="0">
                <a:latin typeface="Georgia" panose="02040502050405020303" pitchFamily="18" charset="0"/>
              </a:rPr>
              <a:t>, mille liigestuvad pinnad asuvad kummaski alalõualuu otsas ja mille kondüülid liiguvad funktsioonil </a:t>
            </a:r>
            <a:r>
              <a:rPr lang="et-EE" sz="2400" b="1" dirty="0" smtClean="0">
                <a:latin typeface="Georgia" panose="02040502050405020303" pitchFamily="18" charset="0"/>
              </a:rPr>
              <a:t>üheaegselt. </a:t>
            </a:r>
          </a:p>
          <a:p>
            <a:endParaRPr lang="et-EE" sz="2400" b="1" dirty="0" smtClean="0">
              <a:latin typeface="Georgia" panose="02040502050405020303" pitchFamily="18" charset="0"/>
            </a:endParaRPr>
          </a:p>
          <a:p>
            <a:r>
              <a:rPr lang="et-EE" sz="2400" dirty="0">
                <a:latin typeface="Georgia" panose="02040502050405020303" pitchFamily="18" charset="0"/>
              </a:rPr>
              <a:t>Alalõualiigeses liigestub alalõuapea oimuluu </a:t>
            </a:r>
            <a:r>
              <a:rPr lang="et-EE" sz="2400" i="1" dirty="0">
                <a:latin typeface="Georgia" panose="02040502050405020303" pitchFamily="18" charset="0"/>
              </a:rPr>
              <a:t>fossa mandibularise </a:t>
            </a:r>
            <a:r>
              <a:rPr lang="et-EE" sz="2400" dirty="0">
                <a:latin typeface="Georgia" panose="02040502050405020303" pitchFamily="18" charset="0"/>
              </a:rPr>
              <a:t>eesmise osaga </a:t>
            </a:r>
            <a:r>
              <a:rPr lang="et-EE" sz="2400" dirty="0" smtClean="0">
                <a:latin typeface="Georgia" panose="02040502050405020303" pitchFamily="18" charset="0"/>
              </a:rPr>
              <a:t>ja </a:t>
            </a:r>
            <a:r>
              <a:rPr lang="et-EE" sz="2400" i="1" dirty="0" smtClean="0">
                <a:latin typeface="Georgia" panose="02040502050405020303" pitchFamily="18" charset="0"/>
              </a:rPr>
              <a:t>tuberculum articularega (Voog, 2007)</a:t>
            </a:r>
          </a:p>
          <a:p>
            <a:endParaRPr lang="et-EE" sz="2400" b="1" i="1" dirty="0">
              <a:latin typeface="Georgia" panose="02040502050405020303" pitchFamily="18" charset="0"/>
            </a:endParaRPr>
          </a:p>
          <a:p>
            <a:endParaRPr lang="et-EE" sz="2400" b="1" dirty="0" smtClean="0"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TMLi pindu katab tavapärase hüaliinkõhre asemel kiudkõhr (Ingawale &amp; Goswami, 2009).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/>
              <a:t>https://www.researchgate.net/profile/Luis_Miguel_Ramirez_Aristeguieta/publication/216539068/figure/fig3/AS:669467679928323@1536624941045/Parasagittal-cross-section-of-the-right-temporomandibular-joint-representing-the.png</a:t>
            </a:r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4" y="2011680"/>
            <a:ext cx="5103091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80" y="565863"/>
            <a:ext cx="10515600" cy="4351338"/>
          </a:xfrm>
        </p:spPr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Disk on enamjaolt avaskulaarne ning innervatsioonita, välja arvatud </a:t>
            </a:r>
            <a:r>
              <a:rPr lang="et-EE" b="1" dirty="0" smtClean="0">
                <a:latin typeface="Georgia" panose="02040502050405020303" pitchFamily="18" charset="0"/>
              </a:rPr>
              <a:t>perifeersetes</a:t>
            </a:r>
            <a:r>
              <a:rPr lang="et-EE" dirty="0" smtClean="0">
                <a:latin typeface="Georgia" panose="02040502050405020303" pitchFamily="18" charset="0"/>
              </a:rPr>
              <a:t> osades. Sagitaaltasapinnas vaadelduna on see keskelt õhem ning äärtest paksem. (</a:t>
            </a:r>
            <a:r>
              <a:rPr lang="et-EE" i="1" dirty="0" smtClean="0">
                <a:latin typeface="Georgia" panose="02040502050405020303" pitchFamily="18" charset="0"/>
              </a:rPr>
              <a:t>Kima, 2015</a:t>
            </a:r>
            <a:r>
              <a:rPr lang="et-EE" dirty="0" smtClean="0">
                <a:latin typeface="Georgia" panose="02040502050405020303" pitchFamily="18" charset="0"/>
              </a:rPr>
              <a:t>)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7380" y="6498582"/>
            <a:ext cx="88239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https://</a:t>
            </a:r>
            <a:r>
              <a:rPr lang="ru-RU" sz="900" dirty="0" smtClean="0"/>
              <a:t>www.researchgate.net/publication/323461896/figure/fig1/AS:599182893121536@1519867742548/Anatomy-of-the-TMJ.png</a:t>
            </a:r>
            <a:endParaRPr lang="ru-RU" sz="10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04" y="1943249"/>
            <a:ext cx="6652260" cy="29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2. TML dislokatsioonid: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>
                <a:latin typeface="Georgia" panose="02040502050405020303" pitchFamily="18" charset="0"/>
              </a:rPr>
              <a:t>Krooniline / akuutne </a:t>
            </a:r>
          </a:p>
          <a:p>
            <a:r>
              <a:rPr lang="en-US" dirty="0" err="1" smtClean="0">
                <a:latin typeface="Georgia" panose="02040502050405020303" pitchFamily="18" charset="0"/>
              </a:rPr>
              <a:t>Luksatsioon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t-EE" dirty="0" smtClean="0">
                <a:latin typeface="Georgia" panose="02040502050405020303" pitchFamily="18" charset="0"/>
              </a:rPr>
              <a:t>/ subluksatsioon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Bilateraalne / unilateraale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Tavaliselt on anterioorne dislokatsioon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(mediaalne, lateraalne, ülemine (</a:t>
            </a:r>
            <a:r>
              <a:rPr lang="et-EE" i="1" dirty="0" smtClean="0">
                <a:latin typeface="Georgia" panose="02040502050405020303" pitchFamily="18" charset="0"/>
              </a:rPr>
              <a:t>cranial fossa</a:t>
            </a:r>
            <a:r>
              <a:rPr lang="et-EE" dirty="0" smtClean="0">
                <a:latin typeface="Georgia" panose="02040502050405020303" pitchFamily="18" charset="0"/>
              </a:rPr>
              <a:t>), posterioorne (harva,trauma, </a:t>
            </a:r>
            <a:r>
              <a:rPr lang="et-EE" i="1" dirty="0" smtClean="0">
                <a:latin typeface="Georgia" panose="02040502050405020303" pitchFamily="18" charset="0"/>
              </a:rPr>
              <a:t>„open-lock“).</a:t>
            </a:r>
          </a:p>
          <a:p>
            <a:endParaRPr lang="et-EE" dirty="0"/>
          </a:p>
          <a:p>
            <a:endParaRPr lang="et-EE" dirty="0" smtClean="0"/>
          </a:p>
          <a:p>
            <a:pPr marL="0" indent="0">
              <a:buNone/>
            </a:pPr>
            <a:r>
              <a:rPr lang="et-EE" i="1" dirty="0" smtClean="0"/>
              <a:t>Sharma, 2015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3109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 lnSpcReduction="10000"/>
          </a:bodyPr>
          <a:lstStyle/>
          <a:p>
            <a:r>
              <a:rPr lang="et-EE" dirty="0" smtClean="0">
                <a:latin typeface="Georgia" panose="02040502050405020303" pitchFamily="18" charset="0"/>
              </a:rPr>
              <a:t>Alteratsioonid neuromuskulaarses funktsioonis tekivad artikulaarse diski ja ligamentide lõtvusest, </a:t>
            </a:r>
            <a:r>
              <a:rPr lang="et-EE" i="1" dirty="0" smtClean="0">
                <a:latin typeface="Georgia" panose="02040502050405020303" pitchFamily="18" charset="0"/>
              </a:rPr>
              <a:t>m. pterydoideus lateralis’</a:t>
            </a:r>
            <a:r>
              <a:rPr lang="et-EE" dirty="0" smtClean="0">
                <a:latin typeface="Georgia" panose="02040502050405020303" pitchFamily="18" charset="0"/>
              </a:rPr>
              <a:t>e spasmi tõttu.</a:t>
            </a:r>
          </a:p>
          <a:p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Strukturaalne häire (artriit) – muutused kondüülis  ja </a:t>
            </a:r>
            <a:r>
              <a:rPr lang="et-EE" i="1" dirty="0" smtClean="0">
                <a:latin typeface="Georgia" panose="02040502050405020303" pitchFamily="18" charset="0"/>
              </a:rPr>
              <a:t>tuberculum articulare’s</a:t>
            </a:r>
            <a:r>
              <a:rPr lang="et-EE" dirty="0" smtClean="0">
                <a:latin typeface="Georgia" panose="02040502050405020303" pitchFamily="18" charset="0"/>
              </a:rPr>
              <a:t>.</a:t>
            </a:r>
          </a:p>
          <a:p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Suu avamine, 3.molaaride ravi, oksendamine, naermine, endotraheaalne intubatsioon, larüngoskoopia, bronhoskoopia. 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Antipsühootikumid? Ehlers – Danlos sündroom, orofatsiaalne düstoonia, Marfan sündroom.</a:t>
            </a:r>
          </a:p>
          <a:p>
            <a:endParaRPr lang="et-EE" dirty="0"/>
          </a:p>
          <a:p>
            <a:endParaRPr lang="et-E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2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Kliiniline sümptom: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>
                <a:latin typeface="Georgia" panose="02040502050405020303" pitchFamily="18" charset="0"/>
              </a:rPr>
              <a:t>Tavaliseks kliiniliseks sümptomiks : võimetus suud kinni panna (</a:t>
            </a:r>
            <a:r>
              <a:rPr lang="et-EE" i="1" dirty="0" smtClean="0">
                <a:latin typeface="Georgia" panose="02040502050405020303" pitchFamily="18" charset="0"/>
              </a:rPr>
              <a:t>open lock</a:t>
            </a:r>
            <a:r>
              <a:rPr lang="et-EE" dirty="0" smtClean="0">
                <a:latin typeface="Georgia" panose="02040502050405020303" pitchFamily="18" charset="0"/>
              </a:rPr>
              <a:t>), raskused rääkimisel, süljevoolus, huuled lahti.</a:t>
            </a:r>
            <a:endParaRPr lang="et-EE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et-EE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Akuutne dislokatsioon – valu preaurikulaarses regioonis,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Krooniline dislokatsioon – tavaliselt valu ei esine.</a:t>
            </a:r>
          </a:p>
          <a:p>
            <a:endParaRPr lang="et-EE" dirty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Unilateraalne – lõua deviatsioon kontrlateraalsele.</a:t>
            </a:r>
          </a:p>
          <a:p>
            <a:endParaRPr lang="et-EE" dirty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Patsient on rahutu</a:t>
            </a:r>
          </a:p>
        </p:txBody>
      </p:sp>
    </p:spTree>
    <p:extLst>
      <p:ext uri="{BB962C8B-B14F-4D97-AF65-F5344CB8AC3E}">
        <p14:creationId xmlns:p14="http://schemas.microsoft.com/office/powerpoint/2010/main" val="5622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Diagnoos: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OPTG, CBCT</a:t>
            </a:r>
          </a:p>
          <a:p>
            <a:endParaRPr lang="et-EE" dirty="0"/>
          </a:p>
          <a:p>
            <a:r>
              <a:rPr lang="et-EE" dirty="0" smtClean="0">
                <a:latin typeface="Georgia" panose="02040502050405020303" pitchFamily="18" charset="0"/>
              </a:rPr>
              <a:t>Akinbami klassifikatsioon:</a:t>
            </a:r>
          </a:p>
          <a:p>
            <a:pPr>
              <a:buFontTx/>
              <a:buChar char="-"/>
            </a:pPr>
            <a:r>
              <a:rPr lang="et-EE" dirty="0" smtClean="0">
                <a:latin typeface="Georgia" panose="02040502050405020303" pitchFamily="18" charset="0"/>
              </a:rPr>
              <a:t>Tüüp I – kondüülipea </a:t>
            </a:r>
            <a:r>
              <a:rPr lang="et-EE" i="1" dirty="0" smtClean="0">
                <a:latin typeface="Georgia" panose="02040502050405020303" pitchFamily="18" charset="0"/>
              </a:rPr>
              <a:t>tuberculum</a:t>
            </a:r>
            <a:r>
              <a:rPr lang="et-EE" dirty="0" smtClean="0">
                <a:latin typeface="Georgia" panose="02040502050405020303" pitchFamily="18" charset="0"/>
              </a:rPr>
              <a:t>i lähedal</a:t>
            </a:r>
          </a:p>
          <a:p>
            <a:pPr>
              <a:buFontTx/>
              <a:buChar char="-"/>
            </a:pPr>
            <a:r>
              <a:rPr lang="et-EE" dirty="0" smtClean="0">
                <a:latin typeface="Georgia" panose="02040502050405020303" pitchFamily="18" charset="0"/>
              </a:rPr>
              <a:t>Tüüp II – kondüülipea on </a:t>
            </a:r>
            <a:r>
              <a:rPr lang="et-EE" i="1" dirty="0" smtClean="0">
                <a:latin typeface="Georgia" panose="02040502050405020303" pitchFamily="18" charset="0"/>
              </a:rPr>
              <a:t>tuberculum</a:t>
            </a:r>
            <a:r>
              <a:rPr lang="et-EE" dirty="0" smtClean="0">
                <a:latin typeface="Georgia" panose="02040502050405020303" pitchFamily="18" charset="0"/>
              </a:rPr>
              <a:t>i all</a:t>
            </a:r>
          </a:p>
          <a:p>
            <a:pPr>
              <a:buFontTx/>
              <a:buChar char="-"/>
            </a:pPr>
            <a:r>
              <a:rPr lang="et-EE" dirty="0" smtClean="0">
                <a:latin typeface="Georgia" panose="02040502050405020303" pitchFamily="18" charset="0"/>
              </a:rPr>
              <a:t>Tüüp III -  kondüülipea </a:t>
            </a:r>
            <a:r>
              <a:rPr lang="et-EE" i="1" dirty="0" smtClean="0">
                <a:latin typeface="Georgia" panose="02040502050405020303" pitchFamily="18" charset="0"/>
              </a:rPr>
              <a:t>tuberculumi</a:t>
            </a:r>
            <a:r>
              <a:rPr lang="et-EE" dirty="0" smtClean="0">
                <a:latin typeface="Georgia" panose="02040502050405020303" pitchFamily="18" charset="0"/>
              </a:rPr>
              <a:t>st ees (üleval)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57152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https://image.slidesharecdn.com/8tmjdislocation-180720031006/95/temporomandibular-joint-dislocation-9-1024.jpg?cb=1532056620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43879" r="16121" b="12000"/>
          <a:stretch/>
        </p:blipFill>
        <p:spPr>
          <a:xfrm>
            <a:off x="5719156" y="0"/>
            <a:ext cx="6217920" cy="30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2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3. Liigesepea dislokatsiooni ravi: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1435576"/>
            <a:ext cx="11237422" cy="5264482"/>
          </a:xfrm>
        </p:spPr>
        <p:txBody>
          <a:bodyPr>
            <a:normAutofit lnSpcReduction="10000"/>
          </a:bodyPr>
          <a:lstStyle/>
          <a:p>
            <a:r>
              <a:rPr lang="et-EE" b="1" u="sng" dirty="0" smtClean="0">
                <a:latin typeface="Georgia" panose="02040502050405020303" pitchFamily="18" charset="0"/>
              </a:rPr>
              <a:t>Akuutne dislokatsioon: </a:t>
            </a:r>
          </a:p>
          <a:p>
            <a:pPr marL="0" indent="0">
              <a:buNone/>
            </a:pPr>
            <a:r>
              <a:rPr lang="et-EE" dirty="0" smtClean="0">
                <a:latin typeface="Georgia" panose="02040502050405020303" pitchFamily="18" charset="0"/>
              </a:rPr>
              <a:t>Valulik, kuid üsna kerge tagasi panna, konservatiivselt: </a:t>
            </a:r>
          </a:p>
          <a:p>
            <a:pPr marL="0" indent="0">
              <a:buNone/>
            </a:pPr>
            <a:r>
              <a:rPr lang="et-EE" dirty="0" smtClean="0">
                <a:latin typeface="Georgia" panose="02040502050405020303" pitchFamily="18" charset="0"/>
              </a:rPr>
              <a:t>LA  </a:t>
            </a:r>
            <a:r>
              <a:rPr lang="et-EE" i="1" dirty="0" smtClean="0">
                <a:latin typeface="Georgia" panose="02040502050405020303" pitchFamily="18" charset="0"/>
              </a:rPr>
              <a:t>fossa glenoidale </a:t>
            </a:r>
            <a:r>
              <a:rPr lang="et-EE" dirty="0" smtClean="0">
                <a:latin typeface="Georgia" panose="02040502050405020303" pitchFamily="18" charset="0"/>
              </a:rPr>
              <a:t>’sse ja manuaalne reduktsioon.</a:t>
            </a:r>
          </a:p>
          <a:p>
            <a:pPr marL="0" indent="0">
              <a:buNone/>
            </a:pPr>
            <a:endParaRPr lang="et-EE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Georgia" panose="02040502050405020303" pitchFamily="18" charset="0"/>
              </a:rPr>
              <a:t>Alalõualuud suruda allapoole, seejärel taha ja ülesse(</a:t>
            </a:r>
            <a:r>
              <a:rPr lang="et-EE" i="1" dirty="0" smtClean="0">
                <a:latin typeface="Georgia" panose="02040502050405020303" pitchFamily="18" charset="0"/>
              </a:rPr>
              <a:t>by Hippocrates</a:t>
            </a:r>
            <a:r>
              <a:rPr lang="et-EE" dirty="0" smtClean="0">
                <a:latin typeface="Georgia" panose="02040502050405020303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Georgia" panose="02040502050405020303" pitchFamily="18" charset="0"/>
              </a:rPr>
              <a:t>1981 – suruda alla alumiste molaaride oklusaalpinda, samal ajal lõuatsi peab sõrmedega tõstma ülespoole ja lükkama distaalsemale.</a:t>
            </a:r>
          </a:p>
          <a:p>
            <a:pPr marL="0" indent="0">
              <a:buNone/>
            </a:pPr>
            <a:endParaRPr lang="et-EE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dirty="0" smtClean="0">
                <a:latin typeface="Georgia" panose="02040502050405020303" pitchFamily="18" charset="0"/>
              </a:rPr>
              <a:t>4 nädalat immobilisatsiooni, pea-lõuatsi </a:t>
            </a:r>
            <a:r>
              <a:rPr lang="en-US" dirty="0" err="1" smtClean="0">
                <a:latin typeface="Georgia" panose="02040502050405020303" pitchFamily="18" charset="0"/>
              </a:rPr>
              <a:t>bandaaz</a:t>
            </a:r>
            <a:r>
              <a:rPr lang="et-EE" dirty="0" smtClean="0">
                <a:latin typeface="Georgia" panose="02040502050405020303" pitchFamily="18" charset="0"/>
              </a:rPr>
              <a:t> (72h – 1 nädal), pehme toit. </a:t>
            </a:r>
          </a:p>
          <a:p>
            <a:pPr marL="0" indent="0">
              <a:buNone/>
            </a:pPr>
            <a:r>
              <a:rPr lang="et-EE" i="1" dirty="0" smtClean="0"/>
              <a:t>(Akibami, 2011)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46000" r="51917" b="6666"/>
          <a:stretch/>
        </p:blipFill>
        <p:spPr>
          <a:xfrm>
            <a:off x="8395855" y="283213"/>
            <a:ext cx="3796145" cy="309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" y="525780"/>
            <a:ext cx="11612880" cy="6332220"/>
          </a:xfrm>
        </p:spPr>
        <p:txBody>
          <a:bodyPr>
            <a:normAutofit fontScale="92500" lnSpcReduction="10000"/>
          </a:bodyPr>
          <a:lstStyle/>
          <a:p>
            <a:r>
              <a:rPr lang="et-EE" sz="3300" b="1" u="sng" dirty="0" smtClean="0">
                <a:latin typeface="Georgia" panose="02040502050405020303" pitchFamily="18" charset="0"/>
              </a:rPr>
              <a:t>Krooniline dislokatsioon </a:t>
            </a:r>
            <a:r>
              <a:rPr lang="et-EE" sz="3300" dirty="0" smtClean="0">
                <a:latin typeface="Georgia" panose="02040502050405020303" pitchFamily="18" charset="0"/>
              </a:rPr>
              <a:t>– pikaajaline või korduv seisund. Raskemini ravida (konservatiivsed ja kirurgilised meetodid).</a:t>
            </a:r>
          </a:p>
          <a:p>
            <a:endParaRPr lang="et-EE" sz="3300" dirty="0" smtClean="0">
              <a:latin typeface="Georgia" panose="02040502050405020303" pitchFamily="18" charset="0"/>
            </a:endParaRPr>
          </a:p>
          <a:p>
            <a:endParaRPr lang="et-EE" sz="3300" dirty="0">
              <a:latin typeface="Georgia" panose="02040502050405020303" pitchFamily="18" charset="0"/>
            </a:endParaRPr>
          </a:p>
          <a:p>
            <a:r>
              <a:rPr lang="et-EE" sz="3300" dirty="0" smtClean="0">
                <a:latin typeface="Georgia" panose="02040502050405020303" pitchFamily="18" charset="0"/>
              </a:rPr>
              <a:t>TML skleroseerumine alkohooliga, </a:t>
            </a:r>
            <a:r>
              <a:rPr lang="et-EE" sz="3300" i="1" dirty="0">
                <a:latin typeface="Georgia" panose="02040502050405020303" pitchFamily="18" charset="0"/>
              </a:rPr>
              <a:t>sodium tetradecyl sulfate, sodium psylliate, morrhuate sodium</a:t>
            </a:r>
            <a:r>
              <a:rPr lang="et-EE" sz="3300" dirty="0">
                <a:latin typeface="Georgia" panose="02040502050405020303" pitchFamily="18" charset="0"/>
              </a:rPr>
              <a:t>, </a:t>
            </a:r>
            <a:r>
              <a:rPr lang="et-EE" sz="3300" i="1" dirty="0" smtClean="0">
                <a:latin typeface="Georgia" panose="02040502050405020303" pitchFamily="18" charset="0"/>
              </a:rPr>
              <a:t>Botulinum toxinA </a:t>
            </a:r>
            <a:r>
              <a:rPr lang="et-EE" sz="3300" dirty="0" smtClean="0">
                <a:latin typeface="Georgia" panose="02040502050405020303" pitchFamily="18" charset="0"/>
              </a:rPr>
              <a:t>ja PRP-ga. </a:t>
            </a:r>
          </a:p>
          <a:p>
            <a:endParaRPr lang="et-EE" sz="3300" dirty="0">
              <a:latin typeface="Georgia" panose="02040502050405020303" pitchFamily="18" charset="0"/>
            </a:endParaRPr>
          </a:p>
          <a:p>
            <a:endParaRPr lang="et-EE" sz="3300" dirty="0">
              <a:latin typeface="Georgia" panose="02040502050405020303" pitchFamily="18" charset="0"/>
            </a:endParaRPr>
          </a:p>
          <a:p>
            <a:r>
              <a:rPr lang="et-EE" sz="3300" dirty="0" smtClean="0">
                <a:latin typeface="Georgia" panose="02040502050405020303" pitchFamily="18" charset="0"/>
              </a:rPr>
              <a:t>Lisaks on immobilisatsioon kummidega traatligatuurid  ja IMF. ( </a:t>
            </a:r>
            <a:r>
              <a:rPr lang="et-EE" sz="3300" i="1" dirty="0" smtClean="0">
                <a:latin typeface="Georgia" panose="02040502050405020303" pitchFamily="18" charset="0"/>
              </a:rPr>
              <a:t>uue fibrooskoe varajase venimise vältimine</a:t>
            </a:r>
            <a:r>
              <a:rPr lang="et-EE" sz="3300" dirty="0" smtClean="0">
                <a:latin typeface="Georgia" panose="02040502050405020303" pitchFamily="18" charset="0"/>
              </a:rPr>
              <a:t>).</a:t>
            </a:r>
          </a:p>
          <a:p>
            <a:pPr marL="0" indent="0">
              <a:buNone/>
            </a:pPr>
            <a:endParaRPr lang="et-EE" sz="3300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sz="2100" dirty="0"/>
              <a:t> </a:t>
            </a:r>
            <a:r>
              <a:rPr lang="et-EE" sz="2100" dirty="0" smtClean="0"/>
              <a:t>                                                                                                                                          </a:t>
            </a:r>
            <a:r>
              <a:rPr lang="et-EE" sz="1300" dirty="0" smtClean="0"/>
              <a:t>https://img.tfd.com/mk/F/X2604-F-13.png</a:t>
            </a:r>
            <a:endParaRPr lang="ru-RU" sz="1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5015940"/>
            <a:ext cx="2522220" cy="13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9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758</Words>
  <Application>Microsoft Office PowerPoint</Application>
  <PresentationFormat>Широкоэкранный</PresentationFormat>
  <Paragraphs>134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Wingdings</vt:lpstr>
      <vt:lpstr>Тема Office</vt:lpstr>
      <vt:lpstr>Liigesepea- ja diski dislokatsioonid</vt:lpstr>
      <vt:lpstr>1.Sissejuhatus</vt:lpstr>
      <vt:lpstr>Презентация PowerPoint</vt:lpstr>
      <vt:lpstr>2. TML dislokatsioonid:</vt:lpstr>
      <vt:lpstr>Презентация PowerPoint</vt:lpstr>
      <vt:lpstr>Kliiniline sümptom:</vt:lpstr>
      <vt:lpstr>Diagnoos:</vt:lpstr>
      <vt:lpstr>3. Liigesepea dislokatsiooni ravi:</vt:lpstr>
      <vt:lpstr>Презентация PowerPoint</vt:lpstr>
      <vt:lpstr>Презентация PowerPoint</vt:lpstr>
      <vt:lpstr>4. Liigesediski dislokatsioon:</vt:lpstr>
      <vt:lpstr>Презентация PowerPoint</vt:lpstr>
      <vt:lpstr>Презентация PowerPoint</vt:lpstr>
      <vt:lpstr>Презентация PowerPoint</vt:lpstr>
      <vt:lpstr>Kasutatud kirjandus: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Liigesepea- ja diski dislokatsioonid</dc:title>
  <dc:creator>Jana Jakovleva</dc:creator>
  <cp:lastModifiedBy>Jana Jakovleva</cp:lastModifiedBy>
  <cp:revision>51</cp:revision>
  <dcterms:created xsi:type="dcterms:W3CDTF">2018-11-16T17:50:35Z</dcterms:created>
  <dcterms:modified xsi:type="dcterms:W3CDTF">2019-04-14T19:40:33Z</dcterms:modified>
</cp:coreProperties>
</file>