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5" r:id="rId9"/>
    <p:sldId id="266" r:id="rId10"/>
    <p:sldId id="267" r:id="rId11"/>
    <p:sldId id="263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6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9205" autoAdjust="0"/>
  </p:normalViewPr>
  <p:slideViewPr>
    <p:cSldViewPr snapToGrid="0">
      <p:cViewPr varScale="1">
        <p:scale>
          <a:sx n="63" d="100"/>
          <a:sy n="63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7DE9C-196D-4383-96A9-9FEFA789AF0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A26CA-8775-498D-8E41-5608E86B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smeds.com/plastika-lica/hejloplastika/plastika-uzdechki-guby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Diasteem</a:t>
            </a:r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vahe esimeste hammaste vahel.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Проблемы с прикусом, а именно выдвижение передних резцов вперед.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26CA-8775-498D-8E41-5608E86B1F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7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Diasteem, mille suurus on 2,5 mm ja enam, spontaanselt ei sulgu.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26CA-8775-498D-8E41-5608E86B1F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1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Противопоказания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Операция по коррекции уздечки не проводится при наличии следующих состояний и болезней: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рецидивирующие заболевания слизистой оболочки рта;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Улыбка до и после пластики уздечки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остеомиелит;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множественный кариес с осложнениями;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лучевое облучение головы и области шеи.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общих противопоказаний необходимо отметить: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церебральные поражения;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дисморфофобию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злоупотребление алкогольными напитками;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психические болезни;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крови (лейкозы, гемофилия);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инфекционные заболевания в стадии обострения;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хронические заболевания;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онкологические болезни;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коллагенозы, склонность к формированию келоидных рубцов.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Подробнее: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http://rusmeds.com/plastika-lica/hejloplastika/plastika-uzdechki-guby/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26CA-8775-498D-8E41-5608E86B1F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0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Обычно доктора используют простой тест, которым могут воспользоваться и родители. При открытой полости рта малыша, нужно ее попросить дотронуться до самого неба, и если малыш достает без трудностей – все в норме.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26CA-8775-498D-8E41-5608E86B1F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5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="1" dirty="0" smtClean="0"/>
              <a:t>anküloglossia</a:t>
            </a:r>
            <a:r>
              <a:rPr lang="et-EE" dirty="0" smtClean="0"/>
              <a:t> e.</a:t>
            </a:r>
            <a:r>
              <a:rPr lang="et-EE" baseline="0" dirty="0" smtClean="0"/>
              <a:t> </a:t>
            </a:r>
            <a:r>
              <a:rPr lang="et-EE" dirty="0" smtClean="0"/>
              <a:t>seotud keel. 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Короткая уздечка верхней или нижней губы у грудничка может негативно сказаться на процессе сосания груди. При этом ребенок не может правильно расположить сосок в полости рта и создать достаточный вакуум, необходимый для сосания и глотания.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26CA-8775-498D-8E41-5608E86B1F1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7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26CA-8775-498D-8E41-5608E86B1F1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4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FB-CE4E-4598-ADBD-BC3E8593D1B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1EB0-4D3C-4A74-97EF-7C4A447F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9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FB-CE4E-4598-ADBD-BC3E8593D1B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1EB0-4D3C-4A74-97EF-7C4A447F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9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FB-CE4E-4598-ADBD-BC3E8593D1B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1EB0-4D3C-4A74-97EF-7C4A447F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4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FB-CE4E-4598-ADBD-BC3E8593D1B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1EB0-4D3C-4A74-97EF-7C4A447F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FB-CE4E-4598-ADBD-BC3E8593D1B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1EB0-4D3C-4A74-97EF-7C4A447F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7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FB-CE4E-4598-ADBD-BC3E8593D1B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1EB0-4D3C-4A74-97EF-7C4A447F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7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FB-CE4E-4598-ADBD-BC3E8593D1B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1EB0-4D3C-4A74-97EF-7C4A447F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0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FB-CE4E-4598-ADBD-BC3E8593D1B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1EB0-4D3C-4A74-97EF-7C4A447F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1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FB-CE4E-4598-ADBD-BC3E8593D1B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1EB0-4D3C-4A74-97EF-7C4A447F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7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FB-CE4E-4598-ADBD-BC3E8593D1B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1EB0-4D3C-4A74-97EF-7C4A447F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0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FB-CE4E-4598-ADBD-BC3E8593D1B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1EB0-4D3C-4A74-97EF-7C4A447F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0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C0FB-CE4E-4598-ADBD-BC3E8593D1B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1EB0-4D3C-4A74-97EF-7C4A447F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9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bm3xGBCC71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2yysBEKbH8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mbaarst.ee/artiklid/374/" TargetMode="External"/><Relationship Id="rId3" Type="http://schemas.openxmlformats.org/officeDocument/2006/relationships/hyperlink" Target="https://www.ncbi.nlm.nih.gov/pmc/articles/PMC3527809/pdf/jcdr-6-1587.pdf" TargetMode="External"/><Relationship Id="rId7" Type="http://schemas.openxmlformats.org/officeDocument/2006/relationships/hyperlink" Target="http://www.eestiortodont.ee/spetsialist.php?id=3364" TargetMode="External"/><Relationship Id="rId2" Type="http://schemas.openxmlformats.org/officeDocument/2006/relationships/hyperlink" Target="https://www.ncbi.nlm.nih.gov/pmc/articles/PMC4072276/figure/f0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mbalaser.ee/index.php?id=72" TargetMode="External"/><Relationship Id="rId5" Type="http://schemas.openxmlformats.org/officeDocument/2006/relationships/hyperlink" Target="http://vmede.org/sait/?id=Anatomija_mixailov_t2&amp;menu=Anatomija_mixailov_t2&amp;page=3" TargetMode="External"/><Relationship Id="rId10" Type="http://schemas.openxmlformats.org/officeDocument/2006/relationships/hyperlink" Target="http://cyberleninka.ru/article/n/anomalnye-uzdechki-gub-i-yazyka-klassifikatsiya-terminologiya-s-podhodom-diagnostiki" TargetMode="External"/><Relationship Id="rId4" Type="http://schemas.openxmlformats.org/officeDocument/2006/relationships/hyperlink" Target="http://www.calwic.org/storage/documents/conference/2015/Handouts%20and%20Presentations/TONGUE-TIE%20AND%20BREASTFEEDING%20WIC%20March%202015.pdf" TargetMode="External"/><Relationship Id="rId9" Type="http://schemas.openxmlformats.org/officeDocument/2006/relationships/hyperlink" Target="http://oa.lib.nsmu.ru/files/docs/201202011541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Huulekida; </a:t>
            </a:r>
            <a:r>
              <a:rPr lang="et-EE" i="1" dirty="0" smtClean="0">
                <a:solidFill>
                  <a:schemeClr val="accent1">
                    <a:lumMod val="50000"/>
                  </a:schemeClr>
                </a:solidFill>
              </a:rPr>
              <a:t>fren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t-EE" i="1" dirty="0" smtClean="0">
                <a:solidFill>
                  <a:schemeClr val="accent1">
                    <a:lumMod val="50000"/>
                  </a:schemeClr>
                </a:solidFill>
              </a:rPr>
              <a:t>lotomia</a:t>
            </a:r>
            <a:r>
              <a:rPr lang="et-EE" i="1" dirty="0">
                <a:solidFill>
                  <a:schemeClr val="accent1">
                    <a:lumMod val="50000"/>
                  </a:schemeClr>
                </a:solidFill>
              </a:rPr>
              <a:t>, frenulectomia; </a:t>
            </a:r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teised suuõõne kidad, nende kliiniline tähtsus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49" y="3783438"/>
            <a:ext cx="10839451" cy="3074562"/>
          </a:xfrm>
        </p:spPr>
        <p:txBody>
          <a:bodyPr>
            <a:normAutofit/>
          </a:bodyPr>
          <a:lstStyle/>
          <a:p>
            <a:r>
              <a:rPr lang="et-EE" sz="2800" dirty="0" smtClean="0">
                <a:latin typeface="+mj-lt"/>
              </a:rPr>
              <a:t>Jana Jakovleva</a:t>
            </a:r>
          </a:p>
          <a:p>
            <a:r>
              <a:rPr lang="et-EE" sz="2800" dirty="0" smtClean="0">
                <a:latin typeface="+mj-lt"/>
              </a:rPr>
              <a:t>Hambaarstiteadus, III kursus</a:t>
            </a:r>
          </a:p>
          <a:p>
            <a:r>
              <a:rPr lang="et-EE" sz="2800" dirty="0" smtClean="0">
                <a:latin typeface="+mj-lt"/>
              </a:rPr>
              <a:t>Tartu 2017</a:t>
            </a:r>
          </a:p>
          <a:p>
            <a:pPr algn="l"/>
            <a:endParaRPr lang="et-EE" dirty="0">
              <a:latin typeface="+mj-lt"/>
            </a:endParaRPr>
          </a:p>
          <a:p>
            <a:pPr algn="r"/>
            <a:endParaRPr lang="et-EE" sz="2000" dirty="0" smtClean="0">
              <a:latin typeface="+mj-lt"/>
            </a:endParaRPr>
          </a:p>
          <a:p>
            <a:pPr algn="r"/>
            <a:r>
              <a:rPr lang="et-EE" sz="2000" dirty="0" smtClean="0">
                <a:latin typeface="+mj-lt"/>
              </a:rPr>
              <a:t>ARAN.03.014 Kliiniline ja regionaalne anatoomia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92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6">
                    <a:lumMod val="75000"/>
                  </a:schemeClr>
                </a:solidFill>
              </a:rPr>
              <a:t>Huulekida o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peratsiooni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n</a:t>
            </a:r>
            <a:r>
              <a:rPr lang="et-EE" dirty="0" smtClean="0">
                <a:solidFill>
                  <a:schemeClr val="accent6">
                    <a:lumMod val="75000"/>
                  </a:schemeClr>
                </a:solidFill>
              </a:rPr>
              <a:t>äidustused: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29" y="1825624"/>
            <a:ext cx="11740241" cy="485276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+mj-lt"/>
              </a:rPr>
              <a:t>kolmanda </a:t>
            </a:r>
            <a:r>
              <a:rPr lang="et-EE" dirty="0">
                <a:latin typeface="+mj-lt"/>
              </a:rPr>
              <a:t>vormi kida, sõltumata hambumuse vormist ja tühiku suurusest eeshammaste vahel</a:t>
            </a:r>
            <a:r>
              <a:rPr lang="et-EE" dirty="0" smtClean="0">
                <a:latin typeface="+mj-lt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+mj-lt"/>
              </a:rPr>
              <a:t>anomaalne kida </a:t>
            </a:r>
            <a:r>
              <a:rPr lang="et-EE" dirty="0">
                <a:latin typeface="+mj-lt"/>
              </a:rPr>
              <a:t>koos lahi- või prognaatse hambumusega</a:t>
            </a:r>
            <a:r>
              <a:rPr lang="et-EE" dirty="0" smtClean="0">
                <a:latin typeface="+mj-lt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+mj-lt"/>
              </a:rPr>
              <a:t>huule </a:t>
            </a:r>
            <a:r>
              <a:rPr lang="et-EE" dirty="0">
                <a:latin typeface="+mj-lt"/>
              </a:rPr>
              <a:t>liikuvuse </a:t>
            </a:r>
            <a:r>
              <a:rPr lang="et-EE" dirty="0" smtClean="0">
                <a:latin typeface="+mj-lt"/>
              </a:rPr>
              <a:t>piiratus,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>
                <a:latin typeface="+mj-lt"/>
              </a:rPr>
              <a:t>k</a:t>
            </a:r>
            <a:r>
              <a:rPr lang="et-EE" dirty="0" smtClean="0">
                <a:latin typeface="+mj-lt"/>
              </a:rPr>
              <a:t>ida takistab imikule imemisprotsessi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+mj-lt"/>
              </a:rPr>
              <a:t>Igeme retsessioon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+mj-lt"/>
              </a:rPr>
              <a:t>huulte </a:t>
            </a:r>
            <a:r>
              <a:rPr lang="et-EE" dirty="0">
                <a:latin typeface="+mj-lt"/>
              </a:rPr>
              <a:t>sulguse häire ülahuule alaarengu ja toonuse häire </a:t>
            </a:r>
            <a:r>
              <a:rPr lang="et-EE" dirty="0" smtClean="0">
                <a:latin typeface="+mj-lt"/>
              </a:rPr>
              <a:t>tõttu,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+mj-lt"/>
              </a:rPr>
              <a:t>Igemevao avanemine,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+mj-lt"/>
              </a:rPr>
              <a:t>Hüpertrofeerunud </a:t>
            </a:r>
            <a:r>
              <a:rPr lang="et-EE" dirty="0">
                <a:latin typeface="+mj-lt"/>
              </a:rPr>
              <a:t>huulekida võib põhjustada eemaldatava proteesi ebastabiilsust ja sellest tulenevalt igeme </a:t>
            </a:r>
            <a:r>
              <a:rPr lang="et-EE" dirty="0" smtClean="0">
                <a:latin typeface="+mj-lt"/>
              </a:rPr>
              <a:t>vigastamist</a:t>
            </a:r>
            <a:endParaRPr lang="ru-RU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+mj-lt"/>
              </a:rPr>
              <a:t>Diktsiooni</a:t>
            </a:r>
            <a:r>
              <a:rPr lang="en-US" dirty="0" smtClean="0">
                <a:latin typeface="+mj-lt"/>
              </a:rPr>
              <a:t> h</a:t>
            </a:r>
            <a:r>
              <a:rPr lang="et-EE" dirty="0" smtClean="0">
                <a:latin typeface="+mj-lt"/>
              </a:rPr>
              <a:t>äired („O“, „U“ tähed)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+mj-lt"/>
              </a:rPr>
              <a:t>Ortodontilist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ravi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saavatel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patsientidel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diasteemi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sulgemiseks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t-EE" dirty="0">
                <a:latin typeface="+mj-lt"/>
              </a:rPr>
              <a:t/>
            </a:r>
            <a:br>
              <a:rPr lang="et-EE" dirty="0">
                <a:latin typeface="+mj-lt"/>
              </a:rPr>
            </a:br>
            <a:endParaRPr lang="et-EE" dirty="0" smtClean="0">
              <a:latin typeface="+mj-lt"/>
            </a:endParaRPr>
          </a:p>
          <a:p>
            <a:pPr marL="0" indent="0">
              <a:buNone/>
            </a:pPr>
            <a:r>
              <a:rPr lang="et-EE" dirty="0" smtClean="0">
                <a:latin typeface="+mj-lt"/>
              </a:rPr>
              <a:t>Operatiivse </a:t>
            </a:r>
            <a:r>
              <a:rPr lang="et-EE" dirty="0">
                <a:latin typeface="+mj-lt"/>
              </a:rPr>
              <a:t>vahelesegamise näidustatus ja teostamise ajalisus määratakse individuaalselt.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83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0"/>
            <a:ext cx="10515600" cy="1325563"/>
          </a:xfrm>
        </p:spPr>
        <p:txBody>
          <a:bodyPr/>
          <a:lstStyle/>
          <a:p>
            <a:r>
              <a:rPr lang="et-EE" b="1" u="sng" dirty="0" smtClean="0">
                <a:solidFill>
                  <a:schemeClr val="accent1">
                    <a:lumMod val="75000"/>
                  </a:schemeClr>
                </a:solidFill>
              </a:rPr>
              <a:t>III. </a:t>
            </a:r>
            <a:r>
              <a:rPr lang="et-EE" b="1" u="sng" dirty="0" smtClean="0">
                <a:solidFill>
                  <a:schemeClr val="accent1">
                    <a:lumMod val="75000"/>
                  </a:schemeClr>
                </a:solidFill>
              </a:rPr>
              <a:t>Keelekida e </a:t>
            </a:r>
            <a:r>
              <a:rPr lang="et-EE" b="1" i="1" u="sng" dirty="0" smtClean="0">
                <a:solidFill>
                  <a:schemeClr val="accent1">
                    <a:lumMod val="75000"/>
                  </a:schemeClr>
                </a:solidFill>
              </a:rPr>
              <a:t>frenulum lingualis</a:t>
            </a:r>
            <a:endParaRPr lang="ru-RU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966" y="2140383"/>
            <a:ext cx="10515600" cy="4351338"/>
          </a:xfrm>
        </p:spPr>
        <p:txBody>
          <a:bodyPr/>
          <a:lstStyle/>
          <a:p>
            <a:r>
              <a:rPr lang="et-EE" dirty="0">
                <a:latin typeface="+mj-lt"/>
              </a:rPr>
              <a:t>Keelekida </a:t>
            </a:r>
            <a:r>
              <a:rPr lang="et-EE" b="1" dirty="0">
                <a:latin typeface="+mj-lt"/>
              </a:rPr>
              <a:t>seob keelt ja suupõhja</a:t>
            </a:r>
            <a:r>
              <a:rPr lang="et-EE" dirty="0" smtClean="0">
                <a:latin typeface="+mj-lt"/>
              </a:rPr>
              <a:t>.</a:t>
            </a:r>
          </a:p>
          <a:p>
            <a:r>
              <a:rPr lang="et-EE" dirty="0" smtClean="0">
                <a:latin typeface="+mj-lt"/>
              </a:rPr>
              <a:t>Ebanormaalne </a:t>
            </a:r>
            <a:r>
              <a:rPr lang="et-EE" dirty="0">
                <a:latin typeface="+mj-lt"/>
              </a:rPr>
              <a:t>keelekida võib põhjustada </a:t>
            </a:r>
            <a:r>
              <a:rPr lang="et-EE" b="1" dirty="0">
                <a:latin typeface="+mj-lt"/>
              </a:rPr>
              <a:t>imikute toitmisprobleeme </a:t>
            </a:r>
            <a:r>
              <a:rPr lang="et-EE" dirty="0">
                <a:latin typeface="+mj-lt"/>
              </a:rPr>
              <a:t>ja </a:t>
            </a:r>
            <a:r>
              <a:rPr lang="et-EE" b="1" dirty="0">
                <a:latin typeface="+mj-lt"/>
              </a:rPr>
              <a:t>kõnehäireid</a:t>
            </a:r>
            <a:r>
              <a:rPr lang="et-EE" dirty="0">
                <a:latin typeface="+mj-lt"/>
              </a:rPr>
              <a:t> rääkima õppimisel. </a:t>
            </a:r>
            <a:endParaRPr lang="ru-RU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Vasts</a:t>
            </a:r>
            <a:r>
              <a:rPr lang="et-EE" dirty="0" smtClean="0">
                <a:latin typeface="+mj-lt"/>
              </a:rPr>
              <a:t>ündinul –  u. </a:t>
            </a:r>
            <a:r>
              <a:rPr lang="et-EE" b="1" dirty="0" smtClean="0">
                <a:latin typeface="+mj-lt"/>
              </a:rPr>
              <a:t>8mm</a:t>
            </a:r>
            <a:r>
              <a:rPr lang="et-EE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3" y="3782930"/>
            <a:ext cx="3810000" cy="2524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18025" y="6307055"/>
            <a:ext cx="277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Norm</a:t>
            </a:r>
            <a:r>
              <a:rPr lang="et-EE" i="1" dirty="0" smtClean="0"/>
              <a:t> ; Mare </a:t>
            </a:r>
            <a:r>
              <a:rPr lang="et-EE" i="1" dirty="0"/>
              <a:t>Saag, erakogu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4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u="sng" dirty="0" smtClean="0">
                <a:solidFill>
                  <a:schemeClr val="accent1">
                    <a:lumMod val="75000"/>
                  </a:schemeClr>
                </a:solidFill>
              </a:rPr>
              <a:t>Keelekida anomaaliad: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latin typeface="+mj-lt"/>
              </a:rPr>
              <a:t>Keelekida anomaaliaid esineb ligikaudu 19%-l lastest, ligi pooltel neist on </a:t>
            </a:r>
            <a:r>
              <a:rPr lang="et-EE" b="1" dirty="0">
                <a:latin typeface="+mj-lt"/>
              </a:rPr>
              <a:t>hambakaarte</a:t>
            </a:r>
            <a:r>
              <a:rPr lang="et-EE" dirty="0">
                <a:latin typeface="+mj-lt"/>
              </a:rPr>
              <a:t> ja </a:t>
            </a:r>
            <a:r>
              <a:rPr lang="et-EE" b="1" dirty="0">
                <a:latin typeface="+mj-lt"/>
              </a:rPr>
              <a:t>hambumuse formeerumise häireid </a:t>
            </a:r>
            <a:r>
              <a:rPr lang="et-EE" dirty="0">
                <a:latin typeface="+mj-lt"/>
              </a:rPr>
              <a:t>ja pooltel </a:t>
            </a:r>
            <a:r>
              <a:rPr lang="et-EE" b="1" dirty="0">
                <a:latin typeface="+mj-lt"/>
              </a:rPr>
              <a:t>kõnedefektid</a:t>
            </a:r>
            <a:r>
              <a:rPr lang="et-EE" dirty="0">
                <a:latin typeface="+mj-lt"/>
              </a:rPr>
              <a:t>, sagedamini R-i hääldamise häire</a:t>
            </a:r>
            <a:r>
              <a:rPr lang="et-EE" dirty="0" smtClean="0">
                <a:latin typeface="+mj-lt"/>
              </a:rPr>
              <a:t>.</a:t>
            </a:r>
          </a:p>
          <a:p>
            <a:endParaRPr lang="et-EE" dirty="0" smtClean="0">
              <a:latin typeface="+mj-lt"/>
            </a:endParaRPr>
          </a:p>
          <a:p>
            <a:r>
              <a:rPr lang="et-EE" dirty="0">
                <a:latin typeface="+mj-lt"/>
              </a:rPr>
              <a:t>Kui keelekida on liiga lühike ja pingul või on kinnitatud keelel liiga kaugele tipu suunas, tekib </a:t>
            </a:r>
            <a:r>
              <a:rPr lang="et-EE" b="1" dirty="0" smtClean="0">
                <a:latin typeface="+mj-lt"/>
              </a:rPr>
              <a:t>anküloglossia</a:t>
            </a:r>
            <a:r>
              <a:rPr lang="et-EE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t-EE" dirty="0">
              <a:latin typeface="+mj-lt"/>
            </a:endParaRPr>
          </a:p>
          <a:p>
            <a:r>
              <a:rPr lang="et-EE" dirty="0" smtClean="0">
                <a:latin typeface="+mj-lt"/>
              </a:rPr>
              <a:t>Imikul imemine võib </a:t>
            </a:r>
            <a:r>
              <a:rPr lang="et-EE" dirty="0">
                <a:latin typeface="+mj-lt"/>
              </a:rPr>
              <a:t>olla </a:t>
            </a:r>
            <a:r>
              <a:rPr lang="et-EE" dirty="0" smtClean="0">
                <a:latin typeface="+mj-lt"/>
              </a:rPr>
              <a:t>raskendatud.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0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271" t="29910" r="32347" b="18304"/>
          <a:stretch/>
        </p:blipFill>
        <p:spPr>
          <a:xfrm>
            <a:off x="169291" y="365125"/>
            <a:ext cx="5926709" cy="5169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567264"/>
            <a:ext cx="4827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TONGUE-TIE AND BREASTFEEDING </a:t>
            </a:r>
            <a:r>
              <a:rPr lang="en-US" sz="1200" dirty="0" smtClean="0"/>
              <a:t>Diana </a:t>
            </a:r>
            <a:r>
              <a:rPr lang="en-US" sz="1200" dirty="0"/>
              <a:t>Mahar, MD, </a:t>
            </a:r>
            <a:r>
              <a:rPr lang="en-US" sz="1200" dirty="0" smtClean="0"/>
              <a:t>MSc</a:t>
            </a:r>
            <a:r>
              <a:rPr lang="et-EE" sz="1200" dirty="0" smtClean="0"/>
              <a:t> </a:t>
            </a:r>
            <a:r>
              <a:rPr lang="en-US" sz="1200" dirty="0" smtClean="0"/>
              <a:t>March </a:t>
            </a:r>
            <a:r>
              <a:rPr lang="en-US" sz="1200" dirty="0"/>
              <a:t>24, 2015</a:t>
            </a:r>
            <a:endParaRPr lang="ru-RU" sz="1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09" y="0"/>
            <a:ext cx="5427091" cy="5874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2459" y="6185237"/>
            <a:ext cx="5349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/>
              <a:t>http://www.drghaheri.com/blog/2014/2/9/the-myths-about-painful-breastfeeding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167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Keelekida anomaaliad (2):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u="sng" dirty="0" smtClean="0">
                <a:latin typeface="+mj-lt"/>
              </a:rPr>
              <a:t>Lühikese ja paksu kida korral </a:t>
            </a:r>
            <a:r>
              <a:rPr lang="et-EE" dirty="0" smtClean="0">
                <a:latin typeface="+mj-lt"/>
              </a:rPr>
              <a:t>– keele </a:t>
            </a:r>
            <a:r>
              <a:rPr lang="et-EE" b="1" dirty="0" smtClean="0">
                <a:latin typeface="+mj-lt"/>
              </a:rPr>
              <a:t>keskmine </a:t>
            </a:r>
            <a:r>
              <a:rPr lang="et-EE" b="1" dirty="0">
                <a:latin typeface="+mj-lt"/>
              </a:rPr>
              <a:t>osa kitsas ja lame</a:t>
            </a:r>
            <a:r>
              <a:rPr lang="et-EE" dirty="0">
                <a:latin typeface="+mj-lt"/>
              </a:rPr>
              <a:t>, </a:t>
            </a:r>
            <a:r>
              <a:rPr lang="et-EE" dirty="0" smtClean="0">
                <a:latin typeface="+mj-lt"/>
              </a:rPr>
              <a:t>kooniline, </a:t>
            </a:r>
            <a:r>
              <a:rPr lang="et-EE" dirty="0">
                <a:latin typeface="+mj-lt"/>
              </a:rPr>
              <a:t>keelt ette lükates on keele ots terav, lai ja massiivne kida fikseerub alveolaarjätkele. </a:t>
            </a:r>
            <a:r>
              <a:rPr lang="et-EE" b="1" dirty="0">
                <a:latin typeface="+mj-lt"/>
              </a:rPr>
              <a:t>Keelepära on, vastupidi, massiivne, </a:t>
            </a:r>
            <a:r>
              <a:rPr lang="et-EE" dirty="0">
                <a:latin typeface="+mj-lt"/>
              </a:rPr>
              <a:t>paksenenud, mis viitab selle piirkonna lihaste hüpertroofiale</a:t>
            </a:r>
            <a:r>
              <a:rPr lang="et-EE" dirty="0" smtClean="0">
                <a:latin typeface="+mj-lt"/>
              </a:rPr>
              <a:t>.</a:t>
            </a:r>
          </a:p>
          <a:p>
            <a:endParaRPr lang="et-E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3467999"/>
            <a:ext cx="3346250" cy="3128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021" y="6534834"/>
            <a:ext cx="2461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/>
              <a:t>http://www.edentworld.ru/0004.jpg</a:t>
            </a:r>
            <a:endParaRPr lang="ru-RU" sz="12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2" y="3517448"/>
            <a:ext cx="4151436" cy="30173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8437" y="6534834"/>
            <a:ext cx="3491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/>
              <a:t>https://zub.dental/wp-content/uploads/2017/01/juzd.jpg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-1031" r="54296" b="67491"/>
          <a:stretch/>
        </p:blipFill>
        <p:spPr>
          <a:xfrm>
            <a:off x="8700649" y="3467999"/>
            <a:ext cx="2929346" cy="2475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00649" y="6085357"/>
            <a:ext cx="350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900" dirty="0"/>
              <a:t>https://www.ncbi.nlm.nih.gov/pmc/articles/PMC4072276/figure/f04</a:t>
            </a:r>
            <a:r>
              <a:rPr lang="et-EE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9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Keelekida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operatsiooni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n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äidustused: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+mj-lt"/>
              </a:rPr>
              <a:t>Imemisfunktsiooni häired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+mj-lt"/>
              </a:rPr>
              <a:t>Raskused rääkimisel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>
                <a:latin typeface="+mj-lt"/>
              </a:rPr>
              <a:t>Neelamisraskused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R-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et-EE" dirty="0" smtClean="0">
                <a:latin typeface="+mj-lt"/>
              </a:rPr>
              <a:t>hääldamise häire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+mj-lt"/>
              </a:rPr>
              <a:t>Alalõua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alaareng</a:t>
            </a:r>
            <a:r>
              <a:rPr lang="en-US" dirty="0">
                <a:latin typeface="+mj-lt"/>
              </a:rPr>
              <a:t> </a:t>
            </a:r>
            <a:endParaRPr lang="et-EE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+mj-lt"/>
              </a:rPr>
              <a:t>Keele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piiratud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liikuvus</a:t>
            </a:r>
            <a:endParaRPr lang="en-US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2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t-EE" dirty="0" smtClean="0">
                <a:solidFill>
                  <a:schemeClr val="accent6">
                    <a:lumMod val="75000"/>
                  </a:schemeClr>
                </a:solidFill>
              </a:rPr>
              <a:t>V. </a:t>
            </a:r>
            <a:r>
              <a:rPr lang="et-EE" dirty="0" smtClean="0">
                <a:solidFill>
                  <a:schemeClr val="accent6">
                    <a:lumMod val="75000"/>
                  </a:schemeClr>
                </a:solidFill>
              </a:rPr>
              <a:t>Kirurgilised meetodid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Frenulotoomia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>
                <a:latin typeface="+mj-lt"/>
              </a:rPr>
              <a:t>Frenulotoomia</a:t>
            </a:r>
            <a:r>
              <a:rPr lang="en-US" b="1" dirty="0" smtClean="0">
                <a:latin typeface="+mj-lt"/>
              </a:rPr>
              <a:t> e </a:t>
            </a:r>
            <a:r>
              <a:rPr lang="en-US" b="1" dirty="0" err="1" smtClean="0">
                <a:latin typeface="+mj-lt"/>
              </a:rPr>
              <a:t>frenotoomia</a:t>
            </a:r>
            <a:r>
              <a:rPr lang="et-EE" b="1" dirty="0" smtClean="0">
                <a:latin typeface="+mj-lt"/>
              </a:rPr>
              <a:t> </a:t>
            </a:r>
            <a:r>
              <a:rPr lang="et-EE" dirty="0" smtClean="0">
                <a:latin typeface="+mj-lt"/>
              </a:rPr>
              <a:t>- </a:t>
            </a:r>
            <a:r>
              <a:rPr lang="et-EE" dirty="0">
                <a:latin typeface="+mj-lt"/>
              </a:rPr>
              <a:t>on kida </a:t>
            </a:r>
            <a:r>
              <a:rPr lang="et-EE" dirty="0" smtClean="0">
                <a:latin typeface="+mj-lt"/>
              </a:rPr>
              <a:t>korrigeerimine/läbilõikamine</a:t>
            </a:r>
            <a:r>
              <a:rPr lang="en-US" dirty="0" smtClean="0">
                <a:latin typeface="+mj-lt"/>
              </a:rPr>
              <a:t>,</a:t>
            </a:r>
            <a:r>
              <a:rPr lang="et-EE" dirty="0" smtClean="0">
                <a:latin typeface="+mj-lt"/>
              </a:rPr>
              <a:t> </a:t>
            </a:r>
            <a:r>
              <a:rPr lang="et-EE" dirty="0">
                <a:latin typeface="+mj-lt"/>
              </a:rPr>
              <a:t>pinge nõrgendamine</a:t>
            </a:r>
            <a:r>
              <a:rPr lang="en-US" dirty="0">
                <a:latin typeface="+mj-lt"/>
              </a:rPr>
              <a:t>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orisontaalne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lõikus </a:t>
            </a:r>
            <a:r>
              <a:rPr lang="et-E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1/3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 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piiril,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t-EE" dirty="0" smtClean="0">
                <a:latin typeface="+mj-lt"/>
              </a:rPr>
              <a:t>haavaservade </a:t>
            </a:r>
            <a:r>
              <a:rPr lang="et-EE" dirty="0">
                <a:latin typeface="+mj-lt"/>
              </a:rPr>
              <a:t>laiali </a:t>
            </a:r>
            <a:r>
              <a:rPr lang="et-EE" dirty="0" smtClean="0">
                <a:latin typeface="+mj-lt"/>
              </a:rPr>
              <a:t>venitamine</a:t>
            </a:r>
            <a:r>
              <a:rPr lang="et-EE" dirty="0">
                <a:latin typeface="+mj-lt"/>
              </a:rPr>
              <a:t>,</a:t>
            </a:r>
            <a:endParaRPr lang="et-EE" dirty="0">
              <a:latin typeface="+mj-lt"/>
            </a:endParaRPr>
          </a:p>
          <a:p>
            <a:r>
              <a:rPr lang="et-EE" dirty="0" smtClean="0">
                <a:latin typeface="+mj-lt"/>
              </a:rPr>
              <a:t>õmbluste asetamine;</a:t>
            </a:r>
            <a:endParaRPr lang="et-EE" dirty="0">
              <a:latin typeface="+mj-lt"/>
            </a:endParaRPr>
          </a:p>
          <a:p>
            <a:pPr>
              <a:buFontTx/>
              <a:buChar char="-"/>
            </a:pPr>
            <a:endParaRPr lang="en-US" dirty="0" smtClean="0">
              <a:latin typeface="+mj-lt"/>
            </a:endParaRPr>
          </a:p>
          <a:p>
            <a:r>
              <a:rPr lang="et-EE" dirty="0" smtClean="0">
                <a:latin typeface="+mj-lt"/>
              </a:rPr>
              <a:t>vähem traumaatiline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kui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frenuloektoomia</a:t>
            </a:r>
            <a:endParaRPr lang="ru-RU" dirty="0" smtClean="0">
              <a:latin typeface="+mj-lt"/>
            </a:endParaRPr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6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istrator\Desktop\Ettekanne\tsepov-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052" y="3001460"/>
            <a:ext cx="6233161" cy="2520764"/>
          </a:xfrm>
          <a:prstGeom prst="rect">
            <a:avLst/>
          </a:prstGeom>
          <a:noFill/>
        </p:spPr>
      </p:pic>
      <p:pic>
        <p:nvPicPr>
          <p:cNvPr id="5" name="Содержимое 3" descr="img0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767" y="215142"/>
            <a:ext cx="10373573" cy="2558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" y="5938242"/>
            <a:ext cx="248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hlinkClick r:id="rId4"/>
              </a:rPr>
              <a:t>Keelekida frenulotoomia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35240" y="5437397"/>
            <a:ext cx="413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/>
              <a:t>http://bone-surgery.ru/images/uploads/tsepov-61.jpg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923940"/>
            <a:ext cx="2463165" cy="2252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69" y="5325960"/>
            <a:ext cx="6022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/>
              <a:t>https://www.researchgate.net/profile/Anna_Messner/publication/10706557/figure/fig7</a:t>
            </a:r>
            <a:r>
              <a:rPr lang="et-EE" sz="1200" dirty="0" smtClean="0"/>
              <a:t>/.</a:t>
            </a:r>
            <a:r>
              <a:rPr lang="et-EE" sz="1200" dirty="0"/>
              <a:t>png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480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320" y="255270"/>
            <a:ext cx="10515600" cy="1325563"/>
          </a:xfrm>
        </p:spPr>
        <p:txBody>
          <a:bodyPr/>
          <a:lstStyle/>
          <a:p>
            <a:r>
              <a:rPr lang="et-EE" dirty="0" smtClean="0">
                <a:solidFill>
                  <a:schemeClr val="accent6">
                    <a:lumMod val="75000"/>
                  </a:schemeClr>
                </a:solidFill>
              </a:rPr>
              <a:t>VI. </a:t>
            </a:r>
            <a:r>
              <a:rPr lang="et-EE" dirty="0">
                <a:solidFill>
                  <a:schemeClr val="accent6">
                    <a:lumMod val="75000"/>
                  </a:schemeClr>
                </a:solidFill>
              </a:rPr>
              <a:t>Kirurgilised meetodid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Frenulektoomia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+mj-lt"/>
              </a:rPr>
              <a:t>Frenuloektoomia</a:t>
            </a:r>
            <a:r>
              <a:rPr lang="et-EE" b="1" dirty="0" smtClean="0">
                <a:latin typeface="+mj-lt"/>
              </a:rPr>
              <a:t> e frenoektoomia</a:t>
            </a:r>
            <a:r>
              <a:rPr lang="en-US" dirty="0" smtClean="0">
                <a:latin typeface="+mj-lt"/>
              </a:rPr>
              <a:t> – </a:t>
            </a:r>
            <a:r>
              <a:rPr lang="en-US" dirty="0" err="1" smtClean="0">
                <a:latin typeface="+mj-lt"/>
              </a:rPr>
              <a:t>frenulumi</a:t>
            </a:r>
            <a:r>
              <a:rPr lang="en-US" dirty="0" smtClean="0">
                <a:latin typeface="+mj-lt"/>
              </a:rPr>
              <a:t> t</a:t>
            </a:r>
            <a:r>
              <a:rPr lang="et-EE" dirty="0" smtClean="0">
                <a:latin typeface="+mj-lt"/>
              </a:rPr>
              <a:t>äielik eemaldamine</a:t>
            </a:r>
            <a:r>
              <a:rPr lang="en-US" dirty="0" smtClean="0">
                <a:latin typeface="+mj-lt"/>
              </a:rPr>
              <a:t> </a:t>
            </a:r>
            <a:r>
              <a:rPr lang="et-EE" dirty="0" smtClean="0">
                <a:latin typeface="+mj-lt"/>
              </a:rPr>
              <a:t>,</a:t>
            </a:r>
          </a:p>
          <a:p>
            <a:r>
              <a:rPr lang="et-EE" dirty="0" smtClean="0">
                <a:latin typeface="+mj-lt"/>
              </a:rPr>
              <a:t>Traumaatilisem, kui frenulotoomia;</a:t>
            </a:r>
          </a:p>
          <a:p>
            <a:pPr marL="0" lvl="0" indent="0" defTabSz="566674">
              <a:spcBef>
                <a:spcPts val="4000"/>
              </a:spcBef>
              <a:buNone/>
              <a:defRPr sz="1800"/>
            </a:pPr>
            <a:r>
              <a:rPr lang="en-US" dirty="0" smtClean="0">
                <a:latin typeface="+mj-lt"/>
              </a:rPr>
              <a:t>-  </a:t>
            </a:r>
            <a:r>
              <a:rPr lang="et-EE" sz="2400" i="1" dirty="0" smtClean="0">
                <a:latin typeface="+mj-lt"/>
              </a:rPr>
              <a:t>Standardmeetod </a:t>
            </a:r>
            <a:endParaRPr lang="en-US" sz="2400" i="1" dirty="0" smtClean="0">
              <a:latin typeface="+mj-lt"/>
            </a:endParaRPr>
          </a:p>
          <a:p>
            <a:pPr lvl="0" defTabSz="566674">
              <a:spcBef>
                <a:spcPts val="4000"/>
              </a:spcBef>
              <a:buFontTx/>
              <a:buChar char="-"/>
              <a:defRPr sz="1800"/>
            </a:pPr>
            <a:r>
              <a:rPr lang="et-EE" sz="2400" i="1" dirty="0" smtClean="0">
                <a:latin typeface="+mj-lt"/>
              </a:rPr>
              <a:t>Z-</a:t>
            </a:r>
            <a:r>
              <a:rPr lang="en-US" sz="2400" i="1" dirty="0" err="1" smtClean="0">
                <a:latin typeface="+mj-lt"/>
              </a:rPr>
              <a:t>meetod</a:t>
            </a:r>
            <a:r>
              <a:rPr lang="et-EE" sz="2400" i="1" dirty="0" smtClean="0">
                <a:latin typeface="+mj-lt"/>
              </a:rPr>
              <a:t> </a:t>
            </a:r>
            <a:endParaRPr lang="en-US" sz="2400" i="1" dirty="0" smtClean="0">
              <a:latin typeface="+mj-lt"/>
            </a:endParaRPr>
          </a:p>
          <a:p>
            <a:pPr lvl="0" defTabSz="566674">
              <a:spcBef>
                <a:spcPts val="4000"/>
              </a:spcBef>
              <a:buFontTx/>
              <a:buChar char="-"/>
              <a:defRPr sz="1800"/>
            </a:pPr>
            <a:r>
              <a:rPr lang="en-US" sz="2400" i="1" dirty="0" smtClean="0">
                <a:latin typeface="+mj-lt"/>
              </a:rPr>
              <a:t>Laser-</a:t>
            </a:r>
            <a:r>
              <a:rPr lang="en-US" sz="2400" i="1" dirty="0" err="1" smtClean="0">
                <a:latin typeface="+mj-lt"/>
              </a:rPr>
              <a:t>frenulektoomia</a:t>
            </a:r>
            <a:endParaRPr lang="et-EE" sz="2400" i="1" dirty="0" smtClean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1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26" y="791844"/>
            <a:ext cx="11988074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Frenulektoomia</a:t>
            </a:r>
            <a:r>
              <a:rPr lang="en-US" dirty="0" smtClean="0"/>
              <a:t> : </a:t>
            </a:r>
            <a:r>
              <a:rPr lang="et-EE" dirty="0" smtClean="0"/>
              <a:t>Standardmeetod </a:t>
            </a:r>
            <a:r>
              <a:rPr lang="et-EE" dirty="0"/>
              <a:t>- </a:t>
            </a:r>
            <a:r>
              <a:rPr lang="en-US" dirty="0" err="1" smtClean="0"/>
              <a:t>lõikus</a:t>
            </a:r>
            <a:r>
              <a:rPr lang="en-US" dirty="0" smtClean="0"/>
              <a:t> </a:t>
            </a:r>
            <a:r>
              <a:rPr lang="en-US" dirty="0" err="1"/>
              <a:t>tehakse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</a:t>
            </a:r>
            <a:r>
              <a:rPr lang="en-US" dirty="0" err="1"/>
              <a:t>kogu</a:t>
            </a:r>
            <a:r>
              <a:rPr lang="en-US" dirty="0"/>
              <a:t> </a:t>
            </a:r>
            <a:r>
              <a:rPr lang="en-US" dirty="0" err="1"/>
              <a:t>frenulumi</a:t>
            </a:r>
            <a:r>
              <a:rPr lang="en-US" dirty="0"/>
              <a:t> </a:t>
            </a:r>
            <a:r>
              <a:rPr lang="en-US" dirty="0" err="1"/>
              <a:t>baasise</a:t>
            </a:r>
            <a:r>
              <a:rPr lang="en-US" dirty="0"/>
              <a:t>, </a:t>
            </a:r>
            <a:r>
              <a:rPr lang="en-US" dirty="0" err="1"/>
              <a:t>kohal</a:t>
            </a:r>
            <a:r>
              <a:rPr lang="en-US" dirty="0"/>
              <a:t>, </a:t>
            </a:r>
            <a:r>
              <a:rPr lang="en-US" dirty="0" err="1"/>
              <a:t>kus</a:t>
            </a:r>
            <a:r>
              <a:rPr lang="en-US" dirty="0"/>
              <a:t> see </a:t>
            </a:r>
            <a:r>
              <a:rPr lang="en-US" dirty="0" err="1"/>
              <a:t>kinnitub</a:t>
            </a:r>
            <a:r>
              <a:rPr lang="en-US" dirty="0"/>
              <a:t> </a:t>
            </a:r>
            <a:r>
              <a:rPr lang="en-US" dirty="0" err="1"/>
              <a:t>intsisiivide</a:t>
            </a:r>
            <a:r>
              <a:rPr lang="en-US" dirty="0"/>
              <a:t> </a:t>
            </a:r>
            <a:r>
              <a:rPr lang="en-US" dirty="0" err="1"/>
              <a:t>papillaga</a:t>
            </a:r>
            <a:r>
              <a:rPr lang="en-US" dirty="0"/>
              <a:t>.</a:t>
            </a:r>
            <a:r>
              <a:rPr lang="et-EE" dirty="0"/>
              <a:t/>
            </a:r>
            <a:br>
              <a:rPr lang="et-EE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57" t="29792" r="24795" b="26079"/>
          <a:stretch/>
        </p:blipFill>
        <p:spPr>
          <a:xfrm>
            <a:off x="203926" y="1767840"/>
            <a:ext cx="11149874" cy="509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982" y="6551730"/>
            <a:ext cx="755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https://www.ncbi.nlm.nih.gov/pmc/articles/PMC3527809/pdf/jcdr-6-1587.pdf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1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SISUKORD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1. </a:t>
            </a:r>
            <a:r>
              <a:rPr lang="en-US" dirty="0" smtClean="0">
                <a:latin typeface="+mj-lt"/>
              </a:rPr>
              <a:t>M</a:t>
            </a:r>
            <a:r>
              <a:rPr lang="et-EE" dirty="0" smtClean="0">
                <a:latin typeface="+mj-lt"/>
              </a:rPr>
              <a:t>õisted</a:t>
            </a:r>
          </a:p>
          <a:p>
            <a:r>
              <a:rPr lang="et-EE" dirty="0">
                <a:latin typeface="+mj-lt"/>
              </a:rPr>
              <a:t>2</a:t>
            </a:r>
            <a:r>
              <a:rPr lang="et-EE" dirty="0" smtClean="0">
                <a:latin typeface="+mj-lt"/>
              </a:rPr>
              <a:t>. Huulekida</a:t>
            </a:r>
            <a:endParaRPr lang="et-EE" dirty="0" smtClean="0">
              <a:latin typeface="+mj-lt"/>
            </a:endParaRPr>
          </a:p>
          <a:p>
            <a:r>
              <a:rPr lang="et-EE" dirty="0">
                <a:latin typeface="+mj-lt"/>
              </a:rPr>
              <a:t>3</a:t>
            </a:r>
            <a:r>
              <a:rPr lang="et-EE" dirty="0" smtClean="0">
                <a:latin typeface="+mj-lt"/>
              </a:rPr>
              <a:t>. </a:t>
            </a:r>
            <a:r>
              <a:rPr lang="et-EE" dirty="0" smtClean="0">
                <a:latin typeface="+mj-lt"/>
              </a:rPr>
              <a:t>Keelekida</a:t>
            </a:r>
          </a:p>
          <a:p>
            <a:r>
              <a:rPr lang="et-EE" dirty="0">
                <a:latin typeface="+mj-lt"/>
              </a:rPr>
              <a:t>4</a:t>
            </a:r>
            <a:r>
              <a:rPr lang="et-EE" dirty="0" smtClean="0">
                <a:latin typeface="+mj-lt"/>
              </a:rPr>
              <a:t>. </a:t>
            </a:r>
            <a:r>
              <a:rPr lang="et-EE" dirty="0" smtClean="0">
                <a:latin typeface="+mj-lt"/>
              </a:rPr>
              <a:t>Kirurgilised </a:t>
            </a:r>
            <a:r>
              <a:rPr lang="et-EE" dirty="0" smtClean="0">
                <a:latin typeface="+mj-lt"/>
              </a:rPr>
              <a:t>meetodid</a:t>
            </a:r>
          </a:p>
          <a:p>
            <a:r>
              <a:rPr lang="et-EE" dirty="0" smtClean="0">
                <a:latin typeface="+mj-lt"/>
              </a:rPr>
              <a:t>5. Kasutatud kirjandus</a:t>
            </a:r>
            <a:endParaRPr lang="et-EE" dirty="0" smtClean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7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1829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Frenuloektoomia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t-EE" dirty="0" smtClean="0"/>
              <a:t>Z-</a:t>
            </a:r>
            <a:r>
              <a:rPr lang="en-US" dirty="0" err="1"/>
              <a:t>meetod</a:t>
            </a:r>
            <a:r>
              <a:rPr lang="et-EE" dirty="0"/>
              <a:t> - kida eemaldatakse standardselt, tehakse kaks lõiget, haav suletakse Z-kujulise õmblusega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48" t="25640" r="23417" b="29179"/>
          <a:stretch/>
        </p:blipFill>
        <p:spPr>
          <a:xfrm>
            <a:off x="4069080" y="1085003"/>
            <a:ext cx="7894320" cy="3776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6470" y="4861959"/>
            <a:ext cx="755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https://www.ncbi.nlm.nih.gov/pmc/articles/PMC3527809/pdf/jcdr-6-1587.pdf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3" y="2973481"/>
            <a:ext cx="3751897" cy="2323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183" y="5296697"/>
            <a:ext cx="4236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dirty="0"/>
              <a:t>http://bone-surgery.ru/images/uploads/periodont.18_.18_.JPG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799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Laser-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frenulektoomia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060" t="39375" r="23880" b="15000"/>
          <a:stretch/>
        </p:blipFill>
        <p:spPr>
          <a:xfrm>
            <a:off x="198118" y="985053"/>
            <a:ext cx="9250681" cy="4472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79" y="5457235"/>
            <a:ext cx="5917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/>
              <a:t>https://www.ncbi.nlm.nih.gov/pmc/articles/PMC3527809/pdf/jcdr-6-1587.pdf</a:t>
            </a:r>
            <a:endParaRPr lang="ru-RU" sz="1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01100" y="4179595"/>
            <a:ext cx="3429000" cy="2555281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569720" y="6072957"/>
            <a:ext cx="493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hlinkClick r:id="rId4"/>
              </a:rPr>
              <a:t>https://www.youtube.com/watch?v=02yysBEKbH8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2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Frenuloektoomia teostamine: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solidFill>
                  <a:srgbClr val="FF0000"/>
                </a:solidFill>
                <a:latin typeface="+mj-lt"/>
              </a:rPr>
              <a:t>Frenulektoomiat</a:t>
            </a:r>
            <a:r>
              <a:rPr lang="et-EE" dirty="0">
                <a:latin typeface="+mj-lt"/>
              </a:rPr>
              <a:t> mitte teostada enne </a:t>
            </a:r>
            <a:r>
              <a:rPr lang="et-EE" b="1" dirty="0">
                <a:latin typeface="+mj-lt"/>
              </a:rPr>
              <a:t>kui kaniinid on täielikult </a:t>
            </a:r>
            <a:r>
              <a:rPr lang="et-EE" b="1" dirty="0" smtClean="0">
                <a:latin typeface="+mj-lt"/>
              </a:rPr>
              <a:t>lõikunud, </a:t>
            </a:r>
            <a:endParaRPr lang="et-EE" b="1" dirty="0">
              <a:latin typeface="+mj-lt"/>
            </a:endParaRPr>
          </a:p>
          <a:p>
            <a:r>
              <a:rPr lang="et-EE" dirty="0">
                <a:latin typeface="+mj-lt"/>
              </a:rPr>
              <a:t>Ruum tsentraalsete intisiivide vahel võib muutuda</a:t>
            </a:r>
          </a:p>
          <a:p>
            <a:r>
              <a:rPr lang="et-EE" dirty="0">
                <a:latin typeface="+mj-lt"/>
              </a:rPr>
              <a:t>Frenulektoomia võib </a:t>
            </a:r>
            <a:r>
              <a:rPr lang="et-EE" b="1" dirty="0">
                <a:latin typeface="+mj-lt"/>
              </a:rPr>
              <a:t>põhjustada armkoe teket</a:t>
            </a:r>
            <a:r>
              <a:rPr lang="et-EE" dirty="0">
                <a:latin typeface="+mj-lt"/>
              </a:rPr>
              <a:t>, mis võib takistada diasteemi loomulikku sulgumist kaniinide lõikumise ajal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5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14923"/>
            <a:ext cx="10515600" cy="1325563"/>
          </a:xfrm>
        </p:spPr>
        <p:txBody>
          <a:bodyPr/>
          <a:lstStyle/>
          <a:p>
            <a:r>
              <a:rPr lang="et-EE" dirty="0" smtClean="0"/>
              <a:t>Kasutatud kirjandus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5318759"/>
          </a:xfrm>
        </p:spPr>
        <p:txBody>
          <a:bodyPr>
            <a:normAutofit fontScale="70000" lnSpcReduction="20000"/>
          </a:bodyPr>
          <a:lstStyle/>
          <a:p>
            <a:r>
              <a:rPr lang="et-EE" b="1" dirty="0" smtClean="0">
                <a:latin typeface="+mj-lt"/>
              </a:rPr>
              <a:t>Trezubova A., Arutjunova S. </a:t>
            </a:r>
            <a:r>
              <a:rPr lang="et-EE" dirty="0" smtClean="0">
                <a:latin typeface="+mj-lt"/>
              </a:rPr>
              <a:t>(2015). Klinitšeskaya stomatologiya. </a:t>
            </a:r>
            <a:r>
              <a:rPr lang="et-EE" i="1" dirty="0" smtClean="0">
                <a:latin typeface="+mj-lt"/>
              </a:rPr>
              <a:t>Praktitšeskaja medicina. </a:t>
            </a:r>
            <a:r>
              <a:rPr lang="et-EE" dirty="0" smtClean="0">
                <a:latin typeface="+mj-lt"/>
              </a:rPr>
              <a:t>Moskva.</a:t>
            </a:r>
            <a:endParaRPr lang="en-US" dirty="0" smtClean="0">
              <a:latin typeface="+mj-lt"/>
            </a:endParaRPr>
          </a:p>
          <a:p>
            <a:r>
              <a:rPr lang="et-EE" b="1" dirty="0" smtClean="0">
                <a:latin typeface="+mj-lt"/>
              </a:rPr>
              <a:t>Nõmmela</a:t>
            </a:r>
            <a:r>
              <a:rPr lang="en-US" b="1" dirty="0" smtClean="0">
                <a:latin typeface="+mj-lt"/>
              </a:rPr>
              <a:t> R</a:t>
            </a:r>
            <a:r>
              <a:rPr lang="en-US" dirty="0" smtClean="0">
                <a:latin typeface="+mj-lt"/>
              </a:rPr>
              <a:t>. </a:t>
            </a:r>
            <a:r>
              <a:rPr lang="et-EE" dirty="0" smtClean="0">
                <a:latin typeface="+mj-lt"/>
              </a:rPr>
              <a:t>Hamba-lõualuusüsteemi </a:t>
            </a:r>
            <a:r>
              <a:rPr lang="et-EE" dirty="0">
                <a:latin typeface="+mj-lt"/>
              </a:rPr>
              <a:t>anomaaliate </a:t>
            </a:r>
            <a:r>
              <a:rPr lang="et-EE" dirty="0" smtClean="0">
                <a:latin typeface="+mj-lt"/>
              </a:rPr>
              <a:t>profülaktika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konspekt</a:t>
            </a:r>
            <a:r>
              <a:rPr lang="en-US" dirty="0" smtClean="0">
                <a:latin typeface="+mj-lt"/>
              </a:rPr>
              <a:t>.</a:t>
            </a:r>
            <a:endParaRPr lang="et-EE" dirty="0" smtClean="0">
              <a:latin typeface="+mj-lt"/>
            </a:endParaRPr>
          </a:p>
          <a:p>
            <a:r>
              <a:rPr lang="et-EE" b="1" dirty="0" smtClean="0">
                <a:latin typeface="+mj-lt"/>
              </a:rPr>
              <a:t>Opravin A.</a:t>
            </a:r>
            <a:r>
              <a:rPr lang="ru-RU" b="1" dirty="0" smtClean="0">
                <a:latin typeface="+mj-lt"/>
              </a:rPr>
              <a:t>, </a:t>
            </a:r>
            <a:r>
              <a:rPr lang="et-EE" b="1" dirty="0" smtClean="0">
                <a:latin typeface="+mj-lt"/>
              </a:rPr>
              <a:t>Ulyanovskaya S. </a:t>
            </a:r>
            <a:r>
              <a:rPr lang="et-EE" dirty="0" smtClean="0">
                <a:latin typeface="+mj-lt"/>
              </a:rPr>
              <a:t>(2011). Klinitseskaya morfologiya rta. Severnyj gosudarstvennyj medicinskij universitet: Arhangelsk.</a:t>
            </a:r>
            <a:endParaRPr lang="ru-RU" dirty="0" smtClean="0">
              <a:latin typeface="+mj-lt"/>
            </a:endParaRPr>
          </a:p>
          <a:p>
            <a:r>
              <a:rPr lang="et-EE" dirty="0">
                <a:latin typeface="+mj-lt"/>
                <a:hlinkClick r:id="rId2"/>
              </a:rPr>
              <a:t>https://www.ncbi.nlm.nih.gov/pmc/articles/PMC4072276/figure/f04</a:t>
            </a:r>
            <a:r>
              <a:rPr lang="et-EE" dirty="0" smtClean="0">
                <a:latin typeface="+mj-lt"/>
                <a:hlinkClick r:id="rId2"/>
              </a:rPr>
              <a:t>/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(21.03.2017)</a:t>
            </a:r>
          </a:p>
          <a:p>
            <a:r>
              <a:rPr lang="en-US" dirty="0">
                <a:latin typeface="+mj-lt"/>
                <a:hlinkClick r:id="rId3"/>
              </a:rPr>
              <a:t>https://</a:t>
            </a:r>
            <a:r>
              <a:rPr lang="en-US" dirty="0" smtClean="0">
                <a:latin typeface="+mj-lt"/>
                <a:hlinkClick r:id="rId3"/>
              </a:rPr>
              <a:t>www.ncbi.nlm.nih.gov/pmc/articles/PMC3527809/pdf/jcdr-6-1587.pdf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(21.03.2017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t-EE" dirty="0" smtClean="0">
                <a:latin typeface="+mj-lt"/>
                <a:hlinkClick r:id="rId4"/>
              </a:rPr>
              <a:t>http</a:t>
            </a:r>
            <a:r>
              <a:rPr lang="et-EE" dirty="0">
                <a:latin typeface="+mj-lt"/>
                <a:hlinkClick r:id="rId4"/>
              </a:rPr>
              <a:t>://</a:t>
            </a:r>
            <a:r>
              <a:rPr lang="et-EE" dirty="0" smtClean="0">
                <a:latin typeface="+mj-lt"/>
                <a:hlinkClick r:id="rId4"/>
              </a:rPr>
              <a:t>www.calwic.org/storage/documents/conference/2015/Handouts%20and%20Presentations/TONGUE-TIE%20AND%20BREASTFEEDING%20WIC%20March%202015.pdf</a:t>
            </a:r>
            <a:r>
              <a:rPr lang="en-US" dirty="0" smtClean="0">
                <a:latin typeface="+mj-lt"/>
              </a:rPr>
              <a:t>  </a:t>
            </a:r>
            <a:r>
              <a:rPr lang="en-US" dirty="0">
                <a:latin typeface="+mj-lt"/>
              </a:rPr>
              <a:t>(21.03.2017</a:t>
            </a:r>
            <a:r>
              <a:rPr lang="en-US" dirty="0" smtClean="0">
                <a:latin typeface="+mj-lt"/>
              </a:rPr>
              <a:t>)</a:t>
            </a:r>
            <a:endParaRPr lang="et-EE" dirty="0" smtClean="0">
              <a:latin typeface="+mj-lt"/>
            </a:endParaRPr>
          </a:p>
          <a:p>
            <a:r>
              <a:rPr lang="et-EE" i="1" dirty="0" smtClean="0">
                <a:latin typeface="+mj-lt"/>
                <a:hlinkClick r:id="rId5"/>
              </a:rPr>
              <a:t>http://vmede.org/sait/?id=Anatomija_mixailov_t2&amp;menu=Anatomija_mixailov_t2&amp;page=3</a:t>
            </a:r>
            <a:r>
              <a:rPr lang="en-US" i="1" dirty="0" smtClean="0">
                <a:latin typeface="+mj-lt"/>
              </a:rPr>
              <a:t>  </a:t>
            </a:r>
            <a:r>
              <a:rPr lang="en-US" dirty="0">
                <a:latin typeface="+mj-lt"/>
              </a:rPr>
              <a:t>(21.03.2017</a:t>
            </a:r>
            <a:r>
              <a:rPr lang="en-US" dirty="0" smtClean="0">
                <a:latin typeface="+mj-lt"/>
              </a:rPr>
              <a:t>)</a:t>
            </a:r>
            <a:endParaRPr lang="et-EE" i="1" dirty="0" smtClean="0">
              <a:latin typeface="+mj-lt"/>
            </a:endParaRPr>
          </a:p>
          <a:p>
            <a:r>
              <a:rPr lang="et-EE" i="1" dirty="0" smtClean="0">
                <a:latin typeface="+mj-lt"/>
                <a:hlinkClick r:id="rId6"/>
              </a:rPr>
              <a:t>http://www.hambalaser.ee/index.php?id=72</a:t>
            </a:r>
            <a:r>
              <a:rPr lang="en-US" i="1" dirty="0" smtClean="0">
                <a:latin typeface="+mj-lt"/>
              </a:rPr>
              <a:t>  </a:t>
            </a:r>
            <a:r>
              <a:rPr lang="en-US" dirty="0">
                <a:latin typeface="+mj-lt"/>
              </a:rPr>
              <a:t>(21.03.2017</a:t>
            </a:r>
            <a:r>
              <a:rPr lang="en-US" dirty="0" smtClean="0">
                <a:latin typeface="+mj-lt"/>
              </a:rPr>
              <a:t>)</a:t>
            </a:r>
            <a:endParaRPr lang="et-EE" i="1" dirty="0" smtClean="0">
              <a:latin typeface="+mj-lt"/>
            </a:endParaRPr>
          </a:p>
          <a:p>
            <a:r>
              <a:rPr lang="et-EE" i="1" dirty="0" smtClean="0">
                <a:latin typeface="+mj-lt"/>
                <a:hlinkClick r:id="rId7"/>
              </a:rPr>
              <a:t>http://www.eestiortodont.ee/spetsialist.php?id=3364</a:t>
            </a:r>
            <a:r>
              <a:rPr lang="en-US" i="1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(21.03.2017</a:t>
            </a:r>
            <a:r>
              <a:rPr lang="en-US" dirty="0" smtClean="0">
                <a:latin typeface="+mj-lt"/>
              </a:rPr>
              <a:t>)</a:t>
            </a:r>
            <a:endParaRPr lang="et-EE" i="1" dirty="0" smtClean="0">
              <a:latin typeface="+mj-lt"/>
            </a:endParaRPr>
          </a:p>
          <a:p>
            <a:r>
              <a:rPr lang="et-EE" i="1" dirty="0" smtClean="0">
                <a:latin typeface="+mj-lt"/>
                <a:hlinkClick r:id="rId8"/>
              </a:rPr>
              <a:t>http://www.hambaarst.ee/artiklid/374/</a:t>
            </a:r>
            <a:r>
              <a:rPr lang="en-US" i="1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(21.03.2017</a:t>
            </a:r>
            <a:r>
              <a:rPr lang="en-US" dirty="0" smtClean="0">
                <a:latin typeface="+mj-lt"/>
              </a:rPr>
              <a:t>)</a:t>
            </a:r>
            <a:endParaRPr lang="et-EE" i="1" dirty="0" smtClean="0">
              <a:latin typeface="+mj-lt"/>
            </a:endParaRPr>
          </a:p>
          <a:p>
            <a:r>
              <a:rPr lang="et-EE" i="1" dirty="0" smtClean="0">
                <a:latin typeface="+mj-lt"/>
                <a:hlinkClick r:id="rId9"/>
              </a:rPr>
              <a:t>http://oa.lib.nsmu.ru/files/docs/201202011541.pdf</a:t>
            </a:r>
            <a:r>
              <a:rPr lang="en-US" i="1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(21.03.2017</a:t>
            </a:r>
            <a:r>
              <a:rPr lang="en-US" dirty="0" smtClean="0">
                <a:latin typeface="+mj-lt"/>
              </a:rPr>
              <a:t>)</a:t>
            </a:r>
            <a:endParaRPr lang="et-EE" dirty="0" smtClean="0">
              <a:latin typeface="+mj-lt"/>
            </a:endParaRPr>
          </a:p>
          <a:p>
            <a:r>
              <a:rPr lang="en-US" dirty="0">
                <a:latin typeface="+mj-lt"/>
                <a:hlinkClick r:id="rId10"/>
              </a:rPr>
              <a:t>http://</a:t>
            </a:r>
            <a:r>
              <a:rPr lang="en-US" dirty="0" smtClean="0">
                <a:latin typeface="+mj-lt"/>
                <a:hlinkClick r:id="rId10"/>
              </a:rPr>
              <a:t>cyberleninka.ru/article/n/anomalnye-uzdechki-gub-i-yazyka-klassifikatsiya-terminologiya-s-podhodom-diagnostiki</a:t>
            </a:r>
            <a:r>
              <a:rPr lang="et-EE" dirty="0" smtClean="0">
                <a:latin typeface="+mj-lt"/>
              </a:rPr>
              <a:t> (23.03.2017)</a:t>
            </a:r>
            <a:endParaRPr lang="en-US" dirty="0">
              <a:latin typeface="+mj-lt"/>
            </a:endParaRPr>
          </a:p>
          <a:p>
            <a:endParaRPr lang="en-US" i="1" dirty="0" smtClean="0"/>
          </a:p>
          <a:p>
            <a:endParaRPr lang="et-EE" i="1" dirty="0" smtClean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246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t-EE" dirty="0" smtClean="0">
                <a:solidFill>
                  <a:schemeClr val="accent1">
                    <a:lumMod val="50000"/>
                  </a:schemeClr>
                </a:solidFill>
              </a:rPr>
              <a:t>I.MÕISTED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352550"/>
            <a:ext cx="11925300" cy="5334000"/>
          </a:xfrm>
        </p:spPr>
        <p:txBody>
          <a:bodyPr/>
          <a:lstStyle/>
          <a:p>
            <a:pPr lvl="0">
              <a:defRPr sz="1800"/>
            </a:pPr>
            <a:r>
              <a:rPr lang="et-EE" sz="2400" b="1" i="1" dirty="0" smtClean="0">
                <a:latin typeface="+mj-lt"/>
              </a:rPr>
              <a:t>Frenulum</a:t>
            </a:r>
            <a:r>
              <a:rPr lang="et-EE" sz="2400" dirty="0" smtClean="0">
                <a:latin typeface="+mj-lt"/>
              </a:rPr>
              <a:t> </a:t>
            </a:r>
            <a:r>
              <a:rPr lang="et-EE" sz="2400" b="1" dirty="0">
                <a:latin typeface="+mj-lt"/>
              </a:rPr>
              <a:t>ehk kida </a:t>
            </a:r>
            <a:r>
              <a:rPr lang="et-EE" sz="2400" dirty="0">
                <a:latin typeface="+mj-lt"/>
              </a:rPr>
              <a:t>on väike limaskestavolt, millel on 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kinnitusfunktsioon</a:t>
            </a:r>
            <a:r>
              <a:rPr lang="et-EE" sz="2400" dirty="0">
                <a:latin typeface="+mj-lt"/>
              </a:rPr>
              <a:t> ning mis 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piirab mobiilsete organite ülemäärast liikumist</a:t>
            </a:r>
            <a:r>
              <a:rPr lang="et-EE" sz="2400" dirty="0">
                <a:latin typeface="+mj-lt"/>
              </a:rPr>
              <a:t>. </a:t>
            </a:r>
            <a:endParaRPr lang="et-EE" sz="2400" dirty="0" smtClean="0">
              <a:latin typeface="+mj-lt"/>
            </a:endParaRPr>
          </a:p>
          <a:p>
            <a:pPr marL="0" lvl="0" indent="0">
              <a:buNone/>
              <a:defRPr sz="1800"/>
            </a:pPr>
            <a:r>
              <a:rPr lang="et-EE" sz="2400" dirty="0">
                <a:latin typeface="+mj-lt"/>
              </a:rPr>
              <a:t>Kidad </a:t>
            </a:r>
            <a:r>
              <a:rPr lang="et-EE" sz="2400" u="sng" dirty="0">
                <a:latin typeface="+mj-lt"/>
              </a:rPr>
              <a:t>suuõõnes:</a:t>
            </a:r>
            <a:r>
              <a:rPr lang="et-EE" sz="2400" dirty="0">
                <a:latin typeface="+mj-lt"/>
              </a:rPr>
              <a:t> </a:t>
            </a:r>
            <a:endParaRPr lang="et-EE" sz="2400" dirty="0" smtClean="0">
              <a:latin typeface="+mj-lt"/>
            </a:endParaRPr>
          </a:p>
          <a:p>
            <a:pPr marL="0" lvl="0" indent="0">
              <a:buNone/>
              <a:defRPr sz="1800"/>
            </a:pPr>
            <a:endParaRPr lang="en-US" sz="2400" i="1" dirty="0" smtClean="0">
              <a:latin typeface="+mj-lt"/>
            </a:endParaRPr>
          </a:p>
          <a:p>
            <a:pPr lvl="0">
              <a:buFontTx/>
              <a:buChar char="-"/>
              <a:defRPr sz="1800"/>
            </a:pPr>
            <a:r>
              <a:rPr lang="et-EE" sz="2400" i="1" dirty="0" smtClean="0">
                <a:latin typeface="+mj-lt"/>
              </a:rPr>
              <a:t>frenulum </a:t>
            </a:r>
            <a:r>
              <a:rPr lang="et-EE" sz="2400" i="1" dirty="0">
                <a:latin typeface="+mj-lt"/>
              </a:rPr>
              <a:t>labii superioris </a:t>
            </a:r>
            <a:endParaRPr lang="en-US" sz="2400" i="1" dirty="0" smtClean="0">
              <a:latin typeface="+mj-lt"/>
            </a:endParaRPr>
          </a:p>
          <a:p>
            <a:pPr lvl="0">
              <a:buFontTx/>
              <a:buChar char="-"/>
              <a:defRPr sz="1800"/>
            </a:pPr>
            <a:r>
              <a:rPr lang="et-EE" sz="2400" i="1" dirty="0" smtClean="0">
                <a:latin typeface="+mj-lt"/>
              </a:rPr>
              <a:t>frenulum </a:t>
            </a:r>
            <a:r>
              <a:rPr lang="et-EE" sz="2400" i="1" dirty="0">
                <a:latin typeface="+mj-lt"/>
              </a:rPr>
              <a:t>labii </a:t>
            </a:r>
            <a:r>
              <a:rPr lang="et-EE" sz="2400" i="1" dirty="0" smtClean="0">
                <a:latin typeface="+mj-lt"/>
              </a:rPr>
              <a:t>inferioris</a:t>
            </a:r>
          </a:p>
          <a:p>
            <a:pPr>
              <a:buFontTx/>
              <a:buChar char="-"/>
              <a:defRPr sz="1800"/>
            </a:pPr>
            <a:r>
              <a:rPr lang="et-EE" sz="2400" i="1" dirty="0">
                <a:latin typeface="+mj-lt"/>
              </a:rPr>
              <a:t>frenulum buccalis superioris et inferioris</a:t>
            </a:r>
            <a:endParaRPr lang="en-US" sz="2400" i="1" dirty="0">
              <a:latin typeface="+mj-lt"/>
            </a:endParaRPr>
          </a:p>
          <a:p>
            <a:pPr lvl="0">
              <a:buFontTx/>
              <a:buChar char="-"/>
              <a:defRPr sz="1800"/>
            </a:pPr>
            <a:r>
              <a:rPr lang="et-EE" sz="2400" i="1" dirty="0" smtClean="0">
                <a:latin typeface="+mj-lt"/>
              </a:rPr>
              <a:t>frenulum </a:t>
            </a:r>
            <a:r>
              <a:rPr lang="et-EE" sz="2400" i="1" dirty="0">
                <a:latin typeface="+mj-lt"/>
              </a:rPr>
              <a:t>lingualis </a:t>
            </a:r>
            <a:r>
              <a:rPr lang="et-EE" sz="2400" i="1" dirty="0" smtClean="0">
                <a:latin typeface="+mj-lt"/>
              </a:rPr>
              <a:t> </a:t>
            </a:r>
          </a:p>
          <a:p>
            <a:pPr marL="0" lvl="0" indent="0">
              <a:buNone/>
              <a:defRPr sz="1800"/>
            </a:pPr>
            <a:endParaRPr lang="et-EE" sz="2400" i="1" dirty="0">
              <a:latin typeface="+mj-lt"/>
            </a:endParaRPr>
          </a:p>
          <a:p>
            <a:pPr lvl="0">
              <a:defRPr sz="1800"/>
            </a:pPr>
            <a:r>
              <a:rPr lang="et-EE" sz="2400" b="1" dirty="0">
                <a:latin typeface="+mj-lt"/>
              </a:rPr>
              <a:t>Frenulotoomia </a:t>
            </a:r>
            <a:r>
              <a:rPr lang="et-EE" sz="2400" dirty="0">
                <a:latin typeface="+mj-lt"/>
              </a:rPr>
              <a:t>- kida lõikus, liiga pingul keelekida </a:t>
            </a:r>
            <a:r>
              <a:rPr lang="et-EE" sz="2400" dirty="0" smtClean="0">
                <a:latin typeface="+mj-lt"/>
              </a:rPr>
              <a:t>läbilõikamine/korrigeerimine</a:t>
            </a:r>
            <a:endParaRPr lang="et-EE" sz="2400" dirty="0">
              <a:latin typeface="+mj-lt"/>
            </a:endParaRPr>
          </a:p>
          <a:p>
            <a:pPr lvl="0">
              <a:defRPr sz="1800"/>
            </a:pPr>
            <a:r>
              <a:rPr lang="et-EE" sz="2400" b="1" dirty="0">
                <a:latin typeface="+mj-lt"/>
              </a:rPr>
              <a:t>Frenulektoomia</a:t>
            </a:r>
            <a:r>
              <a:rPr lang="et-EE" sz="2400" dirty="0">
                <a:latin typeface="+mj-lt"/>
              </a:rPr>
              <a:t> - kida täielik eemaldamine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5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861" t="30281" r="13571" b="8428"/>
          <a:stretch/>
        </p:blipFill>
        <p:spPr>
          <a:xfrm>
            <a:off x="6836857" y="0"/>
            <a:ext cx="5355143" cy="6693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9979" y="6488668"/>
            <a:ext cx="252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(V.Trezubova </a:t>
            </a:r>
            <a:r>
              <a:rPr lang="et-EE" i="1" dirty="0" smtClean="0"/>
              <a:t>et al</a:t>
            </a:r>
            <a:r>
              <a:rPr lang="et-EE" dirty="0" smtClean="0"/>
              <a:t>., 2015)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282"/>
            <a:ext cx="7010400" cy="5067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998" y="6386036"/>
            <a:ext cx="521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https://www.pinterest.com/pin/45528646213555124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1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u="sng" dirty="0" smtClean="0">
                <a:solidFill>
                  <a:schemeClr val="accent6">
                    <a:lumMod val="75000"/>
                  </a:schemeClr>
                </a:solidFill>
              </a:rPr>
              <a:t>II. </a:t>
            </a:r>
            <a:r>
              <a:rPr lang="et-EE" b="1" u="sng" dirty="0" smtClean="0">
                <a:solidFill>
                  <a:schemeClr val="accent6">
                    <a:lumMod val="75000"/>
                  </a:schemeClr>
                </a:solidFill>
              </a:rPr>
              <a:t>Huulekidad: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latin typeface="+mj-lt"/>
              </a:rPr>
              <a:t>Ebasoodsa kinnituskohaga huulekida </a:t>
            </a:r>
            <a:r>
              <a:rPr lang="en-US" dirty="0" smtClean="0">
                <a:latin typeface="+mj-lt"/>
              </a:rPr>
              <a:t>v</a:t>
            </a:r>
            <a:r>
              <a:rPr lang="et-EE" dirty="0" smtClean="0">
                <a:latin typeface="+mj-lt"/>
              </a:rPr>
              <a:t>õib põhjutada lapse </a:t>
            </a:r>
            <a:r>
              <a:rPr lang="et-EE" b="1" dirty="0" smtClean="0">
                <a:latin typeface="+mj-lt"/>
              </a:rPr>
              <a:t>kõnelemisprobleemi</a:t>
            </a:r>
            <a:r>
              <a:rPr lang="et-EE" dirty="0" smtClean="0">
                <a:latin typeface="+mj-lt"/>
              </a:rPr>
              <a:t>,  mõjutada </a:t>
            </a:r>
            <a:r>
              <a:rPr lang="et-EE" b="1" dirty="0" smtClean="0">
                <a:latin typeface="+mj-lt"/>
              </a:rPr>
              <a:t>imiku toitmist </a:t>
            </a:r>
            <a:r>
              <a:rPr lang="et-EE" dirty="0" smtClean="0">
                <a:latin typeface="+mj-lt"/>
              </a:rPr>
              <a:t>ning </a:t>
            </a:r>
            <a:r>
              <a:rPr lang="et-EE" b="1" dirty="0" smtClean="0">
                <a:latin typeface="+mj-lt"/>
              </a:rPr>
              <a:t>hambumuse</a:t>
            </a:r>
            <a:r>
              <a:rPr lang="et-EE" dirty="0" smtClean="0">
                <a:latin typeface="+mj-lt"/>
              </a:rPr>
              <a:t>.</a:t>
            </a:r>
            <a:endParaRPr lang="et-EE" dirty="0">
              <a:latin typeface="+mj-lt"/>
            </a:endParaRPr>
          </a:p>
          <a:p>
            <a:r>
              <a:rPr lang="et-EE" dirty="0">
                <a:latin typeface="+mj-lt"/>
              </a:rPr>
              <a:t>Huulekida võib takistada </a:t>
            </a:r>
            <a:r>
              <a:rPr lang="et-EE" b="1" dirty="0">
                <a:latin typeface="+mj-lt"/>
              </a:rPr>
              <a:t>väikelastel hammaste lõikumist</a:t>
            </a:r>
            <a:r>
              <a:rPr lang="et-EE" dirty="0">
                <a:latin typeface="+mj-lt"/>
              </a:rPr>
              <a:t>, võib põhjustada </a:t>
            </a:r>
            <a:r>
              <a:rPr lang="et-EE" b="1" dirty="0" smtClean="0">
                <a:latin typeface="+mj-lt"/>
              </a:rPr>
              <a:t>diasteemi </a:t>
            </a:r>
            <a:r>
              <a:rPr lang="et-EE" dirty="0" smtClean="0">
                <a:latin typeface="+mj-lt"/>
              </a:rPr>
              <a:t>ja </a:t>
            </a:r>
            <a:r>
              <a:rPr lang="et-EE" b="1" dirty="0">
                <a:latin typeface="+mj-lt"/>
              </a:rPr>
              <a:t>igeme taandumist</a:t>
            </a:r>
            <a:r>
              <a:rPr lang="et-EE" dirty="0">
                <a:latin typeface="+mj-lt"/>
              </a:rPr>
              <a:t>, tõmmates igemed luu küljest lahti</a:t>
            </a:r>
            <a:r>
              <a:rPr lang="et-EE" dirty="0" smtClean="0">
                <a:latin typeface="+mj-lt"/>
              </a:rPr>
              <a:t>.</a:t>
            </a:r>
          </a:p>
          <a:p>
            <a:endParaRPr lang="et-EE" dirty="0"/>
          </a:p>
          <a:p>
            <a:endParaRPr lang="et-E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7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7" t="-908" r="18778" b="69672"/>
          <a:stretch/>
        </p:blipFill>
        <p:spPr>
          <a:xfrm>
            <a:off x="7239517" y="2029340"/>
            <a:ext cx="4952483" cy="2318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et-EE" b="1" dirty="0" smtClean="0">
                <a:solidFill>
                  <a:schemeClr val="accent1">
                    <a:lumMod val="50000"/>
                  </a:schemeClr>
                </a:solidFill>
              </a:rPr>
              <a:t>a.Ülemine huulekida e.</a:t>
            </a:r>
            <a:br>
              <a:rPr lang="et-EE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b="1" i="1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t-EE" b="1" i="1" dirty="0" smtClean="0">
                <a:solidFill>
                  <a:schemeClr val="accent1">
                    <a:lumMod val="50000"/>
                  </a:schemeClr>
                </a:solidFill>
              </a:rPr>
              <a:t>renulum labii superioris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325563"/>
            <a:ext cx="11601450" cy="5334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altLang="ru-RU" dirty="0" smtClean="0"/>
              <a:t>- </a:t>
            </a:r>
            <a:r>
              <a:rPr lang="et-EE" altLang="ru-RU" dirty="0" smtClean="0">
                <a:latin typeface="+mj-lt"/>
              </a:rPr>
              <a:t>Ühendab ülemise huule keskosa igemega.</a:t>
            </a:r>
          </a:p>
          <a:p>
            <a:pPr marL="0" indent="0">
              <a:buNone/>
            </a:pPr>
            <a:r>
              <a:rPr lang="et-EE" altLang="ru-RU" b="1" i="1" dirty="0" smtClean="0">
                <a:latin typeface="+mj-lt"/>
              </a:rPr>
              <a:t>Frenulum labii superioris’e</a:t>
            </a:r>
            <a:r>
              <a:rPr lang="et-EE" altLang="ru-RU" i="1" dirty="0" smtClean="0">
                <a:latin typeface="+mj-lt"/>
              </a:rPr>
              <a:t> </a:t>
            </a:r>
            <a:r>
              <a:rPr lang="et-EE" altLang="ru-RU" dirty="0" smtClean="0">
                <a:latin typeface="+mj-lt"/>
              </a:rPr>
              <a:t>üks osa kinnitub</a:t>
            </a:r>
          </a:p>
          <a:p>
            <a:pPr marL="0" indent="0">
              <a:buNone/>
            </a:pPr>
            <a:r>
              <a:rPr lang="et-EE" alt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üleminekuvoldile</a:t>
            </a:r>
            <a:r>
              <a:rPr lang="et-EE" altLang="ru-RU" dirty="0" smtClean="0">
                <a:latin typeface="+mj-lt"/>
              </a:rPr>
              <a:t>, teine osa kinnitub</a:t>
            </a:r>
            <a:r>
              <a:rPr lang="ru-RU" altLang="ru-RU" dirty="0">
                <a:latin typeface="+mj-lt"/>
              </a:rPr>
              <a:t> </a:t>
            </a:r>
            <a:r>
              <a:rPr lang="et-EE" altLang="ru-RU" dirty="0" smtClean="0">
                <a:latin typeface="+mj-lt"/>
              </a:rPr>
              <a:t>alveolaarharjale </a:t>
            </a:r>
            <a:endParaRPr lang="ru-RU" altLang="ru-RU" dirty="0" smtClean="0">
              <a:latin typeface="+mj-lt"/>
            </a:endParaRPr>
          </a:p>
          <a:p>
            <a:pPr marL="0" indent="0">
              <a:buNone/>
            </a:pPr>
            <a:r>
              <a:rPr lang="et-EE" alt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3-5mm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t-EE" alt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kaugusele igemeservast</a:t>
            </a:r>
            <a:r>
              <a:rPr lang="et-EE" altLang="ru-RU" dirty="0" smtClean="0">
                <a:latin typeface="+mj-lt"/>
              </a:rPr>
              <a:t>. </a:t>
            </a:r>
            <a:endParaRPr lang="ru-RU" altLang="ru-RU" dirty="0" smtClean="0">
              <a:latin typeface="+mj-lt"/>
            </a:endParaRPr>
          </a:p>
          <a:p>
            <a:pPr marL="0" indent="0">
              <a:buNone/>
            </a:pPr>
            <a:endParaRPr lang="et-EE" dirty="0" smtClean="0">
              <a:latin typeface="+mj-lt"/>
            </a:endParaRPr>
          </a:p>
          <a:p>
            <a:pPr marL="0" indent="0">
              <a:buNone/>
            </a:pPr>
            <a:r>
              <a:rPr lang="et-EE" dirty="0" smtClean="0">
                <a:latin typeface="+mj-lt"/>
              </a:rPr>
              <a:t>- Vastsündinud lapse huulekida kinnitub </a:t>
            </a:r>
            <a:r>
              <a:rPr lang="ru-RU" dirty="0">
                <a:latin typeface="+mj-lt"/>
              </a:rPr>
              <a:t> </a:t>
            </a:r>
            <a:r>
              <a:rPr lang="et-EE" b="1" dirty="0" smtClean="0">
                <a:latin typeface="+mj-lt"/>
              </a:rPr>
              <a:t>hambutule alveolaarharjale</a:t>
            </a:r>
            <a:r>
              <a:rPr lang="et-EE" dirty="0" smtClean="0">
                <a:latin typeface="+mj-lt"/>
              </a:rPr>
              <a:t>,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et-EE" dirty="0" smtClean="0">
                <a:latin typeface="+mj-lt"/>
              </a:rPr>
              <a:t>selle äärele.</a:t>
            </a:r>
            <a:r>
              <a:rPr lang="ru-RU" dirty="0">
                <a:latin typeface="+mj-lt"/>
              </a:rPr>
              <a:t> </a:t>
            </a:r>
            <a:r>
              <a:rPr lang="et-EE" dirty="0" smtClean="0">
                <a:latin typeface="+mj-lt"/>
              </a:rPr>
              <a:t>Alveolaarjätke kasvades ja ajutiste hammaste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et-EE" dirty="0" smtClean="0">
                <a:latin typeface="+mj-lt"/>
              </a:rPr>
              <a:t>lõikudes kidade </a:t>
            </a:r>
            <a:r>
              <a:rPr lang="et-EE" b="1" dirty="0" smtClean="0">
                <a:latin typeface="+mj-lt"/>
              </a:rPr>
              <a:t>kinnituse tase muutub</a:t>
            </a:r>
            <a:r>
              <a:rPr lang="et-EE" dirty="0" smtClean="0">
                <a:latin typeface="+mj-lt"/>
              </a:rPr>
              <a:t> 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et-EE" dirty="0" smtClean="0">
                <a:latin typeface="+mj-lt"/>
              </a:rPr>
              <a:t>- Kõrvalekalded on </a:t>
            </a:r>
            <a:r>
              <a:rPr lang="et-EE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sagedamini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ülahuule </a:t>
            </a:r>
            <a:r>
              <a:rPr lang="et-EE" dirty="0" smtClean="0">
                <a:latin typeface="+mj-lt"/>
              </a:rPr>
              <a:t>piirkonnas</a:t>
            </a:r>
            <a:r>
              <a:rPr lang="en-US" dirty="0">
                <a:latin typeface="+mj-lt"/>
              </a:rPr>
              <a:t>.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t="-1214" r="30834" b="49828"/>
          <a:stretch/>
        </p:blipFill>
        <p:spPr>
          <a:xfrm>
            <a:off x="7505700" y="1"/>
            <a:ext cx="4686300" cy="240029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100" y="4755595"/>
            <a:ext cx="2190750" cy="20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4788"/>
            <a:ext cx="4076700" cy="26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0" y="4947285"/>
            <a:ext cx="2135012" cy="16106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t-EE" b="1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t-EE" b="1" dirty="0" smtClean="0">
                <a:solidFill>
                  <a:schemeClr val="accent1">
                    <a:lumMod val="50000"/>
                  </a:schemeClr>
                </a:solidFill>
              </a:rPr>
              <a:t>. Alumine huulekida e.</a:t>
            </a:r>
            <a:br>
              <a:rPr lang="et-EE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b="1" i="1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t-EE" b="1" i="1" dirty="0" smtClean="0">
                <a:solidFill>
                  <a:schemeClr val="accent1">
                    <a:lumMod val="50000"/>
                  </a:schemeClr>
                </a:solidFill>
              </a:rPr>
              <a:t>renulum labii inferioris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7355"/>
            <a:ext cx="12192000" cy="56706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altLang="ru-RU" dirty="0" smtClean="0">
                <a:latin typeface="+mj-lt"/>
              </a:rPr>
              <a:t>Ühendab alumise huule keskosa igemega</a:t>
            </a:r>
            <a:r>
              <a:rPr lang="et-EE" altLang="ru-RU" dirty="0" smtClean="0">
                <a:latin typeface="+mj-lt"/>
              </a:rPr>
              <a:t>.</a:t>
            </a:r>
            <a:endParaRPr lang="en-US" altLang="ru-RU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</a:t>
            </a:r>
            <a:r>
              <a:rPr lang="et-E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äiksem </a:t>
            </a:r>
            <a:r>
              <a:rPr lang="et-EE" dirty="0" smtClean="0">
                <a:latin typeface="+mj-lt"/>
              </a:rPr>
              <a:t>kui ülemine huulekida</a:t>
            </a:r>
            <a:r>
              <a:rPr lang="et-EE" dirty="0" smtClean="0">
                <a:latin typeface="+mj-lt"/>
              </a:rPr>
              <a:t>.</a:t>
            </a:r>
            <a:endParaRPr lang="et-EE" dirty="0" smtClean="0">
              <a:latin typeface="+mj-lt"/>
            </a:endParaRPr>
          </a:p>
          <a:p>
            <a:pPr marL="0" indent="0">
              <a:buNone/>
            </a:pPr>
            <a:r>
              <a:rPr lang="et-EE" altLang="ru-RU" dirty="0" smtClean="0">
                <a:latin typeface="+mj-lt"/>
              </a:rPr>
              <a:t>Võrreldes ülemise huulekidaga kinnitub veelgi </a:t>
            </a:r>
            <a:r>
              <a:rPr lang="et-EE" alt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kaugemale </a:t>
            </a:r>
            <a:endParaRPr lang="et-EE" altLang="ru-RU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t-EE" alt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t-EE" alt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             </a:t>
            </a:r>
            <a:r>
              <a:rPr lang="et-EE" alt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igemeservast </a:t>
            </a:r>
            <a:r>
              <a:rPr lang="et-EE" altLang="ru-RU" dirty="0" smtClean="0">
                <a:latin typeface="+mj-lt"/>
              </a:rPr>
              <a:t>ning seejärel vähemärgatav.</a:t>
            </a:r>
            <a:endParaRPr lang="ru-RU" altLang="ru-RU" dirty="0">
              <a:latin typeface="+mj-lt"/>
            </a:endParaRPr>
          </a:p>
          <a:p>
            <a:pPr marL="0" indent="0">
              <a:buNone/>
            </a:pPr>
            <a:endParaRPr lang="en-US" altLang="ru-RU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ru-RU" dirty="0" err="1" smtClean="0">
                <a:latin typeface="+mj-lt"/>
              </a:rPr>
              <a:t>Kui</a:t>
            </a:r>
            <a:r>
              <a:rPr lang="en-US" altLang="ru-RU" dirty="0" smtClean="0">
                <a:latin typeface="+mj-lt"/>
              </a:rPr>
              <a:t> </a:t>
            </a:r>
            <a:r>
              <a:rPr lang="et-EE" altLang="ru-RU" dirty="0" smtClean="0">
                <a:latin typeface="+mj-lt"/>
              </a:rPr>
              <a:t>huulekida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latin typeface="+mj-lt"/>
              </a:rPr>
              <a:t>kinnitub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solidFill>
                  <a:srgbClr val="FF0000"/>
                </a:solidFill>
                <a:latin typeface="+mj-lt"/>
              </a:rPr>
              <a:t>interdentaalpapilla</a:t>
            </a:r>
            <a:r>
              <a:rPr lang="en-US" altLang="ru-R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ru-RU" dirty="0" err="1" smtClean="0">
                <a:solidFill>
                  <a:srgbClr val="FF0000"/>
                </a:solidFill>
                <a:latin typeface="+mj-lt"/>
              </a:rPr>
              <a:t>külge</a:t>
            </a:r>
            <a:r>
              <a:rPr lang="en-US" altLang="ru-R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ru-RU" dirty="0" err="1" smtClean="0">
                <a:latin typeface="+mj-lt"/>
              </a:rPr>
              <a:t>alumiste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latin typeface="+mj-lt"/>
              </a:rPr>
              <a:t>intsisiivide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latin typeface="+mj-lt"/>
              </a:rPr>
              <a:t>vahel</a:t>
            </a:r>
            <a:r>
              <a:rPr lang="en-US" altLang="ru-RU" dirty="0" smtClean="0">
                <a:latin typeface="+mj-lt"/>
              </a:rPr>
              <a:t>, </a:t>
            </a:r>
            <a:r>
              <a:rPr lang="en-US" altLang="ru-RU" dirty="0" err="1" smtClean="0">
                <a:latin typeface="+mj-lt"/>
              </a:rPr>
              <a:t>siis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latin typeface="+mj-lt"/>
              </a:rPr>
              <a:t>võib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latin typeface="+mj-lt"/>
              </a:rPr>
              <a:t>tekkida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krooniline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põletik</a:t>
            </a:r>
            <a:r>
              <a:rPr lang="en-US" altLang="ru-RU" dirty="0" smtClean="0">
                <a:latin typeface="+mj-lt"/>
              </a:rPr>
              <a:t>, </a:t>
            </a:r>
            <a:r>
              <a:rPr lang="en-US" alt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periodontaaltasku</a:t>
            </a:r>
            <a:r>
              <a:rPr lang="en-US" altLang="ru-RU" dirty="0" smtClean="0">
                <a:latin typeface="+mj-lt"/>
              </a:rPr>
              <a:t> ja </a:t>
            </a:r>
            <a:r>
              <a:rPr lang="en-US" altLang="ru-RU" dirty="0" err="1" smtClean="0">
                <a:latin typeface="+mj-lt"/>
              </a:rPr>
              <a:t>kinnitunud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latin typeface="+mj-lt"/>
              </a:rPr>
              <a:t>igeme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retsessioon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</a:p>
          <a:p>
            <a:pPr>
              <a:lnSpc>
                <a:spcPct val="80000"/>
              </a:lnSpc>
            </a:pPr>
            <a:endParaRPr lang="et-EE" altLang="ru-RU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ru-RU" dirty="0" err="1" smtClean="0">
                <a:latin typeface="+mj-lt"/>
              </a:rPr>
              <a:t>Sellise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solidFill>
                  <a:srgbClr val="FF0000"/>
                </a:solidFill>
                <a:latin typeface="+mj-lt"/>
              </a:rPr>
              <a:t>ebanormaalse</a:t>
            </a:r>
            <a:r>
              <a:rPr lang="en-US" altLang="ru-R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ru-RU" dirty="0" err="1" smtClean="0">
                <a:solidFill>
                  <a:srgbClr val="FF0000"/>
                </a:solidFill>
                <a:latin typeface="+mj-lt"/>
              </a:rPr>
              <a:t>frenulumi</a:t>
            </a:r>
            <a:r>
              <a:rPr lang="en-US" altLang="ru-R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ru-RU" dirty="0" err="1" smtClean="0">
                <a:solidFill>
                  <a:srgbClr val="FF0000"/>
                </a:solidFill>
                <a:latin typeface="+mj-lt"/>
              </a:rPr>
              <a:t>kõrvaldamata</a:t>
            </a:r>
            <a:r>
              <a:rPr lang="en-US" altLang="ru-R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ru-RU" dirty="0" err="1" smtClean="0">
                <a:latin typeface="+mj-lt"/>
              </a:rPr>
              <a:t>jätmisel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latin typeface="+mj-lt"/>
              </a:rPr>
              <a:t>võib</a:t>
            </a:r>
            <a:r>
              <a:rPr lang="en-US" altLang="ru-RU" dirty="0" smtClean="0">
                <a:latin typeface="+mj-lt"/>
              </a:rPr>
              <a:t> see </a:t>
            </a:r>
            <a:r>
              <a:rPr lang="en-US" altLang="ru-RU" dirty="0" err="1" smtClean="0">
                <a:latin typeface="+mj-lt"/>
              </a:rPr>
              <a:t>viia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luumassi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kaole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ru-RU" dirty="0" smtClean="0">
                <a:latin typeface="+mj-lt"/>
              </a:rPr>
              <a:t>ja </a:t>
            </a:r>
            <a:r>
              <a:rPr lang="en-US" altLang="ru-RU" dirty="0" err="1" smtClean="0">
                <a:latin typeface="+mj-lt"/>
              </a:rPr>
              <a:t>alalõua</a:t>
            </a:r>
            <a:r>
              <a:rPr lang="en-US" altLang="ru-RU" dirty="0" smtClean="0">
                <a:latin typeface="+mj-lt"/>
              </a:rPr>
              <a:t> </a:t>
            </a:r>
            <a:r>
              <a:rPr lang="en-US" alt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tsentraalsete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intsisiivide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liikuvusele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ru-RU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4700" b="1" i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Frenulum </a:t>
            </a:r>
            <a:r>
              <a:rPr lang="en-US" altLang="ru-RU" sz="4700" b="1" i="1" u="sng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buccalis</a:t>
            </a:r>
            <a:r>
              <a:rPr lang="en-US" altLang="ru-RU" sz="4700" b="1" i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ru-RU" sz="4700" b="1" i="1" u="sng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superioris</a:t>
            </a:r>
            <a:r>
              <a:rPr lang="en-US" altLang="ru-RU" sz="4700" b="1" i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et </a:t>
            </a:r>
            <a:r>
              <a:rPr lang="en-US" altLang="ru-RU" sz="4700" b="1" i="1" u="sng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inferiosris</a:t>
            </a:r>
            <a:endParaRPr lang="en-US" altLang="ru-RU" sz="4700" b="1" i="1" u="sng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ru-RU" sz="3100" dirty="0" err="1" smtClean="0">
                <a:latin typeface="+mj-lt"/>
              </a:rPr>
              <a:t>Funktsioon</a:t>
            </a:r>
            <a:r>
              <a:rPr lang="en-US" altLang="ru-RU" sz="3100" dirty="0" smtClean="0">
                <a:latin typeface="+mj-lt"/>
              </a:rPr>
              <a:t> </a:t>
            </a:r>
            <a:r>
              <a:rPr lang="en-US" altLang="ru-RU" sz="3100" dirty="0" err="1" smtClean="0">
                <a:latin typeface="+mj-lt"/>
              </a:rPr>
              <a:t>sama</a:t>
            </a:r>
            <a:endParaRPr lang="en-US" altLang="ru-RU" sz="31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ru-RU" sz="3100" dirty="0" err="1" smtClean="0">
                <a:latin typeface="+mj-lt"/>
              </a:rPr>
              <a:t>Asetsevad</a:t>
            </a:r>
            <a:r>
              <a:rPr lang="en-US" altLang="ru-RU" sz="3100" dirty="0" smtClean="0">
                <a:latin typeface="+mj-lt"/>
              </a:rPr>
              <a:t> </a:t>
            </a:r>
            <a:r>
              <a:rPr lang="en-US" altLang="ru-RU" sz="3100" dirty="0" err="1" smtClean="0">
                <a:latin typeface="+mj-lt"/>
              </a:rPr>
              <a:t>kaniinide</a:t>
            </a:r>
            <a:r>
              <a:rPr lang="en-US" altLang="ru-RU" sz="3100" dirty="0" smtClean="0">
                <a:latin typeface="+mj-lt"/>
              </a:rPr>
              <a:t> ja </a:t>
            </a:r>
            <a:r>
              <a:rPr lang="en-US" altLang="ru-RU" sz="3100" dirty="0" err="1" smtClean="0">
                <a:latin typeface="+mj-lt"/>
              </a:rPr>
              <a:t>premolaaride</a:t>
            </a:r>
            <a:r>
              <a:rPr lang="en-US" altLang="ru-RU" sz="3100" dirty="0" smtClean="0">
                <a:latin typeface="+mj-lt"/>
              </a:rPr>
              <a:t> </a:t>
            </a:r>
            <a:r>
              <a:rPr lang="en-US" altLang="ru-RU" sz="3100" dirty="0" err="1" smtClean="0">
                <a:latin typeface="+mj-lt"/>
              </a:rPr>
              <a:t>piirkonnas</a:t>
            </a:r>
            <a:endParaRPr lang="ru-RU" altLang="ru-RU" sz="3100" dirty="0" smtClean="0">
              <a:latin typeface="+mj-lt"/>
            </a:endParaRPr>
          </a:p>
          <a:p>
            <a:pPr marL="0" indent="0">
              <a:buNone/>
            </a:pPr>
            <a:r>
              <a:rPr lang="en-US" sz="1300" dirty="0" smtClean="0"/>
              <a:t>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300" dirty="0" smtClean="0"/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t-EE" sz="1300" dirty="0" smtClean="0"/>
              <a:t>http</a:t>
            </a:r>
            <a:r>
              <a:rPr lang="et-EE" sz="1300" dirty="0"/>
              <a:t>://www.tankonyvtar.hu/hu/tartalom/tamop412A/2011-0095_fogaszat_angol/images/chapter03/c0317_pic011.jpg</a:t>
            </a:r>
            <a:endParaRPr lang="et-EE" sz="1300" dirty="0" smtClean="0"/>
          </a:p>
          <a:p>
            <a:endParaRPr lang="et-EE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30102" y="2436343"/>
            <a:ext cx="4010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/>
              <a:t>https://www.consmed.ru/stomatolog/view/776607/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455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Huulekida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anomaaliad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latin typeface="+mj-lt"/>
              </a:rPr>
              <a:t>Esineb 16%-l </a:t>
            </a:r>
            <a:r>
              <a:rPr lang="et-EE" dirty="0" smtClean="0">
                <a:latin typeface="+mj-lt"/>
              </a:rPr>
              <a:t>lastest</a:t>
            </a:r>
            <a:r>
              <a:rPr lang="en-US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t-EE" dirty="0">
                <a:latin typeface="+mj-lt"/>
              </a:rPr>
              <a:t>Tugev kida juur takistab silmahammastel suhulõikumise ajal</a:t>
            </a:r>
          </a:p>
          <a:p>
            <a:pPr marL="0" indent="0">
              <a:buNone/>
            </a:pPr>
            <a:r>
              <a:rPr lang="et-EE" dirty="0">
                <a:latin typeface="+mj-lt"/>
              </a:rPr>
              <a:t>(u. 8-10 a. vanuses)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esihambaid keskjoonele </a:t>
            </a:r>
            <a:r>
              <a:rPr lang="et-EE" dirty="0">
                <a:latin typeface="+mj-lt"/>
              </a:rPr>
              <a:t>kontakti "lükkamast</a:t>
            </a:r>
            <a:r>
              <a:rPr lang="et-EE" dirty="0" smtClean="0">
                <a:latin typeface="+mj-lt"/>
              </a:rPr>
              <a:t>".</a:t>
            </a:r>
          </a:p>
          <a:p>
            <a:pPr marL="0" indent="0">
              <a:buNone/>
            </a:pPr>
            <a:endParaRPr lang="et-EE" dirty="0">
              <a:latin typeface="+mj-lt"/>
            </a:endParaRPr>
          </a:p>
          <a:p>
            <a:r>
              <a:rPr lang="fi-FI" dirty="0">
                <a:latin typeface="+mj-lt"/>
              </a:rPr>
              <a:t>Need avalduvad nii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kinnituse taseme </a:t>
            </a:r>
            <a:r>
              <a:rPr lang="fi-FI" dirty="0">
                <a:latin typeface="+mj-lt"/>
              </a:rPr>
              <a:t>muutumise kui ka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pikkuse </a:t>
            </a:r>
            <a:r>
              <a:rPr lang="fi-FI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vähenemisena</a:t>
            </a:r>
            <a:r>
              <a:rPr lang="fi-FI" dirty="0" smtClean="0">
                <a:latin typeface="+mj-lt"/>
              </a:rPr>
              <a:t> -&gt; </a:t>
            </a:r>
            <a:r>
              <a:rPr lang="fi-FI" b="1" dirty="0" smtClean="0">
                <a:latin typeface="+mj-lt"/>
              </a:rPr>
              <a:t>kolm erikuju.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Huulekida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anomaaliad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(2)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1598296"/>
            <a:ext cx="7010400" cy="4351338"/>
          </a:xfrm>
        </p:spPr>
        <p:txBody>
          <a:bodyPr/>
          <a:lstStyle/>
          <a:p>
            <a:pPr marL="457200" lvl="0" indent="-457200" defTabSz="572516">
              <a:spcBef>
                <a:spcPts val="4100"/>
              </a:spcBef>
              <a:buSzTx/>
              <a:buAutoNum type="arabicPeriod"/>
              <a:defRPr sz="1800"/>
            </a:pPr>
            <a:r>
              <a:rPr lang="en-US" sz="2400" dirty="0" err="1" smtClean="0">
                <a:latin typeface="+mj-lt"/>
              </a:rPr>
              <a:t>vorm</a:t>
            </a:r>
            <a:r>
              <a:rPr lang="et-EE" sz="2400" dirty="0" smtClean="0">
                <a:latin typeface="+mj-lt"/>
              </a:rPr>
              <a:t> </a:t>
            </a:r>
            <a:r>
              <a:rPr lang="et-EE" sz="2400" dirty="0">
                <a:latin typeface="+mj-lt"/>
              </a:rPr>
              <a:t>(65%) - kida </a:t>
            </a:r>
            <a:r>
              <a:rPr lang="et-EE" sz="2400" b="1" dirty="0">
                <a:latin typeface="+mj-lt"/>
              </a:rPr>
              <a:t>pikkus normaalne</a:t>
            </a:r>
            <a:r>
              <a:rPr lang="et-EE" sz="2400" dirty="0">
                <a:latin typeface="+mj-lt"/>
              </a:rPr>
              <a:t>, </a:t>
            </a:r>
            <a:r>
              <a:rPr lang="et-EE" sz="2400" dirty="0">
                <a:latin typeface="+mj-lt"/>
              </a:rPr>
              <a:t> </a:t>
            </a:r>
            <a:r>
              <a:rPr lang="et-EE" sz="2400" dirty="0" smtClean="0">
                <a:latin typeface="+mj-lt"/>
              </a:rPr>
              <a:t>kuid </a:t>
            </a:r>
            <a:r>
              <a:rPr lang="et-EE" sz="2400" dirty="0">
                <a:latin typeface="+mj-lt"/>
              </a:rPr>
              <a:t>kinnitub </a:t>
            </a:r>
            <a:r>
              <a:rPr lang="et-EE" sz="2400" b="1" dirty="0">
                <a:latin typeface="+mj-lt"/>
              </a:rPr>
              <a:t>igemepapillile väga lähedale (1-2 mm)</a:t>
            </a:r>
            <a:r>
              <a:rPr lang="et-EE" sz="2400" dirty="0">
                <a:latin typeface="+mj-lt"/>
              </a:rPr>
              <a:t> või põimub sellesse.</a:t>
            </a:r>
          </a:p>
          <a:p>
            <a:pPr marL="0" lvl="0" indent="0" defTabSz="572516">
              <a:spcBef>
                <a:spcPts val="4100"/>
              </a:spcBef>
              <a:buSzTx/>
              <a:buNone/>
              <a:defRPr sz="1800"/>
            </a:pPr>
            <a:r>
              <a:rPr lang="et-EE" sz="2400" dirty="0">
                <a:latin typeface="+mj-lt"/>
              </a:rPr>
              <a:t>2. </a:t>
            </a:r>
            <a:r>
              <a:rPr lang="en-US" sz="2400" dirty="0" err="1" smtClean="0">
                <a:latin typeface="+mj-lt"/>
              </a:rPr>
              <a:t>vorm</a:t>
            </a:r>
            <a:r>
              <a:rPr lang="et-EE" sz="2400" dirty="0" smtClean="0">
                <a:latin typeface="+mj-lt"/>
              </a:rPr>
              <a:t> </a:t>
            </a:r>
            <a:r>
              <a:rPr lang="et-EE" sz="2400" dirty="0">
                <a:latin typeface="+mj-lt"/>
              </a:rPr>
              <a:t>(28%) </a:t>
            </a:r>
            <a:r>
              <a:rPr lang="et-EE" sz="2400" dirty="0" smtClean="0">
                <a:latin typeface="+mj-lt"/>
              </a:rPr>
              <a:t>- </a:t>
            </a:r>
            <a:r>
              <a:rPr lang="et-EE" sz="2400" b="1" dirty="0" smtClean="0">
                <a:latin typeface="+mj-lt"/>
              </a:rPr>
              <a:t>alveolaarjätkele </a:t>
            </a:r>
            <a:r>
              <a:rPr lang="et-EE" sz="2400" b="1" dirty="0">
                <a:latin typeface="+mj-lt"/>
              </a:rPr>
              <a:t>kinnitub kida normaalselt</a:t>
            </a:r>
            <a:r>
              <a:rPr lang="et-EE" sz="2400" dirty="0">
                <a:latin typeface="+mj-lt"/>
              </a:rPr>
              <a:t>, kuid huule piirkonnas kinnitub </a:t>
            </a:r>
            <a:r>
              <a:rPr lang="et-EE" sz="2400" b="1" dirty="0">
                <a:latin typeface="+mj-lt"/>
              </a:rPr>
              <a:t>vabale äärele lähemale. </a:t>
            </a:r>
            <a:r>
              <a:rPr lang="et-EE" sz="2400" dirty="0">
                <a:latin typeface="+mj-lt"/>
              </a:rPr>
              <a:t>Võib olla lühike, huule liikuvus piiratud</a:t>
            </a:r>
          </a:p>
          <a:p>
            <a:pPr marL="0" lvl="0" indent="0" defTabSz="572516">
              <a:spcBef>
                <a:spcPts val="4100"/>
              </a:spcBef>
              <a:buSzTx/>
              <a:buNone/>
              <a:defRPr sz="1800"/>
            </a:pPr>
            <a:r>
              <a:rPr lang="et-EE" sz="2400" dirty="0">
                <a:latin typeface="+mj-lt"/>
              </a:rPr>
              <a:t>3. </a:t>
            </a:r>
            <a:r>
              <a:rPr lang="en-US" sz="2400" dirty="0" err="1" smtClean="0">
                <a:latin typeface="+mj-lt"/>
              </a:rPr>
              <a:t>vorm</a:t>
            </a:r>
            <a:r>
              <a:rPr lang="et-EE" sz="2400" dirty="0" smtClean="0">
                <a:latin typeface="+mj-lt"/>
              </a:rPr>
              <a:t> </a:t>
            </a:r>
            <a:r>
              <a:rPr lang="et-EE" sz="2400" dirty="0">
                <a:latin typeface="+mj-lt"/>
              </a:rPr>
              <a:t>(7%) - kida algab </a:t>
            </a:r>
            <a:r>
              <a:rPr lang="et-EE" sz="2400" b="1" dirty="0">
                <a:latin typeface="+mj-lt"/>
              </a:rPr>
              <a:t>huule vabalt äärelt</a:t>
            </a:r>
            <a:r>
              <a:rPr lang="et-EE" sz="2400" dirty="0">
                <a:latin typeface="+mj-lt"/>
              </a:rPr>
              <a:t>, kinnitub täies pikkuses alveolaarjätkele ja siseneb tsentraalsete intsisiivide vahele. Häiritud suu sulgus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5778" r="6921" b="31555"/>
          <a:stretch/>
        </p:blipFill>
        <p:spPr>
          <a:xfrm>
            <a:off x="7312498" y="1270954"/>
            <a:ext cx="4711862" cy="4678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3784" y="6015366"/>
            <a:ext cx="7080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/>
              <a:t>http://cyberleninka.ru/article/n/anomalnye-uzdechki-gub-i-yazyka-klassifikatsiya-terminologiya-s-podhodom-diagnostiki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246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1032</Words>
  <Application>Microsoft Office PowerPoint</Application>
  <PresentationFormat>Широкоэкранный</PresentationFormat>
  <Paragraphs>179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Тема Office</vt:lpstr>
      <vt:lpstr>Huulekida; frenulotomia, frenulectomia; teised suuõõne kidad, nende kliiniline tähtsus</vt:lpstr>
      <vt:lpstr>SISUKORD</vt:lpstr>
      <vt:lpstr>I.MÕISTED</vt:lpstr>
      <vt:lpstr>Презентация PowerPoint</vt:lpstr>
      <vt:lpstr>II. Huulekidad:</vt:lpstr>
      <vt:lpstr>a.Ülemine huulekida e.  frenulum labii superioris</vt:lpstr>
      <vt:lpstr>b. Alumine huulekida e. frenulum labii inferioris</vt:lpstr>
      <vt:lpstr>Huulekida anomaaliad</vt:lpstr>
      <vt:lpstr>Huulekida anomaaliad (2)</vt:lpstr>
      <vt:lpstr>Huulekida operatsiooni näidustused:</vt:lpstr>
      <vt:lpstr>III. Keelekida e frenulum lingualis</vt:lpstr>
      <vt:lpstr>Keelekida anomaaliad:</vt:lpstr>
      <vt:lpstr>Презентация PowerPoint</vt:lpstr>
      <vt:lpstr>Keelekida anomaaliad (2):</vt:lpstr>
      <vt:lpstr>Keelekida operatsiooni näidustused:</vt:lpstr>
      <vt:lpstr>IV. Kirurgilised meetodid - Frenulotoomia</vt:lpstr>
      <vt:lpstr>Презентация PowerPoint</vt:lpstr>
      <vt:lpstr>VI. Kirurgilised meetodid - Frenulektoomia</vt:lpstr>
      <vt:lpstr>Frenulektoomia : Standardmeetod - lõikus tehakse üle kogu frenulumi baasise, kohal, kus see kinnitub intsisiivide papillaga.  </vt:lpstr>
      <vt:lpstr>Frenuloektoomia: Z-meetod - kida eemaldatakse standardselt, tehakse kaks lõiget, haav suletakse Z-kujulise õmblusega</vt:lpstr>
      <vt:lpstr>Laser-frenulektoomia</vt:lpstr>
      <vt:lpstr>Frenuloektoomia teostamine:</vt:lpstr>
      <vt:lpstr>Kasutatud kirjandus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Huulekida; frenolotomia, frenulectomia; teised suuõõne kidad, nende kliiniline tähtsus</dc:title>
  <dc:creator>Jana Jakovleva</dc:creator>
  <cp:lastModifiedBy>Jana Jakovleva</cp:lastModifiedBy>
  <cp:revision>65</cp:revision>
  <dcterms:created xsi:type="dcterms:W3CDTF">2017-03-19T20:55:29Z</dcterms:created>
  <dcterms:modified xsi:type="dcterms:W3CDTF">2017-03-23T17:11:02Z</dcterms:modified>
</cp:coreProperties>
</file>