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81813" cy="97107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5985" autoAdjust="0"/>
  </p:normalViewPr>
  <p:slideViewPr>
    <p:cSldViewPr snapToGrid="0">
      <p:cViewPr varScale="1">
        <p:scale>
          <a:sx n="61" d="100"/>
          <a:sy n="61" d="100"/>
        </p:scale>
        <p:origin x="10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7223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87223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r">
              <a:defRPr sz="1200"/>
            </a:lvl1pPr>
          </a:lstStyle>
          <a:p>
            <a:fld id="{217B0BDF-BB02-4010-AF31-C8DED2D89A49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530225" y="1214438"/>
            <a:ext cx="5822950" cy="3276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14" tIns="47407" rIns="94814" bIns="4740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182" y="4673293"/>
            <a:ext cx="5505450" cy="3823603"/>
          </a:xfrm>
          <a:prstGeom prst="rect">
            <a:avLst/>
          </a:prstGeom>
        </p:spPr>
        <p:txBody>
          <a:bodyPr vert="horz" lIns="94814" tIns="47407" rIns="94814" bIns="4740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23516"/>
            <a:ext cx="2982119" cy="487222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98102" y="9223516"/>
            <a:ext cx="2982119" cy="487222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r">
              <a:defRPr sz="1200"/>
            </a:lvl1pPr>
          </a:lstStyle>
          <a:p>
            <a:fld id="{336187F2-5449-4C05-B453-4279CCE772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326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141">
              <a:defRPr/>
            </a:pPr>
            <a:r>
              <a:rPr lang="et-EE" dirty="0"/>
              <a:t>alkoholism, südame- neerupuudulikkus, suhkrudiabeet, KOK, dementsus, skisofreenia, hüpertüreoidism, nahahaigused, adipoossus, feokromatsütoom....</a:t>
            </a:r>
          </a:p>
          <a:p>
            <a:pPr defTabSz="948141">
              <a:defRPr/>
            </a:pPr>
            <a:r>
              <a:rPr lang="et-EE" dirty="0"/>
              <a:t>alkohol, diureetikumid, fenotiasiinid, tritsüklilised antidepressandid, hallutsinogeenid, psühhostimulaatorid, trankvilisaatorid, </a:t>
            </a:r>
            <a:r>
              <a:rPr lang="ru-RU" dirty="0"/>
              <a:t>β</a:t>
            </a:r>
            <a:r>
              <a:rPr lang="et-EE" dirty="0"/>
              <a:t>-adrenoblokaatorid, antikolinergilised ravimid......</a:t>
            </a:r>
          </a:p>
          <a:p>
            <a:pPr defTabSz="948141">
              <a:defRPr/>
            </a:pPr>
            <a:endParaRPr lang="et-EE" dirty="0"/>
          </a:p>
          <a:p>
            <a:pPr defTabSz="948141">
              <a:defRPr/>
            </a:pPr>
            <a:r>
              <a:rPr lang="et-EE" dirty="0" smtClean="0"/>
              <a:t>Suutmatus piisaval hulgal verd perifeeriasse suunata (näiteks südamehaiguste korral võijuhul kui tarbitakse südametööd, mis mõjutavad südame funktsioone) tekitab termoregulatsioonis probleeme,</a:t>
            </a:r>
            <a:endParaRPr lang="et-EE" sz="800" u="sng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187F2-5449-4C05-B453-4279CCE7727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211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A63B-D552-487A-A251-C3A44B16D095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0219F-D727-478F-83CA-51A7F7FE7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827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A63B-D552-487A-A251-C3A44B16D095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0219F-D727-478F-83CA-51A7F7FE7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807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A63B-D552-487A-A251-C3A44B16D095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0219F-D727-478F-83CA-51A7F7FE7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541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A63B-D552-487A-A251-C3A44B16D095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0219F-D727-478F-83CA-51A7F7FE7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428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A63B-D552-487A-A251-C3A44B16D095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0219F-D727-478F-83CA-51A7F7FE7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544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A63B-D552-487A-A251-C3A44B16D095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0219F-D727-478F-83CA-51A7F7FE7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244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A63B-D552-487A-A251-C3A44B16D095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0219F-D727-478F-83CA-51A7F7FE7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332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A63B-D552-487A-A251-C3A44B16D095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0219F-D727-478F-83CA-51A7F7FE7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604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A63B-D552-487A-A251-C3A44B16D095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0219F-D727-478F-83CA-51A7F7FE7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219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A63B-D552-487A-A251-C3A44B16D095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0219F-D727-478F-83CA-51A7F7FE7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565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A63B-D552-487A-A251-C3A44B16D095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0219F-D727-478F-83CA-51A7F7FE7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126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5A63B-D552-487A-A251-C3A44B16D095}" type="datetimeFigureOut">
              <a:rPr lang="ru-RU" smtClean="0"/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0219F-D727-478F-83CA-51A7F7FE7F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127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bi.ee/alo/loengud/pdf/termo.pdf" TargetMode="External"/><Relationship Id="rId2" Type="http://schemas.openxmlformats.org/officeDocument/2006/relationships/hyperlink" Target="http://www.kliinikum.ee/koolitus/kavad2016/Sipria110416/Hyopotermia_2016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28951" y="2273245"/>
            <a:ext cx="9144000" cy="2387600"/>
          </a:xfrm>
        </p:spPr>
        <p:txBody>
          <a:bodyPr/>
          <a:lstStyle/>
          <a:p>
            <a:r>
              <a:rPr lang="en-US" dirty="0" err="1" smtClean="0"/>
              <a:t>Kuumarabanduse</a:t>
            </a:r>
            <a:r>
              <a:rPr lang="en-US" dirty="0" smtClean="0"/>
              <a:t> </a:t>
            </a:r>
            <a:r>
              <a:rPr lang="en-US" dirty="0" err="1" smtClean="0"/>
              <a:t>patof</a:t>
            </a:r>
            <a:r>
              <a:rPr lang="et-EE" dirty="0" smtClean="0"/>
              <a:t>üsioloogia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34185" y="5021405"/>
            <a:ext cx="9144000" cy="1655762"/>
          </a:xfrm>
        </p:spPr>
        <p:txBody>
          <a:bodyPr/>
          <a:lstStyle/>
          <a:p>
            <a:pPr algn="r"/>
            <a:r>
              <a:rPr lang="et-E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Hambaarstiteadus, 3.kursus</a:t>
            </a:r>
          </a:p>
          <a:p>
            <a:pPr algn="r"/>
            <a:r>
              <a:rPr lang="et-E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Jana Jakovleva</a:t>
            </a:r>
          </a:p>
          <a:p>
            <a:pPr algn="r"/>
            <a:r>
              <a:rPr lang="et-E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Tartu 2016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841" y="286114"/>
            <a:ext cx="3974602" cy="2653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6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t-EE" b="1" dirty="0" smtClean="0"/>
              <a:t>Sümptomid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9186" y="1024759"/>
            <a:ext cx="11542986" cy="5391807"/>
          </a:xfrm>
        </p:spPr>
        <p:txBody>
          <a:bodyPr>
            <a:normAutofit fontScale="77500" lnSpcReduction="20000"/>
          </a:bodyPr>
          <a:lstStyle/>
          <a:p>
            <a:r>
              <a:rPr lang="et-EE" dirty="0" smtClean="0">
                <a:latin typeface="+mj-lt"/>
              </a:rPr>
              <a:t>Kõrge temperatuur</a:t>
            </a:r>
          </a:p>
          <a:p>
            <a:r>
              <a:rPr lang="et-EE" dirty="0">
                <a:latin typeface="+mj-lt"/>
              </a:rPr>
              <a:t>tugev </a:t>
            </a:r>
            <a:r>
              <a:rPr lang="et-EE" dirty="0" smtClean="0">
                <a:latin typeface="+mj-lt"/>
              </a:rPr>
              <a:t>higistamine,</a:t>
            </a:r>
            <a:endParaRPr lang="et-EE" dirty="0">
              <a:latin typeface="+mj-lt"/>
            </a:endParaRPr>
          </a:p>
          <a:p>
            <a:r>
              <a:rPr lang="et-EE" dirty="0" smtClean="0">
                <a:latin typeface="+mj-lt"/>
              </a:rPr>
              <a:t>punetav </a:t>
            </a:r>
            <a:r>
              <a:rPr lang="et-EE" dirty="0">
                <a:latin typeface="+mj-lt"/>
              </a:rPr>
              <a:t>kuiv nahk, nõrkus, iiveldus</a:t>
            </a:r>
            <a:r>
              <a:rPr lang="et-EE" dirty="0" smtClean="0">
                <a:latin typeface="+mj-lt"/>
              </a:rPr>
              <a:t>,</a:t>
            </a:r>
          </a:p>
          <a:p>
            <a:r>
              <a:rPr lang="et-EE" dirty="0" smtClean="0">
                <a:latin typeface="+mj-lt"/>
              </a:rPr>
              <a:t> </a:t>
            </a:r>
            <a:r>
              <a:rPr lang="et-EE" dirty="0">
                <a:latin typeface="+mj-lt"/>
              </a:rPr>
              <a:t>värisemine, </a:t>
            </a:r>
          </a:p>
          <a:p>
            <a:r>
              <a:rPr lang="et-EE" dirty="0" smtClean="0">
                <a:latin typeface="+mj-lt"/>
              </a:rPr>
              <a:t> </a:t>
            </a:r>
            <a:r>
              <a:rPr lang="et-EE" dirty="0">
                <a:latin typeface="+mj-lt"/>
              </a:rPr>
              <a:t>segasus, </a:t>
            </a:r>
            <a:r>
              <a:rPr lang="et-EE" dirty="0" smtClean="0">
                <a:latin typeface="+mj-lt"/>
              </a:rPr>
              <a:t>loidus,</a:t>
            </a:r>
            <a:endParaRPr lang="et-EE" dirty="0">
              <a:latin typeface="+mj-lt"/>
            </a:endParaRPr>
          </a:p>
          <a:p>
            <a:r>
              <a:rPr lang="et-EE" dirty="0" smtClean="0">
                <a:latin typeface="+mj-lt"/>
              </a:rPr>
              <a:t>KNSi häired</a:t>
            </a:r>
          </a:p>
          <a:p>
            <a:r>
              <a:rPr lang="et-EE" dirty="0">
                <a:latin typeface="+mj-lt"/>
              </a:rPr>
              <a:t>K</a:t>
            </a:r>
            <a:r>
              <a:rPr lang="et-EE" dirty="0" smtClean="0">
                <a:latin typeface="+mj-lt"/>
              </a:rPr>
              <a:t>rambid </a:t>
            </a:r>
            <a:r>
              <a:rPr lang="et-EE" dirty="0">
                <a:latin typeface="+mj-lt"/>
              </a:rPr>
              <a:t>(eriti jahutamisel</a:t>
            </a:r>
            <a:r>
              <a:rPr lang="et-EE" dirty="0" smtClean="0">
                <a:latin typeface="+mj-lt"/>
              </a:rPr>
              <a:t>) </a:t>
            </a:r>
            <a:endParaRPr lang="en-US" dirty="0" smtClean="0">
              <a:latin typeface="+mj-lt"/>
            </a:endParaRPr>
          </a:p>
          <a:p>
            <a:endParaRPr lang="et-EE" dirty="0" smtClean="0">
              <a:latin typeface="+mj-lt"/>
            </a:endParaRPr>
          </a:p>
          <a:p>
            <a:r>
              <a:rPr lang="et-EE" dirty="0" smtClean="0">
                <a:latin typeface="+mj-lt"/>
              </a:rPr>
              <a:t>Tahhükardia </a:t>
            </a:r>
            <a:r>
              <a:rPr lang="et-EE" dirty="0">
                <a:latin typeface="+mj-lt"/>
              </a:rPr>
              <a:t>ja hüperventilatsioon, mis viib respiratoorsele alkaloosile</a:t>
            </a:r>
            <a:r>
              <a:rPr lang="et-EE" dirty="0" smtClean="0">
                <a:latin typeface="+mj-lt"/>
              </a:rPr>
              <a:t>.</a:t>
            </a:r>
          </a:p>
          <a:p>
            <a:r>
              <a:rPr lang="et-EE" dirty="0" smtClean="0">
                <a:latin typeface="+mj-lt"/>
              </a:rPr>
              <a:t>Füüsilisest </a:t>
            </a:r>
            <a:r>
              <a:rPr lang="et-EE" dirty="0">
                <a:latin typeface="+mj-lt"/>
              </a:rPr>
              <a:t>tööst tingitud šoki puhul lisandub laktatsidoos</a:t>
            </a:r>
            <a:r>
              <a:rPr lang="et-EE" dirty="0" smtClean="0">
                <a:latin typeface="+mj-lt"/>
              </a:rPr>
              <a:t>.</a:t>
            </a:r>
          </a:p>
          <a:p>
            <a:r>
              <a:rPr lang="et-EE" dirty="0" smtClean="0">
                <a:latin typeface="+mj-lt"/>
              </a:rPr>
              <a:t>Ka </a:t>
            </a:r>
            <a:r>
              <a:rPr lang="et-EE" dirty="0">
                <a:latin typeface="+mj-lt"/>
              </a:rPr>
              <a:t>hüpokaleemia on sage – see on põhjustatud neerudest, mis üritavad taastada happe-leelis </a:t>
            </a:r>
            <a:r>
              <a:rPr lang="et-EE" dirty="0" smtClean="0">
                <a:latin typeface="+mj-lt"/>
              </a:rPr>
              <a:t>tasakaalu.</a:t>
            </a:r>
          </a:p>
          <a:p>
            <a:endParaRPr lang="et-EE" dirty="0">
              <a:latin typeface="+mj-lt"/>
            </a:endParaRPr>
          </a:p>
          <a:p>
            <a:endParaRPr lang="et-EE" dirty="0" smtClean="0">
              <a:latin typeface="+mj-lt"/>
            </a:endParaRPr>
          </a:p>
          <a:p>
            <a:r>
              <a:rPr lang="et-EE" dirty="0" smtClean="0">
                <a:latin typeface="+mj-lt"/>
              </a:rPr>
              <a:t>Sümptomid võivad viia multiorganpuudulikkuseni.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529" y="0"/>
            <a:ext cx="5183471" cy="3894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52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06225"/>
            <a:ext cx="10515600" cy="1325563"/>
          </a:xfrm>
        </p:spPr>
        <p:txBody>
          <a:bodyPr/>
          <a:lstStyle/>
          <a:p>
            <a:r>
              <a:rPr lang="et-EE" b="1" dirty="0" smtClean="0"/>
              <a:t>Ravi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0282" y="1053115"/>
            <a:ext cx="10515600" cy="4351338"/>
          </a:xfrm>
        </p:spPr>
        <p:txBody>
          <a:bodyPr/>
          <a:lstStyle/>
          <a:p>
            <a:r>
              <a:rPr lang="et-EE" dirty="0" smtClean="0">
                <a:latin typeface="+mj-lt"/>
              </a:rPr>
              <a:t>Jahutamine (</a:t>
            </a:r>
            <a:r>
              <a:rPr lang="et-EE" dirty="0">
                <a:latin typeface="+mj-lt"/>
              </a:rPr>
              <a:t>külma vee või jää asetamine patsiendi </a:t>
            </a:r>
            <a:r>
              <a:rPr lang="et-EE" dirty="0" smtClean="0">
                <a:latin typeface="+mj-lt"/>
              </a:rPr>
              <a:t>nahale);</a:t>
            </a:r>
          </a:p>
          <a:p>
            <a:r>
              <a:rPr lang="et-EE" dirty="0" smtClean="0">
                <a:latin typeface="+mj-lt"/>
              </a:rPr>
              <a:t>Vedeliku ja elektrolüütide taastamine;</a:t>
            </a:r>
          </a:p>
          <a:p>
            <a:r>
              <a:rPr lang="et-EE" dirty="0" smtClean="0">
                <a:latin typeface="+mj-lt"/>
              </a:rPr>
              <a:t>Ennetus ;</a:t>
            </a:r>
          </a:p>
          <a:p>
            <a:r>
              <a:rPr lang="et-EE" dirty="0" smtClean="0">
                <a:latin typeface="+mj-lt"/>
              </a:rPr>
              <a:t>Organsüsteemide funktsioonide toetav ravi;</a:t>
            </a:r>
          </a:p>
          <a:p>
            <a:r>
              <a:rPr lang="et-EE" dirty="0" smtClean="0">
                <a:latin typeface="+mj-lt"/>
              </a:rPr>
              <a:t>MSPVAd on väheefektiivsed.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8257" y="3860581"/>
            <a:ext cx="4381500" cy="28575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0952" y="3670081"/>
            <a:ext cx="4327635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36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Kasutatud kirjandus: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dirty="0"/>
              <a:t>Bouchama A, Knochel JP. Heat Stroke. New England Journal of Medicine. 2002 Jun 20;346(25):1978-88. Review.</a:t>
            </a:r>
            <a:endParaRPr lang="ru-RU" dirty="0"/>
          </a:p>
          <a:p>
            <a:pPr lvl="0"/>
            <a:r>
              <a:rPr lang="et-EE" dirty="0"/>
              <a:t>Leon LR1, Helwig BG. Heat stroke: role of the systemic inflammatory response. Journal of Applied Physiology Published 1 December 2010 Vol. 109 no. 6, 1980-1988.</a:t>
            </a:r>
            <a:endParaRPr lang="ru-RU" dirty="0"/>
          </a:p>
          <a:p>
            <a:pPr lvl="0"/>
            <a:r>
              <a:rPr lang="et-EE" dirty="0" smtClean="0"/>
              <a:t>A.Sipria</a:t>
            </a:r>
            <a:r>
              <a:rPr lang="et-EE" i="1" u="sng" dirty="0" smtClean="0">
                <a:hlinkClick r:id="rId2"/>
              </a:rPr>
              <a:t>http</a:t>
            </a:r>
            <a:r>
              <a:rPr lang="et-EE" i="1" u="sng" dirty="0">
                <a:hlinkClick r:id="rId2"/>
              </a:rPr>
              <a:t>://www.kliinikum.ee/koolitus/kavad2016/Sipria110416/Hyopotermia_2016.pdf</a:t>
            </a:r>
            <a:r>
              <a:rPr lang="et-EE" i="1" dirty="0"/>
              <a:t> (28.09.2016)</a:t>
            </a:r>
            <a:endParaRPr lang="ru-RU" dirty="0"/>
          </a:p>
          <a:p>
            <a:pPr lvl="0"/>
            <a:r>
              <a:rPr lang="et-EE" i="1" u="sng" dirty="0">
                <a:hlinkClick r:id="rId3"/>
              </a:rPr>
              <a:t>http://www.zbi.ee/alo/loengud/pdf/termo.pdf</a:t>
            </a:r>
            <a:r>
              <a:rPr lang="et-EE" i="1" dirty="0"/>
              <a:t> (28.09.2016</a:t>
            </a:r>
            <a:r>
              <a:rPr lang="et-EE" i="1" dirty="0" smtClean="0"/>
              <a:t>)</a:t>
            </a:r>
          </a:p>
          <a:p>
            <a:pPr lvl="0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593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022" y="1475752"/>
            <a:ext cx="9238592" cy="5126910"/>
          </a:xfrm>
        </p:spPr>
      </p:pic>
      <p:sp>
        <p:nvSpPr>
          <p:cNvPr id="5" name="TextBox 4"/>
          <p:cNvSpPr txBox="1"/>
          <p:nvPr/>
        </p:nvSpPr>
        <p:spPr>
          <a:xfrm>
            <a:off x="4146331" y="819807"/>
            <a:ext cx="58805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5400" dirty="0" smtClean="0">
                <a:latin typeface="+mj-lt"/>
              </a:rPr>
              <a:t>Tänan kuulamast!</a:t>
            </a:r>
            <a:endParaRPr lang="ru-RU" sz="5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4968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/>
              <a:t>Definitsioon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3071101"/>
            <a:ext cx="10515600" cy="4351338"/>
          </a:xfrm>
        </p:spPr>
        <p:txBody>
          <a:bodyPr/>
          <a:lstStyle/>
          <a:p>
            <a:r>
              <a:rPr lang="et-EE" altLang="ru-RU" b="1" dirty="0">
                <a:latin typeface="+mj-lt"/>
              </a:rPr>
              <a:t>Kuumarabandus</a:t>
            </a:r>
            <a:r>
              <a:rPr lang="et-EE" altLang="ru-RU" dirty="0">
                <a:latin typeface="+mj-lt"/>
              </a:rPr>
              <a:t> - </a:t>
            </a:r>
            <a:r>
              <a:rPr lang="en-US" dirty="0" err="1" smtClean="0">
                <a:latin typeface="+mj-lt"/>
              </a:rPr>
              <a:t>kliiniliselt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>
                <a:latin typeface="+mj-lt"/>
              </a:rPr>
              <a:t>defineeritud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kui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kehatüve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temperatuuri</a:t>
            </a:r>
            <a:r>
              <a:rPr lang="en-US" dirty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tõusu</a:t>
            </a:r>
            <a:r>
              <a:rPr lang="en-US" dirty="0" smtClean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üle</a:t>
            </a:r>
            <a:r>
              <a:rPr lang="en-US" b="1" dirty="0">
                <a:latin typeface="+mj-lt"/>
              </a:rPr>
              <a:t> 40°C</a:t>
            </a:r>
            <a:r>
              <a:rPr lang="en-US" dirty="0">
                <a:latin typeface="+mj-lt"/>
              </a:rPr>
              <a:t>, </a:t>
            </a:r>
            <a:r>
              <a:rPr lang="en-US" dirty="0" err="1">
                <a:latin typeface="+mj-lt"/>
              </a:rPr>
              <a:t>millega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kaasneb</a:t>
            </a:r>
            <a:r>
              <a:rPr lang="en-US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kuum</a:t>
            </a:r>
            <a:r>
              <a:rPr lang="en-US" b="1" dirty="0">
                <a:latin typeface="+mj-lt"/>
              </a:rPr>
              <a:t> ja </a:t>
            </a:r>
            <a:r>
              <a:rPr lang="en-US" b="1" dirty="0" err="1">
                <a:latin typeface="+mj-lt"/>
              </a:rPr>
              <a:t>kuiv</a:t>
            </a:r>
            <a:r>
              <a:rPr lang="en-US" b="1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nahk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ning</a:t>
            </a:r>
            <a:r>
              <a:rPr lang="en-US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kesknärvisüsteemi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häired</a:t>
            </a:r>
            <a:r>
              <a:rPr lang="en-US" dirty="0">
                <a:latin typeface="+mj-lt"/>
              </a:rPr>
              <a:t>—</a:t>
            </a:r>
            <a:r>
              <a:rPr lang="en-US" dirty="0" err="1">
                <a:latin typeface="+mj-lt"/>
              </a:rPr>
              <a:t>deliirium</a:t>
            </a:r>
            <a:r>
              <a:rPr lang="en-US" dirty="0">
                <a:latin typeface="+mj-lt"/>
              </a:rPr>
              <a:t>, </a:t>
            </a:r>
            <a:r>
              <a:rPr lang="en-US" dirty="0" err="1">
                <a:latin typeface="+mj-lt"/>
              </a:rPr>
              <a:t>krambid</a:t>
            </a:r>
            <a:r>
              <a:rPr lang="en-US" dirty="0">
                <a:latin typeface="+mj-lt"/>
              </a:rPr>
              <a:t>, </a:t>
            </a:r>
            <a:r>
              <a:rPr lang="en-US" dirty="0" err="1">
                <a:latin typeface="+mj-lt"/>
              </a:rPr>
              <a:t>kooma</a:t>
            </a:r>
            <a:r>
              <a:rPr lang="en-US" dirty="0">
                <a:latin typeface="+mj-lt"/>
              </a:rPr>
              <a:t>. </a:t>
            </a:r>
            <a:endParaRPr lang="et-EE" dirty="0" smtClean="0">
              <a:latin typeface="+mj-lt"/>
            </a:endParaRPr>
          </a:p>
          <a:p>
            <a:endParaRPr lang="et-EE" dirty="0">
              <a:latin typeface="+mj-lt"/>
            </a:endParaRPr>
          </a:p>
          <a:p>
            <a:endParaRPr lang="et-EE" dirty="0" smtClean="0">
              <a:latin typeface="+mj-lt"/>
            </a:endParaRPr>
          </a:p>
          <a:p>
            <a:r>
              <a:rPr lang="en-US" dirty="0" err="1" smtClean="0">
                <a:latin typeface="+mj-lt"/>
              </a:rPr>
              <a:t>Seejuures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>
                <a:latin typeface="+mj-lt"/>
              </a:rPr>
              <a:t>eristatakse</a:t>
            </a:r>
            <a:r>
              <a:rPr lang="en-US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aktiivset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kuumarabandust</a:t>
            </a:r>
            <a:r>
              <a:rPr lang="en-US" dirty="0">
                <a:latin typeface="+mj-lt"/>
              </a:rPr>
              <a:t>, </a:t>
            </a:r>
            <a:r>
              <a:rPr lang="en-US" dirty="0" err="1">
                <a:latin typeface="+mj-lt"/>
              </a:rPr>
              <a:t>mis</a:t>
            </a:r>
            <a:r>
              <a:rPr lang="en-US" dirty="0">
                <a:latin typeface="+mj-lt"/>
              </a:rPr>
              <a:t> on </a:t>
            </a:r>
            <a:r>
              <a:rPr lang="en-US" dirty="0" err="1">
                <a:latin typeface="+mj-lt"/>
              </a:rPr>
              <a:t>tingitud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eeskätt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füüsilisest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pingutusest</a:t>
            </a:r>
            <a:r>
              <a:rPr lang="en-US" dirty="0">
                <a:latin typeface="+mj-lt"/>
              </a:rPr>
              <a:t>, </a:t>
            </a:r>
            <a:r>
              <a:rPr lang="en-US" dirty="0" err="1">
                <a:latin typeface="+mj-lt"/>
              </a:rPr>
              <a:t>ning</a:t>
            </a:r>
            <a:r>
              <a:rPr lang="en-US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passiivset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kuumarabandust</a:t>
            </a:r>
            <a:r>
              <a:rPr lang="en-US" dirty="0">
                <a:latin typeface="+mj-lt"/>
              </a:rPr>
              <a:t>, mille </a:t>
            </a:r>
            <a:r>
              <a:rPr lang="en-US" dirty="0" err="1">
                <a:latin typeface="+mj-lt"/>
              </a:rPr>
              <a:t>põhjustab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keskkonna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temperatuuri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tõus</a:t>
            </a:r>
            <a:r>
              <a:rPr lang="en-US" dirty="0">
                <a:latin typeface="+mj-lt"/>
              </a:rPr>
              <a:t>.</a:t>
            </a:r>
            <a:endParaRPr lang="ru-RU" dirty="0">
              <a:latin typeface="+mj-lt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8849" y="0"/>
            <a:ext cx="3614929" cy="3103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72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/>
              <a:t>Regulatsioonimehhanismid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t-EE" sz="4000" dirty="0" smtClean="0">
                <a:latin typeface="+mj-lt"/>
                <a:cs typeface="Times New Roman" panose="02020603050405020304" pitchFamily="18" charset="0"/>
              </a:rPr>
              <a:t>1. Termoregulatsioon</a:t>
            </a:r>
          </a:p>
          <a:p>
            <a:endParaRPr lang="et-EE" sz="4000" dirty="0" smtClean="0">
              <a:latin typeface="+mj-lt"/>
              <a:cs typeface="Times New Roman" panose="02020603050405020304" pitchFamily="18" charset="0"/>
            </a:endParaRPr>
          </a:p>
          <a:p>
            <a:r>
              <a:rPr lang="et-EE" sz="4000" dirty="0" smtClean="0">
                <a:latin typeface="+mj-lt"/>
                <a:cs typeface="Times New Roman" panose="02020603050405020304" pitchFamily="18" charset="0"/>
              </a:rPr>
              <a:t>2. Akuutse faasi vastus</a:t>
            </a:r>
          </a:p>
          <a:p>
            <a:endParaRPr lang="et-EE" sz="4000" dirty="0" smtClean="0">
              <a:latin typeface="+mj-lt"/>
              <a:cs typeface="Times New Roman" panose="02020603050405020304" pitchFamily="18" charset="0"/>
            </a:endParaRPr>
          </a:p>
          <a:p>
            <a:r>
              <a:rPr lang="et-EE" sz="4000" dirty="0" smtClean="0">
                <a:latin typeface="+mj-lt"/>
                <a:cs typeface="Times New Roman" panose="02020603050405020304" pitchFamily="18" charset="0"/>
              </a:rPr>
              <a:t>3. Kuumašoki valgud</a:t>
            </a:r>
          </a:p>
          <a:p>
            <a:endParaRPr lang="et-EE" sz="4000" dirty="0">
              <a:latin typeface="+mj-lt"/>
              <a:cs typeface="Times New Roman" panose="02020603050405020304" pitchFamily="18" charset="0"/>
            </a:endParaRPr>
          </a:p>
          <a:p>
            <a:endParaRPr lang="et-EE" sz="4000" dirty="0" smtClean="0">
              <a:latin typeface="+mj-lt"/>
              <a:cs typeface="Times New Roman" panose="02020603050405020304" pitchFamily="18" charset="0"/>
            </a:endParaRPr>
          </a:p>
          <a:p>
            <a:r>
              <a:rPr lang="et-EE" altLang="ru-RU" sz="4000" dirty="0" smtClean="0">
                <a:latin typeface="+mj-lt"/>
              </a:rPr>
              <a:t>Häired regulatsioonimehhanismides võivad põhjustada  </a:t>
            </a:r>
            <a:r>
              <a:rPr lang="et-EE" altLang="ru-RU" sz="4000" u="sng" dirty="0" smtClean="0">
                <a:latin typeface="+mj-lt"/>
              </a:rPr>
              <a:t>kuumarabanduse</a:t>
            </a:r>
            <a:r>
              <a:rPr lang="et-EE" altLang="ru-RU" sz="4000" dirty="0" smtClean="0">
                <a:latin typeface="+mj-lt"/>
              </a:rPr>
              <a:t>.</a:t>
            </a:r>
          </a:p>
          <a:p>
            <a:endParaRPr lang="ru-RU" sz="40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52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t-EE" b="1" dirty="0" smtClean="0"/>
              <a:t>1. Termoregulatsioon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2414" y="1146411"/>
            <a:ext cx="9807056" cy="5581935"/>
          </a:xfrm>
        </p:spPr>
        <p:txBody>
          <a:bodyPr>
            <a:normAutofit fontScale="92500" lnSpcReduction="10000"/>
          </a:bodyPr>
          <a:lstStyle/>
          <a:p>
            <a:r>
              <a:rPr lang="et-EE" dirty="0" smtClean="0">
                <a:latin typeface="+mj-lt"/>
              </a:rPr>
              <a:t>Kehatemperatuur </a:t>
            </a:r>
            <a:r>
              <a:rPr lang="et-EE" dirty="0">
                <a:latin typeface="+mj-lt"/>
              </a:rPr>
              <a:t>37</a:t>
            </a:r>
            <a:r>
              <a:rPr lang="et-EE" baseline="30000" dirty="0">
                <a:latin typeface="+mj-lt"/>
              </a:rPr>
              <a:t>o</a:t>
            </a:r>
            <a:r>
              <a:rPr lang="et-EE" dirty="0">
                <a:latin typeface="+mj-lt"/>
              </a:rPr>
              <a:t>C </a:t>
            </a:r>
            <a:r>
              <a:rPr lang="et-EE" dirty="0" smtClean="0">
                <a:latin typeface="+mj-lt"/>
              </a:rPr>
              <a:t>juures - </a:t>
            </a:r>
            <a:r>
              <a:rPr lang="et-EE" dirty="0">
                <a:latin typeface="+mj-lt"/>
              </a:rPr>
              <a:t>ning selle koordinatsioon </a:t>
            </a:r>
            <a:endParaRPr lang="ru-RU" dirty="0" smtClean="0">
              <a:latin typeface="+mj-lt"/>
            </a:endParaRPr>
          </a:p>
          <a:p>
            <a:pPr marL="0" indent="0">
              <a:buNone/>
            </a:pPr>
            <a:r>
              <a:rPr lang="et-EE" dirty="0" smtClean="0">
                <a:latin typeface="+mj-lt"/>
              </a:rPr>
              <a:t>toimub </a:t>
            </a:r>
            <a:r>
              <a:rPr lang="et-EE" b="1" i="1" dirty="0">
                <a:latin typeface="+mj-lt"/>
              </a:rPr>
              <a:t>hypothalamus’e</a:t>
            </a:r>
            <a:r>
              <a:rPr lang="et-EE" dirty="0">
                <a:latin typeface="+mj-lt"/>
              </a:rPr>
              <a:t> eesmises </a:t>
            </a:r>
            <a:r>
              <a:rPr lang="et-EE" dirty="0" smtClean="0">
                <a:latin typeface="+mj-lt"/>
              </a:rPr>
              <a:t>osas.</a:t>
            </a:r>
          </a:p>
          <a:p>
            <a:endParaRPr lang="et-EE" dirty="0">
              <a:latin typeface="+mj-lt"/>
            </a:endParaRPr>
          </a:p>
          <a:p>
            <a:r>
              <a:rPr lang="et-EE" u="sng" dirty="0" smtClean="0">
                <a:latin typeface="+mj-lt"/>
              </a:rPr>
              <a:t>Peamine viis: </a:t>
            </a:r>
            <a:r>
              <a:rPr lang="et-EE" dirty="0" smtClean="0">
                <a:latin typeface="+mj-lt"/>
              </a:rPr>
              <a:t>nahka </a:t>
            </a:r>
            <a:r>
              <a:rPr lang="et-EE" dirty="0">
                <a:latin typeface="+mj-lt"/>
              </a:rPr>
              <a:t>ja lihaseid läbiva </a:t>
            </a:r>
            <a:r>
              <a:rPr lang="et-EE" b="1" dirty="0">
                <a:latin typeface="+mj-lt"/>
              </a:rPr>
              <a:t>verehulga reguleerimine</a:t>
            </a:r>
            <a:r>
              <a:rPr lang="et-EE" dirty="0">
                <a:latin typeface="+mj-lt"/>
              </a:rPr>
              <a:t>. Kehatüve temperatuuri tõus juba vähem kui </a:t>
            </a:r>
            <a:r>
              <a:rPr lang="et-EE" b="1" dirty="0">
                <a:latin typeface="+mj-lt"/>
              </a:rPr>
              <a:t>1°C võrra </a:t>
            </a:r>
            <a:r>
              <a:rPr lang="et-EE" dirty="0">
                <a:latin typeface="+mj-lt"/>
              </a:rPr>
              <a:t>põhjustab naha ja lihaste veresoonte </a:t>
            </a:r>
            <a:r>
              <a:rPr lang="et-EE" b="1" dirty="0">
                <a:latin typeface="+mj-lt"/>
              </a:rPr>
              <a:t>dilatatsiooni.</a:t>
            </a:r>
            <a:r>
              <a:rPr lang="et-EE" dirty="0">
                <a:latin typeface="+mj-lt"/>
              </a:rPr>
              <a:t> </a:t>
            </a:r>
            <a:endParaRPr lang="et-EE" dirty="0" smtClean="0">
              <a:latin typeface="+mj-lt"/>
            </a:endParaRPr>
          </a:p>
          <a:p>
            <a:endParaRPr lang="et-EE" dirty="0">
              <a:latin typeface="+mj-lt"/>
            </a:endParaRPr>
          </a:p>
          <a:p>
            <a:r>
              <a:rPr lang="et-EE" dirty="0">
                <a:latin typeface="+mj-lt"/>
              </a:rPr>
              <a:t>Naha verevarustus võib kuumastressi </a:t>
            </a:r>
            <a:endParaRPr lang="et-EE" dirty="0" smtClean="0">
              <a:latin typeface="+mj-lt"/>
            </a:endParaRPr>
          </a:p>
          <a:p>
            <a:pPr marL="0" indent="0">
              <a:buNone/>
            </a:pPr>
            <a:r>
              <a:rPr lang="et-EE" dirty="0" smtClean="0">
                <a:latin typeface="+mj-lt"/>
              </a:rPr>
              <a:t>tingimustes </a:t>
            </a:r>
            <a:r>
              <a:rPr lang="et-EE" dirty="0">
                <a:latin typeface="+mj-lt"/>
              </a:rPr>
              <a:t>suureneda kuni </a:t>
            </a:r>
            <a:r>
              <a:rPr lang="et-EE" b="1" dirty="0">
                <a:latin typeface="+mj-lt"/>
              </a:rPr>
              <a:t>8 liitrini minutis</a:t>
            </a:r>
            <a:r>
              <a:rPr lang="et-EE" b="1" dirty="0" smtClean="0">
                <a:latin typeface="+mj-lt"/>
              </a:rPr>
              <a:t>.</a:t>
            </a:r>
          </a:p>
          <a:p>
            <a:endParaRPr lang="et-EE" b="1" dirty="0">
              <a:latin typeface="+mj-lt"/>
            </a:endParaRPr>
          </a:p>
          <a:p>
            <a:r>
              <a:rPr lang="et-EE" dirty="0">
                <a:latin typeface="+mj-lt"/>
              </a:rPr>
              <a:t>Kaotatud vedelik ja eletrolüüdid tuleb aga normovoleemia e. normaalse veremahu säilitamiseks kindlasti taastada, kuna </a:t>
            </a:r>
            <a:r>
              <a:rPr lang="et-EE" b="1" dirty="0">
                <a:latin typeface="+mj-lt"/>
              </a:rPr>
              <a:t>dehüdreerimine ja soolade kaotus raskendavad termoregulatsiooni.</a:t>
            </a:r>
            <a:endParaRPr lang="et-EE" b="1" dirty="0" smtClean="0">
              <a:latin typeface="+mj-lt"/>
            </a:endParaRPr>
          </a:p>
          <a:p>
            <a:endParaRPr lang="et-EE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938" y="0"/>
            <a:ext cx="3018135" cy="171096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7518" y="3625008"/>
            <a:ext cx="2868022" cy="1802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39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t-EE" b="1" dirty="0" smtClean="0"/>
              <a:t>2. Akuutse faasi vastus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868" y="1143237"/>
            <a:ext cx="10515600" cy="5298506"/>
          </a:xfrm>
        </p:spPr>
        <p:txBody>
          <a:bodyPr>
            <a:normAutofit lnSpcReduction="10000"/>
          </a:bodyPr>
          <a:lstStyle/>
          <a:p>
            <a:r>
              <a:rPr lang="et-EE" dirty="0">
                <a:latin typeface="+mj-lt"/>
              </a:rPr>
              <a:t>V</a:t>
            </a:r>
            <a:r>
              <a:rPr lang="et-EE" dirty="0" smtClean="0">
                <a:latin typeface="+mj-lt"/>
              </a:rPr>
              <a:t>ähendada </a:t>
            </a:r>
            <a:r>
              <a:rPr lang="et-EE" dirty="0">
                <a:latin typeface="+mj-lt"/>
              </a:rPr>
              <a:t>kuuma poolt põhjustatud </a:t>
            </a:r>
            <a:r>
              <a:rPr lang="et-EE" b="1" dirty="0">
                <a:latin typeface="+mj-lt"/>
              </a:rPr>
              <a:t>koekahjustust</a:t>
            </a:r>
            <a:r>
              <a:rPr lang="et-EE" dirty="0">
                <a:latin typeface="+mj-lt"/>
              </a:rPr>
              <a:t> </a:t>
            </a:r>
            <a:endParaRPr lang="ru-RU" dirty="0" smtClean="0">
              <a:latin typeface="+mj-lt"/>
            </a:endParaRPr>
          </a:p>
          <a:p>
            <a:pPr marL="0" indent="0">
              <a:buNone/>
            </a:pPr>
            <a:r>
              <a:rPr lang="et-EE" dirty="0" smtClean="0">
                <a:latin typeface="+mj-lt"/>
              </a:rPr>
              <a:t> </a:t>
            </a:r>
            <a:r>
              <a:rPr lang="et-EE" dirty="0">
                <a:latin typeface="+mj-lt"/>
              </a:rPr>
              <a:t>ning edendada </a:t>
            </a:r>
            <a:r>
              <a:rPr lang="et-EE" b="1" dirty="0">
                <a:latin typeface="+mj-lt"/>
              </a:rPr>
              <a:t>paranemist</a:t>
            </a:r>
            <a:r>
              <a:rPr lang="en-US" b="1" dirty="0">
                <a:latin typeface="+mj-lt"/>
              </a:rPr>
              <a:t>. </a:t>
            </a:r>
            <a:endParaRPr lang="et-EE" b="1" dirty="0" smtClean="0">
              <a:latin typeface="+mj-lt"/>
            </a:endParaRPr>
          </a:p>
          <a:p>
            <a:endParaRPr lang="et-EE" b="1" dirty="0">
              <a:latin typeface="+mj-lt"/>
            </a:endParaRPr>
          </a:p>
          <a:p>
            <a:r>
              <a:rPr lang="et-EE" dirty="0" smtClean="0">
                <a:latin typeface="+mj-lt"/>
              </a:rPr>
              <a:t>Funktsiooniks on </a:t>
            </a:r>
            <a:r>
              <a:rPr lang="en-US" dirty="0" err="1" smtClean="0">
                <a:latin typeface="+mj-lt"/>
              </a:rPr>
              <a:t>terve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rea </a:t>
            </a:r>
            <a:r>
              <a:rPr lang="en-US" b="1" dirty="0" err="1">
                <a:latin typeface="+mj-lt"/>
              </a:rPr>
              <a:t>tsütokiinide</a:t>
            </a:r>
            <a:r>
              <a:rPr lang="en-US" dirty="0">
                <a:latin typeface="+mj-lt"/>
              </a:rPr>
              <a:t> </a:t>
            </a:r>
            <a:endParaRPr lang="ru-RU" dirty="0" smtClean="0">
              <a:latin typeface="+mj-lt"/>
            </a:endParaRPr>
          </a:p>
          <a:p>
            <a:pPr marL="0" indent="0">
              <a:buNone/>
            </a:pPr>
            <a:r>
              <a:rPr lang="en-US" dirty="0" err="1" smtClean="0">
                <a:latin typeface="+mj-lt"/>
              </a:rPr>
              <a:t>tootmine</a:t>
            </a:r>
            <a:r>
              <a:rPr lang="en-US" dirty="0" smtClean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veresoonte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>
                <a:latin typeface="+mj-lt"/>
              </a:rPr>
              <a:t>endoteeli</a:t>
            </a:r>
            <a:r>
              <a:rPr lang="en-US" dirty="0">
                <a:latin typeface="+mj-lt"/>
              </a:rPr>
              <a:t> ja </a:t>
            </a:r>
            <a:r>
              <a:rPr lang="en-US" b="1" dirty="0" err="1">
                <a:latin typeface="+mj-lt"/>
              </a:rPr>
              <a:t>leukotsüütide</a:t>
            </a:r>
            <a:r>
              <a:rPr lang="en-US" b="1" dirty="0">
                <a:latin typeface="+mj-lt"/>
              </a:rPr>
              <a:t> </a:t>
            </a:r>
            <a:r>
              <a:rPr lang="en-US" b="1" dirty="0" err="1" smtClean="0">
                <a:latin typeface="+mj-lt"/>
              </a:rPr>
              <a:t>poolt</a:t>
            </a:r>
            <a:r>
              <a:rPr lang="et-EE" b="1" dirty="0" smtClean="0">
                <a:latin typeface="+mj-lt"/>
              </a:rPr>
              <a:t>.</a:t>
            </a:r>
          </a:p>
          <a:p>
            <a:endParaRPr lang="et-EE" b="1" dirty="0">
              <a:latin typeface="+mj-lt"/>
            </a:endParaRPr>
          </a:p>
          <a:p>
            <a:r>
              <a:rPr lang="et-EE" dirty="0">
                <a:latin typeface="+mj-lt"/>
              </a:rPr>
              <a:t>Tsütokiinid kutsuvad esile </a:t>
            </a:r>
            <a:r>
              <a:rPr lang="et-EE" b="1" dirty="0">
                <a:latin typeface="+mj-lt"/>
              </a:rPr>
              <a:t>palaviku teket</a:t>
            </a:r>
            <a:r>
              <a:rPr lang="et-EE" dirty="0">
                <a:latin typeface="+mj-lt"/>
              </a:rPr>
              <a:t>, </a:t>
            </a:r>
            <a:r>
              <a:rPr lang="et-EE" dirty="0" smtClean="0">
                <a:latin typeface="+mj-lt"/>
              </a:rPr>
              <a:t>suurenenud </a:t>
            </a:r>
            <a:r>
              <a:rPr lang="et-EE" dirty="0">
                <a:latin typeface="+mj-lt"/>
              </a:rPr>
              <a:t>akuutse faasi </a:t>
            </a:r>
            <a:r>
              <a:rPr lang="et-EE" b="1" dirty="0">
                <a:latin typeface="+mj-lt"/>
              </a:rPr>
              <a:t>valkude sünteesi</a:t>
            </a:r>
            <a:r>
              <a:rPr lang="et-EE" dirty="0">
                <a:latin typeface="+mj-lt"/>
              </a:rPr>
              <a:t>, suurendavad lihases </a:t>
            </a:r>
            <a:r>
              <a:rPr lang="et-EE" b="1" dirty="0">
                <a:latin typeface="+mj-lt"/>
              </a:rPr>
              <a:t>katabolismi</a:t>
            </a:r>
            <a:r>
              <a:rPr lang="et-EE" dirty="0">
                <a:latin typeface="+mj-lt"/>
              </a:rPr>
              <a:t> ning stimuleerivad </a:t>
            </a:r>
            <a:r>
              <a:rPr lang="et-EE" b="1" dirty="0">
                <a:latin typeface="+mj-lt"/>
              </a:rPr>
              <a:t>leukotsüütide</a:t>
            </a:r>
            <a:r>
              <a:rPr lang="et-EE" dirty="0">
                <a:latin typeface="+mj-lt"/>
              </a:rPr>
              <a:t> ja </a:t>
            </a:r>
            <a:r>
              <a:rPr lang="et-EE" b="1" dirty="0">
                <a:latin typeface="+mj-lt"/>
              </a:rPr>
              <a:t>endoteelirakkude aktivatsiooni</a:t>
            </a:r>
            <a:r>
              <a:rPr lang="et-EE" dirty="0">
                <a:latin typeface="+mj-lt"/>
              </a:rPr>
              <a:t>. </a:t>
            </a:r>
            <a:endParaRPr lang="et-EE" b="1" dirty="0" smtClean="0">
              <a:latin typeface="+mj-lt"/>
            </a:endParaRPr>
          </a:p>
          <a:p>
            <a:endParaRPr lang="et-EE" b="1" dirty="0" smtClean="0">
              <a:latin typeface="+mj-lt"/>
            </a:endParaRPr>
          </a:p>
          <a:p>
            <a:r>
              <a:rPr lang="et-EE" dirty="0">
                <a:latin typeface="+mj-lt"/>
              </a:rPr>
              <a:t>Vastuses osalevad - TNFα, IL-1, IL-6, IL-8, IL-10 ja IFNγ</a:t>
            </a:r>
            <a:endParaRPr lang="et-EE" b="1" dirty="0">
              <a:latin typeface="+mj-lt"/>
            </a:endParaRPr>
          </a:p>
          <a:p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1490" y="294598"/>
            <a:ext cx="3531475" cy="2829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73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98899"/>
            <a:ext cx="10515600" cy="1325563"/>
          </a:xfrm>
        </p:spPr>
        <p:txBody>
          <a:bodyPr/>
          <a:lstStyle/>
          <a:p>
            <a:r>
              <a:rPr lang="et-EE" b="1" dirty="0" smtClean="0"/>
              <a:t>3.Kuumašoki valgud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307" y="1226664"/>
            <a:ext cx="11586950" cy="4950299"/>
          </a:xfrm>
        </p:spPr>
        <p:txBody>
          <a:bodyPr>
            <a:normAutofit fontScale="85000" lnSpcReduction="10000"/>
          </a:bodyPr>
          <a:lstStyle/>
          <a:p>
            <a:r>
              <a:rPr lang="et-EE" dirty="0" smtClean="0">
                <a:latin typeface="+mj-lt"/>
              </a:rPr>
              <a:t>Rakud </a:t>
            </a:r>
            <a:r>
              <a:rPr lang="et-EE" dirty="0">
                <a:latin typeface="+mj-lt"/>
              </a:rPr>
              <a:t>vastavad kuumastressile </a:t>
            </a:r>
            <a:r>
              <a:rPr lang="et-EE" dirty="0" smtClean="0">
                <a:latin typeface="+mj-lt"/>
              </a:rPr>
              <a:t>kuumašokivalkude</a:t>
            </a:r>
            <a:endParaRPr lang="ru-RU" dirty="0" smtClean="0">
              <a:latin typeface="+mj-lt"/>
            </a:endParaRPr>
          </a:p>
          <a:p>
            <a:pPr marL="0" indent="0">
              <a:buNone/>
            </a:pPr>
            <a:r>
              <a:rPr lang="et-EE" dirty="0" smtClean="0">
                <a:latin typeface="+mj-lt"/>
              </a:rPr>
              <a:t> </a:t>
            </a:r>
            <a:r>
              <a:rPr lang="et-EE" dirty="0">
                <a:latin typeface="+mj-lt"/>
              </a:rPr>
              <a:t>(</a:t>
            </a:r>
            <a:r>
              <a:rPr lang="et-EE" i="1" dirty="0">
                <a:latin typeface="+mj-lt"/>
              </a:rPr>
              <a:t>heat shock protein, Hsp</a:t>
            </a:r>
            <a:r>
              <a:rPr lang="et-EE" dirty="0">
                <a:latin typeface="+mj-lt"/>
              </a:rPr>
              <a:t>) sünteesi </a:t>
            </a:r>
            <a:r>
              <a:rPr lang="et-EE" dirty="0" smtClean="0">
                <a:latin typeface="+mj-lt"/>
              </a:rPr>
              <a:t>tõusuga.</a:t>
            </a:r>
          </a:p>
          <a:p>
            <a:endParaRPr lang="et-EE" dirty="0" smtClean="0">
              <a:latin typeface="+mj-lt"/>
            </a:endParaRPr>
          </a:p>
          <a:p>
            <a:r>
              <a:rPr lang="et-EE" dirty="0" smtClean="0">
                <a:latin typeface="+mj-lt"/>
              </a:rPr>
              <a:t> Nende süntees algatatakse väga mitmete </a:t>
            </a:r>
          </a:p>
          <a:p>
            <a:pPr marL="0" indent="0">
              <a:buNone/>
            </a:pPr>
            <a:r>
              <a:rPr lang="et-EE" dirty="0" smtClean="0">
                <a:latin typeface="+mj-lt"/>
              </a:rPr>
              <a:t>stressifaktorite poolt,nt </a:t>
            </a:r>
            <a:r>
              <a:rPr lang="et-EE" b="1" dirty="0" smtClean="0">
                <a:latin typeface="+mj-lt"/>
              </a:rPr>
              <a:t>hüpoksia, hüperoksia, </a:t>
            </a:r>
          </a:p>
          <a:p>
            <a:pPr marL="0" indent="0">
              <a:buNone/>
            </a:pPr>
            <a:r>
              <a:rPr lang="et-EE" b="1" dirty="0" smtClean="0">
                <a:latin typeface="+mj-lt"/>
              </a:rPr>
              <a:t>pH muutused, osmootne šokk, alkoholid,</a:t>
            </a:r>
          </a:p>
          <a:p>
            <a:pPr marL="0" indent="0">
              <a:buNone/>
            </a:pPr>
            <a:r>
              <a:rPr lang="et-EE" b="1" dirty="0" smtClean="0">
                <a:latin typeface="+mj-lt"/>
              </a:rPr>
              <a:t> ioniseeriv kiirgus, raskemetallid, vabad radikalid jne.</a:t>
            </a:r>
          </a:p>
          <a:p>
            <a:endParaRPr lang="et-EE" dirty="0">
              <a:latin typeface="+mj-lt"/>
            </a:endParaRPr>
          </a:p>
          <a:p>
            <a:r>
              <a:rPr lang="et-EE" dirty="0">
                <a:latin typeface="+mj-lt"/>
              </a:rPr>
              <a:t>Kuumašokivalgud kinnituvad </a:t>
            </a:r>
            <a:r>
              <a:rPr lang="et-EE" dirty="0" smtClean="0">
                <a:latin typeface="+mj-lt"/>
              </a:rPr>
              <a:t>valkudele</a:t>
            </a:r>
            <a:r>
              <a:rPr lang="et-EE" dirty="0">
                <a:latin typeface="+mj-lt"/>
              </a:rPr>
              <a:t>, taastades ning hoides neid denatureerumast. </a:t>
            </a:r>
            <a:endParaRPr lang="et-EE" dirty="0" smtClean="0">
              <a:latin typeface="+mj-lt"/>
            </a:endParaRPr>
          </a:p>
          <a:p>
            <a:endParaRPr lang="et-EE" dirty="0">
              <a:latin typeface="+mj-lt"/>
            </a:endParaRPr>
          </a:p>
          <a:p>
            <a:r>
              <a:rPr lang="et-EE" dirty="0">
                <a:latin typeface="+mj-lt"/>
              </a:rPr>
              <a:t>Kuumašokivalgud kaitsevad rakke letaalse tasemega temperatuuri eest ning nende blokeerimine </a:t>
            </a:r>
            <a:r>
              <a:rPr lang="et-EE" dirty="0" smtClean="0">
                <a:latin typeface="+mj-lt"/>
              </a:rPr>
              <a:t>teeb </a:t>
            </a:r>
            <a:r>
              <a:rPr lang="et-EE" dirty="0">
                <a:latin typeface="+mj-lt"/>
              </a:rPr>
              <a:t>rakud juba kergest kuumastressist tingitud kahjustustele vastuvõtlikuks</a:t>
            </a:r>
            <a:r>
              <a:rPr lang="et-EE" dirty="0" smtClean="0">
                <a:latin typeface="+mj-lt"/>
              </a:rPr>
              <a:t>.</a:t>
            </a:r>
            <a:endParaRPr lang="ru-RU" dirty="0">
              <a:latin typeface="+mj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126125"/>
            <a:ext cx="5334000" cy="4033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24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Kuumarabanduse jaotus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2768850"/>
              </p:ext>
            </p:extLst>
          </p:nvPr>
        </p:nvGraphicFramePr>
        <p:xfrm>
          <a:off x="516909" y="1690688"/>
          <a:ext cx="11158182" cy="3920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9394"/>
                <a:gridCol w="3719394"/>
                <a:gridCol w="3719394"/>
              </a:tblGrid>
              <a:tr h="449240">
                <a:tc>
                  <a:txBody>
                    <a:bodyPr/>
                    <a:lstStyle/>
                    <a:p>
                      <a:endParaRPr lang="ru-RU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latin typeface="+mj-lt"/>
                        </a:rPr>
                        <a:t>Klassikaline kuumarabandus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latin typeface="+mj-lt"/>
                        </a:rPr>
                        <a:t>Füüsilisest</a:t>
                      </a:r>
                      <a:r>
                        <a:rPr lang="et-EE" baseline="0" dirty="0" smtClean="0">
                          <a:latin typeface="+mj-lt"/>
                        </a:rPr>
                        <a:t> pingutusest tingitud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449240">
                <a:tc>
                  <a:txBody>
                    <a:bodyPr/>
                    <a:lstStyle/>
                    <a:p>
                      <a:r>
                        <a:rPr lang="et-EE" dirty="0" smtClean="0">
                          <a:latin typeface="+mj-lt"/>
                        </a:rPr>
                        <a:t>Vanuse</a:t>
                      </a:r>
                      <a:r>
                        <a:rPr lang="et-EE" baseline="0" dirty="0" smtClean="0">
                          <a:latin typeface="+mj-lt"/>
                        </a:rPr>
                        <a:t> grupp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latin typeface="+mj-lt"/>
                        </a:rPr>
                        <a:t>Vanemad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latin typeface="+mj-lt"/>
                        </a:rPr>
                        <a:t>Noored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449240">
                <a:tc>
                  <a:txBody>
                    <a:bodyPr/>
                    <a:lstStyle/>
                    <a:p>
                      <a:r>
                        <a:rPr lang="et-EE" dirty="0" smtClean="0">
                          <a:latin typeface="+mj-lt"/>
                        </a:rPr>
                        <a:t>Esinemine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latin typeface="+mj-lt"/>
                        </a:rPr>
                        <a:t>Epideemiline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latin typeface="+mj-lt"/>
                        </a:rPr>
                        <a:t>Sporaadiline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449240">
                <a:tc>
                  <a:txBody>
                    <a:bodyPr/>
                    <a:lstStyle/>
                    <a:p>
                      <a:r>
                        <a:rPr lang="et-EE" dirty="0" smtClean="0">
                          <a:latin typeface="+mj-lt"/>
                        </a:rPr>
                        <a:t>Soodustavad tervisehäired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latin typeface="+mj-lt"/>
                        </a:rPr>
                        <a:t>Sageli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latin typeface="+mj-lt"/>
                        </a:rPr>
                        <a:t>Harva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449240">
                <a:tc>
                  <a:txBody>
                    <a:bodyPr/>
                    <a:lstStyle/>
                    <a:p>
                      <a:r>
                        <a:rPr lang="et-EE" dirty="0" smtClean="0">
                          <a:latin typeface="+mj-lt"/>
                        </a:rPr>
                        <a:t>Happe-alus staatus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latin typeface="+mj-lt"/>
                        </a:rPr>
                        <a:t>Respiratoorne</a:t>
                      </a:r>
                      <a:r>
                        <a:rPr lang="et-EE" baseline="0" dirty="0" smtClean="0">
                          <a:latin typeface="+mj-lt"/>
                        </a:rPr>
                        <a:t> alkaloos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latin typeface="+mj-lt"/>
                        </a:rPr>
                        <a:t>Resp.alkaloos+laktatsidoos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775401">
                <a:tc>
                  <a:txBody>
                    <a:bodyPr/>
                    <a:lstStyle/>
                    <a:p>
                      <a:r>
                        <a:rPr lang="et-EE" dirty="0" smtClean="0">
                          <a:latin typeface="+mj-lt"/>
                        </a:rPr>
                        <a:t>Rabdomüolüüs,</a:t>
                      </a:r>
                      <a:r>
                        <a:rPr lang="et-EE" baseline="0" dirty="0" smtClean="0">
                          <a:latin typeface="+mj-lt"/>
                        </a:rPr>
                        <a:t> DIK, neerupuudulikkus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latin typeface="+mj-lt"/>
                        </a:rPr>
                        <a:t>Harva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latin typeface="+mj-lt"/>
                        </a:rPr>
                        <a:t>Tavaline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449240">
                <a:tc>
                  <a:txBody>
                    <a:bodyPr/>
                    <a:lstStyle/>
                    <a:p>
                      <a:r>
                        <a:rPr lang="et-EE" dirty="0" smtClean="0">
                          <a:latin typeface="+mj-lt"/>
                        </a:rPr>
                        <a:t>Hüperurikeemia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latin typeface="+mj-lt"/>
                        </a:rPr>
                        <a:t>Kerge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dirty="0" smtClean="0">
                          <a:latin typeface="+mj-lt"/>
                        </a:rPr>
                        <a:t>Märkimisväärne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4492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+mj-lt"/>
                        </a:rPr>
                        <a:t>Nahk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+mj-lt"/>
                        </a:rPr>
                        <a:t>kuiv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latin typeface="+mj-lt"/>
                        </a:rPr>
                        <a:t>Niiske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629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55137"/>
            <a:ext cx="10515600" cy="1325563"/>
          </a:xfrm>
        </p:spPr>
        <p:txBody>
          <a:bodyPr/>
          <a:lstStyle/>
          <a:p>
            <a:r>
              <a:rPr lang="et-EE" b="1" dirty="0" smtClean="0"/>
              <a:t>Patogenees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5974" y="1050526"/>
            <a:ext cx="10515600" cy="51768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t-EE" dirty="0">
                <a:latin typeface="+mj-lt"/>
              </a:rPr>
              <a:t>Kahjustuse raskus sõltub kriitilisest </a:t>
            </a:r>
            <a:r>
              <a:rPr lang="et-EE" dirty="0" smtClean="0">
                <a:latin typeface="+mj-lt"/>
              </a:rPr>
              <a:t>temperatuurimaksimumist:</a:t>
            </a:r>
          </a:p>
          <a:p>
            <a:pPr marL="0" indent="0">
              <a:buNone/>
            </a:pPr>
            <a:r>
              <a:rPr lang="et-EE" dirty="0">
                <a:latin typeface="+mj-lt"/>
              </a:rPr>
              <a:t>41,6—42,0°C </a:t>
            </a:r>
            <a:r>
              <a:rPr lang="et-EE" dirty="0" smtClean="0">
                <a:latin typeface="+mj-lt"/>
              </a:rPr>
              <a:t>– apoptoos ; 49,0—50,0°C – nekroos.</a:t>
            </a:r>
          </a:p>
          <a:p>
            <a:pPr marL="0" indent="0">
              <a:buNone/>
            </a:pPr>
            <a:r>
              <a:rPr lang="et-EE" u="sng" dirty="0" smtClean="0">
                <a:latin typeface="+mj-lt"/>
              </a:rPr>
              <a:t>Soodustavad tegurid:</a:t>
            </a:r>
          </a:p>
          <a:p>
            <a:r>
              <a:rPr lang="et-EE" dirty="0" smtClean="0">
                <a:latin typeface="+mj-lt"/>
              </a:rPr>
              <a:t>↑ </a:t>
            </a:r>
            <a:r>
              <a:rPr lang="et-EE" dirty="0">
                <a:latin typeface="+mj-lt"/>
              </a:rPr>
              <a:t>väliskeskkonna </a:t>
            </a:r>
            <a:r>
              <a:rPr lang="et-EE" dirty="0" smtClean="0">
                <a:latin typeface="+mj-lt"/>
              </a:rPr>
              <a:t>T </a:t>
            </a:r>
            <a:r>
              <a:rPr lang="et-EE" dirty="0">
                <a:latin typeface="+mj-lt"/>
              </a:rPr>
              <a:t>ja </a:t>
            </a:r>
            <a:r>
              <a:rPr lang="et-EE" dirty="0" smtClean="0">
                <a:latin typeface="+mj-lt"/>
              </a:rPr>
              <a:t>niiskus;</a:t>
            </a:r>
          </a:p>
          <a:p>
            <a:r>
              <a:rPr lang="et-EE" dirty="0">
                <a:latin typeface="+mj-lt"/>
              </a:rPr>
              <a:t>Kaasuvad haigused ja </a:t>
            </a:r>
            <a:r>
              <a:rPr lang="et-EE" dirty="0" smtClean="0">
                <a:latin typeface="+mj-lt"/>
              </a:rPr>
              <a:t>infektsioon;</a:t>
            </a:r>
          </a:p>
          <a:p>
            <a:r>
              <a:rPr lang="et-EE" dirty="0">
                <a:latin typeface="+mj-lt"/>
              </a:rPr>
              <a:t>Farmakoloogilised </a:t>
            </a:r>
            <a:r>
              <a:rPr lang="et-EE" dirty="0" smtClean="0">
                <a:latin typeface="+mj-lt"/>
              </a:rPr>
              <a:t>ained;</a:t>
            </a:r>
          </a:p>
          <a:p>
            <a:r>
              <a:rPr lang="et-EE" dirty="0" smtClean="0">
                <a:latin typeface="+mj-lt"/>
              </a:rPr>
              <a:t>Dehüdratasioon ja soolade kadu;</a:t>
            </a:r>
          </a:p>
          <a:p>
            <a:r>
              <a:rPr lang="et-EE" dirty="0" smtClean="0">
                <a:latin typeface="+mj-lt"/>
              </a:rPr>
              <a:t>Liiga madal kuumašoki valkude tase;</a:t>
            </a:r>
          </a:p>
          <a:p>
            <a:r>
              <a:rPr lang="et-EE" dirty="0" smtClean="0">
                <a:latin typeface="+mj-lt"/>
              </a:rPr>
              <a:t>Endoteelikahjustused;</a:t>
            </a:r>
          </a:p>
          <a:p>
            <a:r>
              <a:rPr lang="et-EE" dirty="0" smtClean="0">
                <a:latin typeface="+mj-lt"/>
              </a:rPr>
              <a:t>Akuutse faasi häired;</a:t>
            </a:r>
          </a:p>
          <a:p>
            <a:endParaRPr lang="et-EE" dirty="0" smtClean="0">
              <a:latin typeface="+mj-lt"/>
            </a:endParaRPr>
          </a:p>
          <a:p>
            <a:endParaRPr lang="et-EE" dirty="0" smtClean="0">
              <a:latin typeface="+mj-lt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175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t-EE" b="1" dirty="0" smtClean="0"/>
              <a:t>Patofüsioloogia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2889" y="1210770"/>
            <a:ext cx="10515600" cy="5126968"/>
          </a:xfrm>
        </p:spPr>
        <p:txBody>
          <a:bodyPr>
            <a:normAutofit/>
          </a:bodyPr>
          <a:lstStyle/>
          <a:p>
            <a:r>
              <a:rPr lang="et-EE" dirty="0" smtClean="0">
                <a:latin typeface="+mj-lt"/>
              </a:rPr>
              <a:t>T üle 40C - mis </a:t>
            </a:r>
            <a:r>
              <a:rPr lang="et-EE" dirty="0">
                <a:latin typeface="+mj-lt"/>
              </a:rPr>
              <a:t>kahjustab raku struktuuri otseselt valkude denatureerimise teel. Rakud lähevad kas </a:t>
            </a:r>
            <a:r>
              <a:rPr lang="et-EE" b="1" dirty="0">
                <a:latin typeface="+mj-lt"/>
              </a:rPr>
              <a:t>nekroosi</a:t>
            </a:r>
            <a:r>
              <a:rPr lang="et-EE" dirty="0">
                <a:latin typeface="+mj-lt"/>
              </a:rPr>
              <a:t> või </a:t>
            </a:r>
            <a:r>
              <a:rPr lang="et-EE" b="1" dirty="0" smtClean="0">
                <a:latin typeface="+mj-lt"/>
              </a:rPr>
              <a:t>apoptoosi.</a:t>
            </a:r>
          </a:p>
          <a:p>
            <a:endParaRPr lang="et-EE" b="1" dirty="0" smtClean="0">
              <a:latin typeface="+mj-lt"/>
            </a:endParaRPr>
          </a:p>
          <a:p>
            <a:r>
              <a:rPr lang="et-EE" dirty="0">
                <a:latin typeface="+mj-lt"/>
              </a:rPr>
              <a:t>kõrgenenud põletiku </a:t>
            </a:r>
            <a:r>
              <a:rPr lang="et-EE" b="1" dirty="0">
                <a:latin typeface="+mj-lt"/>
              </a:rPr>
              <a:t>tsütokiinide</a:t>
            </a:r>
            <a:r>
              <a:rPr lang="et-EE" dirty="0">
                <a:latin typeface="+mj-lt"/>
              </a:rPr>
              <a:t> </a:t>
            </a:r>
            <a:r>
              <a:rPr lang="et-EE" dirty="0" smtClean="0">
                <a:latin typeface="+mj-lt"/>
              </a:rPr>
              <a:t>tase; </a:t>
            </a:r>
          </a:p>
          <a:p>
            <a:endParaRPr lang="et-EE" dirty="0">
              <a:latin typeface="+mj-lt"/>
            </a:endParaRPr>
          </a:p>
          <a:p>
            <a:r>
              <a:rPr lang="et-EE" b="1" dirty="0" smtClean="0">
                <a:latin typeface="+mj-lt"/>
              </a:rPr>
              <a:t>endoteelirakkude kahjustus </a:t>
            </a:r>
            <a:r>
              <a:rPr lang="et-EE" dirty="0" smtClean="0">
                <a:latin typeface="+mj-lt"/>
              </a:rPr>
              <a:t>ja </a:t>
            </a:r>
            <a:r>
              <a:rPr lang="et-EE" dirty="0">
                <a:latin typeface="+mj-lt"/>
              </a:rPr>
              <a:t>dissemineeritud intravaskulaarne koagulatsioon </a:t>
            </a:r>
            <a:r>
              <a:rPr lang="et-EE" dirty="0" smtClean="0">
                <a:latin typeface="+mj-lt"/>
              </a:rPr>
              <a:t>;</a:t>
            </a:r>
          </a:p>
          <a:p>
            <a:endParaRPr lang="et-EE" dirty="0" smtClean="0">
              <a:latin typeface="+mj-lt"/>
            </a:endParaRPr>
          </a:p>
          <a:p>
            <a:r>
              <a:rPr lang="et-EE" dirty="0" smtClean="0">
                <a:latin typeface="+mj-lt"/>
              </a:rPr>
              <a:t>suureneb </a:t>
            </a:r>
            <a:r>
              <a:rPr lang="et-EE" b="1" dirty="0" smtClean="0">
                <a:latin typeface="+mj-lt"/>
              </a:rPr>
              <a:t>vaskulaarne permeaablus</a:t>
            </a:r>
            <a:r>
              <a:rPr lang="et-EE" dirty="0" smtClean="0">
                <a:latin typeface="+mj-lt"/>
              </a:rPr>
              <a:t>, ↑ </a:t>
            </a:r>
            <a:r>
              <a:rPr lang="et-EE" dirty="0">
                <a:latin typeface="+mj-lt"/>
              </a:rPr>
              <a:t>adhesioonimolekulide </a:t>
            </a:r>
            <a:r>
              <a:rPr lang="et-EE" dirty="0" smtClean="0">
                <a:latin typeface="+mj-lt"/>
              </a:rPr>
              <a:t>ekspressioon </a:t>
            </a:r>
            <a:r>
              <a:rPr lang="et-EE" dirty="0">
                <a:latin typeface="+mj-lt"/>
              </a:rPr>
              <a:t>ning </a:t>
            </a:r>
            <a:r>
              <a:rPr lang="et-EE" dirty="0" smtClean="0">
                <a:latin typeface="+mj-lt"/>
              </a:rPr>
              <a:t>aktiveerub </a:t>
            </a:r>
            <a:r>
              <a:rPr lang="et-EE" dirty="0">
                <a:latin typeface="+mj-lt"/>
              </a:rPr>
              <a:t>nii </a:t>
            </a:r>
            <a:r>
              <a:rPr lang="et-EE" b="1" dirty="0">
                <a:latin typeface="+mj-lt"/>
              </a:rPr>
              <a:t>koagulatsiooni</a:t>
            </a:r>
            <a:r>
              <a:rPr lang="et-EE" dirty="0">
                <a:latin typeface="+mj-lt"/>
              </a:rPr>
              <a:t> kui </a:t>
            </a:r>
            <a:r>
              <a:rPr lang="et-EE" b="1" dirty="0" smtClean="0">
                <a:latin typeface="+mj-lt"/>
              </a:rPr>
              <a:t>fibrinolüüs</a:t>
            </a:r>
            <a:r>
              <a:rPr lang="et-EE" dirty="0" smtClean="0">
                <a:latin typeface="+mj-lt"/>
              </a:rPr>
              <a:t>.</a:t>
            </a:r>
          </a:p>
          <a:p>
            <a:endParaRPr lang="et-EE" dirty="0" smtClean="0">
              <a:latin typeface="+mj-lt"/>
            </a:endParaRPr>
          </a:p>
          <a:p>
            <a:endParaRPr lang="ru-RU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897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1048</TotalTime>
  <Words>657</Words>
  <Application>Microsoft Office PowerPoint</Application>
  <PresentationFormat>Широкоэкранный</PresentationFormat>
  <Paragraphs>126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Тема Office</vt:lpstr>
      <vt:lpstr>Kuumarabanduse patofüsioloogia</vt:lpstr>
      <vt:lpstr>Definitsioon</vt:lpstr>
      <vt:lpstr>Regulatsioonimehhanismid</vt:lpstr>
      <vt:lpstr>1. Termoregulatsioon</vt:lpstr>
      <vt:lpstr>2. Akuutse faasi vastus</vt:lpstr>
      <vt:lpstr>3.Kuumašoki valgud</vt:lpstr>
      <vt:lpstr>Kuumarabanduse jaotus</vt:lpstr>
      <vt:lpstr>Patogenees</vt:lpstr>
      <vt:lpstr>Patofüsioloogia</vt:lpstr>
      <vt:lpstr>Sümptomid</vt:lpstr>
      <vt:lpstr>Ravi</vt:lpstr>
      <vt:lpstr>Kasutatud kirjandus:</vt:lpstr>
      <vt:lpstr>Презентация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Kuumarabanduse patofüsioloogia</dc:title>
  <dc:creator>Jana Jakovleva</dc:creator>
  <cp:lastModifiedBy>Jana Jakovleva</cp:lastModifiedBy>
  <cp:revision>20</cp:revision>
  <cp:lastPrinted>2016-09-29T04:07:56Z</cp:lastPrinted>
  <dcterms:created xsi:type="dcterms:W3CDTF">2016-09-28T14:15:55Z</dcterms:created>
  <dcterms:modified xsi:type="dcterms:W3CDTF">2016-09-29T17:26:17Z</dcterms:modified>
</cp:coreProperties>
</file>