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75" r:id="rId4"/>
    <p:sldId id="276" r:id="rId5"/>
    <p:sldId id="264" r:id="rId6"/>
    <p:sldId id="267" r:id="rId7"/>
    <p:sldId id="272" r:id="rId8"/>
    <p:sldId id="277" r:id="rId9"/>
    <p:sldId id="257" r:id="rId10"/>
    <p:sldId id="278" r:id="rId11"/>
    <p:sldId id="273" r:id="rId12"/>
    <p:sldId id="280" r:id="rId13"/>
    <p:sldId id="274" r:id="rId14"/>
    <p:sldId id="279" r:id="rId15"/>
    <p:sldId id="261" r:id="rId16"/>
    <p:sldId id="262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2254" autoAdjust="0"/>
  </p:normalViewPr>
  <p:slideViewPr>
    <p:cSldViewPr snapToGrid="0">
      <p:cViewPr varScale="1">
        <p:scale>
          <a:sx n="54" d="100"/>
          <a:sy n="54" d="100"/>
        </p:scale>
        <p:origin x="1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484F9-147C-4D5B-87CC-8DFF2DF2F94C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5E209-632A-4D44-888D-A8291AA3C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16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Kagu- ja Lõuna-Eestis võib hambaarsti soovitusel anda lapsele alates 6. - 7. elukuust väikestes annustes fluori (tabletid 0,25 mg/F). Fluori toime on kõige tõhusam hammaste arengu perioodil, hiljem ei ole sellest palju kasu.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5E209-632A-4D44-888D-A8291AA3C5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2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200" b="1" dirty="0" smtClean="0">
                <a:latin typeface="Georgia" panose="02040502050405020303" pitchFamily="18" charset="0"/>
              </a:rPr>
              <a:t>Kaariese puhul : </a:t>
            </a:r>
            <a:r>
              <a:rPr lang="et-EE" sz="1200" dirty="0" smtClean="0">
                <a:latin typeface="Georgia" panose="02040502050405020303" pitchFamily="18" charset="0"/>
              </a:rPr>
              <a:t>lapsed 0-6.a 1000+ppm</a:t>
            </a:r>
            <a:r>
              <a:rPr lang="en-US" sz="1200" dirty="0" smtClean="0">
                <a:latin typeface="Georgia" panose="02040502050405020303" pitchFamily="18" charset="0"/>
              </a:rPr>
              <a:t> F</a:t>
            </a:r>
            <a:r>
              <a:rPr lang="et-EE" sz="1200" dirty="0" smtClean="0">
                <a:latin typeface="Georgia" panose="02040502050405020303" pitchFamily="18" charset="0"/>
              </a:rPr>
              <a:t>, fluooridi lisaks 0.5mg/päevas, fluoriidilakk iga 6 kuu tagant.</a:t>
            </a:r>
          </a:p>
          <a:p>
            <a:pPr marL="0" indent="0">
              <a:buNone/>
            </a:pPr>
            <a:r>
              <a:rPr lang="en-US" sz="1200" b="1" dirty="0" err="1" smtClean="0">
                <a:latin typeface="Georgia" panose="02040502050405020303" pitchFamily="18" charset="0"/>
              </a:rPr>
              <a:t>Aktiivne</a:t>
            </a:r>
            <a:r>
              <a:rPr lang="en-US" sz="1200" b="1" dirty="0" smtClean="0">
                <a:latin typeface="Georgia" panose="02040502050405020303" pitchFamily="18" charset="0"/>
              </a:rPr>
              <a:t> </a:t>
            </a:r>
            <a:r>
              <a:rPr lang="en-US" sz="1200" b="1" dirty="0" err="1" smtClean="0">
                <a:latin typeface="Georgia" panose="02040502050405020303" pitchFamily="18" charset="0"/>
              </a:rPr>
              <a:t>hulgikaaries</a:t>
            </a:r>
            <a:r>
              <a:rPr lang="en-US" sz="1200" b="1" dirty="0" smtClean="0">
                <a:latin typeface="Georgia" panose="02040502050405020303" pitchFamily="18" charset="0"/>
              </a:rPr>
              <a:t> : </a:t>
            </a:r>
            <a:r>
              <a:rPr lang="et-EE" sz="1200" dirty="0" smtClean="0">
                <a:latin typeface="Georgia" panose="02040502050405020303" pitchFamily="18" charset="0"/>
              </a:rPr>
              <a:t>lapsed 0-6.a 1000+ppm</a:t>
            </a:r>
            <a:r>
              <a:rPr lang="en-US" sz="1200" dirty="0" smtClean="0">
                <a:latin typeface="Georgia" panose="02040502050405020303" pitchFamily="18" charset="0"/>
              </a:rPr>
              <a:t> F</a:t>
            </a:r>
            <a:r>
              <a:rPr lang="et-EE" sz="1200" dirty="0" smtClean="0">
                <a:latin typeface="Georgia" panose="02040502050405020303" pitchFamily="18" charset="0"/>
              </a:rPr>
              <a:t>, fluooridi lisaks 0.5mg/päevas, fluo</a:t>
            </a:r>
            <a:r>
              <a:rPr lang="en-US" sz="1200" dirty="0" err="1" smtClean="0">
                <a:latin typeface="Georgia" panose="02040502050405020303" pitchFamily="18" charset="0"/>
              </a:rPr>
              <a:t>ori</a:t>
            </a:r>
            <a:r>
              <a:rPr lang="et-EE" sz="1200" dirty="0" smtClean="0">
                <a:latin typeface="Georgia" panose="02040502050405020303" pitchFamily="18" charset="0"/>
              </a:rPr>
              <a:t>lakk iga </a:t>
            </a:r>
            <a:r>
              <a:rPr lang="en-US" sz="1200" dirty="0" smtClean="0">
                <a:latin typeface="Georgia" panose="02040502050405020303" pitchFamily="18" charset="0"/>
              </a:rPr>
              <a:t>3</a:t>
            </a:r>
            <a:r>
              <a:rPr lang="et-EE" sz="1200" dirty="0" smtClean="0">
                <a:latin typeface="Georgia" panose="02040502050405020303" pitchFamily="18" charset="0"/>
              </a:rPr>
              <a:t> kuu tagant.</a:t>
            </a:r>
            <a:endParaRPr lang="en-US" sz="12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Georgia" panose="02040502050405020303" pitchFamily="18" charset="0"/>
              </a:rPr>
              <a:t>Prof</a:t>
            </a:r>
            <a:r>
              <a:rPr lang="et-EE" sz="1200" b="1" dirty="0" smtClean="0">
                <a:latin typeface="Georgia" panose="02040502050405020303" pitchFamily="18" charset="0"/>
              </a:rPr>
              <a:t>ülaktika (kaaries puudub): </a:t>
            </a:r>
            <a:r>
              <a:rPr lang="et-EE" sz="1200" dirty="0" smtClean="0">
                <a:latin typeface="Georgia" panose="02040502050405020303" pitchFamily="18" charset="0"/>
              </a:rPr>
              <a:t>500 ppm F</a:t>
            </a:r>
          </a:p>
          <a:p>
            <a:pPr marL="0" indent="0">
              <a:buNone/>
            </a:pPr>
            <a:endParaRPr lang="et-EE" sz="12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sz="1050" dirty="0" smtClean="0">
                <a:latin typeface="Georgia" panose="02040502050405020303" pitchFamily="18" charset="0"/>
              </a:rPr>
              <a:t>(R. Welbury, 2005)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5E209-632A-4D44-888D-A8291AA3C5D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2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5E209-632A-4D44-888D-A8291AA3C5D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31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- piima- ja jäävhammaste lohkude ja fissuuride katmine silandiga individuaalsetel näidustustel; 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- hinnata kõne ja hääldamise arengut, foneetiliste häirete esinedes juhtida sellele tähelepanu.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5E209-632A-4D44-888D-A8291AA3C5D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1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0525-2BC8-4D8F-8E8B-06ECF356758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2DC-79E1-40E5-A098-93FB0FD2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3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0525-2BC8-4D8F-8E8B-06ECF356758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2DC-79E1-40E5-A098-93FB0FD2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0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0525-2BC8-4D8F-8E8B-06ECF356758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2DC-79E1-40E5-A098-93FB0FD2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8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0525-2BC8-4D8F-8E8B-06ECF356758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2DC-79E1-40E5-A098-93FB0FD2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4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0525-2BC8-4D8F-8E8B-06ECF356758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2DC-79E1-40E5-A098-93FB0FD2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0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0525-2BC8-4D8F-8E8B-06ECF356758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2DC-79E1-40E5-A098-93FB0FD2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3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0525-2BC8-4D8F-8E8B-06ECF356758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2DC-79E1-40E5-A098-93FB0FD2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5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0525-2BC8-4D8F-8E8B-06ECF356758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2DC-79E1-40E5-A098-93FB0FD2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6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0525-2BC8-4D8F-8E8B-06ECF356758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2DC-79E1-40E5-A098-93FB0FD2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7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0525-2BC8-4D8F-8E8B-06ECF356758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2DC-79E1-40E5-A098-93FB0FD2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4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0525-2BC8-4D8F-8E8B-06ECF356758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2DC-79E1-40E5-A098-93FB0FD2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0525-2BC8-4D8F-8E8B-06ECF356758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342DC-79E1-40E5-A098-93FB0FD2A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.ee/tervis/hambad/p3_2.htm#b5" TargetMode="External"/><Relationship Id="rId2" Type="http://schemas.openxmlformats.org/officeDocument/2006/relationships/hyperlink" Target="https://www.ncbi.nlm.nih.gov/pmc/articles/PMC343316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chranelibrary.com/cdsr/doi/10.1002/14651858.CD007868.pub2/full" TargetMode="External"/><Relationship Id="rId4" Type="http://schemas.openxmlformats.org/officeDocument/2006/relationships/hyperlink" Target="https://ec.europa.eu/health/ph_risk/committees/04_sccp/docs/sccp_o_024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491" y="1122362"/>
            <a:ext cx="11513127" cy="3602037"/>
          </a:xfrm>
        </p:spPr>
        <p:txBody>
          <a:bodyPr>
            <a:normAutofit fontScale="90000"/>
          </a:bodyPr>
          <a:lstStyle/>
          <a:p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/>
              <a:t/>
            </a:r>
            <a:br>
              <a:rPr lang="et-EE" b="1" dirty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/>
              <a:t/>
            </a:r>
            <a:br>
              <a:rPr lang="et-EE" b="1" dirty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>0-3 a. </a:t>
            </a:r>
            <a:r>
              <a:rPr lang="et-EE" b="1" dirty="0"/>
              <a:t>p</a:t>
            </a:r>
            <a:r>
              <a:rPr lang="et-EE" b="1" dirty="0" smtClean="0"/>
              <a:t>atsiendid: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k</a:t>
            </a:r>
            <a:r>
              <a:rPr lang="fi-FI" dirty="0" smtClean="0"/>
              <a:t>aariese </a:t>
            </a:r>
            <a:r>
              <a:rPr lang="fi-FI" dirty="0"/>
              <a:t>ennetuse </a:t>
            </a:r>
            <a:r>
              <a:rPr lang="fi-FI" dirty="0" smtClean="0"/>
              <a:t>juhis</a:t>
            </a:r>
            <a:r>
              <a:rPr lang="et-EE" dirty="0" smtClean="0"/>
              <a:t>,</a:t>
            </a:r>
            <a:r>
              <a:rPr lang="fi-FI" dirty="0" smtClean="0"/>
              <a:t> </a:t>
            </a:r>
            <a:r>
              <a:rPr lang="et-EE" dirty="0" smtClean="0"/>
              <a:t>h</a:t>
            </a:r>
            <a:r>
              <a:rPr lang="fi-FI" dirty="0" smtClean="0"/>
              <a:t>ambapastad</a:t>
            </a:r>
            <a:r>
              <a:rPr lang="fi-FI" dirty="0"/>
              <a:t>, -</a:t>
            </a:r>
            <a:r>
              <a:rPr lang="fi-FI" dirty="0" smtClean="0"/>
              <a:t>harjad</a:t>
            </a:r>
            <a:r>
              <a:rPr lang="et-EE" dirty="0" smtClean="0"/>
              <a:t>.</a:t>
            </a:r>
            <a:br>
              <a:rPr lang="et-EE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4054" y="4405601"/>
            <a:ext cx="9144000" cy="1655762"/>
          </a:xfrm>
        </p:spPr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Jana Jakovleva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Darja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Baklanova</a:t>
            </a:r>
            <a:endParaRPr lang="et-EE" dirty="0" smtClean="0"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</a:rPr>
              <a:t>Lastestomatoloogia II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Tartu 2019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8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dirty="0"/>
          </a:p>
          <a:p>
            <a:r>
              <a:rPr lang="et-EE" dirty="0" smtClean="0">
                <a:latin typeface="Georgia" panose="02040502050405020303" pitchFamily="18" charset="0"/>
              </a:rPr>
              <a:t>0,15% (1500 ppm) fluoriidi sisaldusega hambapasta on efektiivne kaariese ennetamisel kõikides vanusegruppides, s.h. </a:t>
            </a:r>
            <a:r>
              <a:rPr lang="et-EE" dirty="0">
                <a:latin typeface="Georgia" panose="02040502050405020303" pitchFamily="18" charset="0"/>
              </a:rPr>
              <a:t>l</a:t>
            </a:r>
            <a:r>
              <a:rPr lang="et-EE" dirty="0" smtClean="0">
                <a:latin typeface="Georgia" panose="02040502050405020303" pitchFamily="18" charset="0"/>
              </a:rPr>
              <a:t>astel alla 6.a. Kariostaatiline efekt väheneb, kui fluoorisisaldus on vähem kui 1500 ppm. Vähem kui 1000 ppm sisaldusega hambapastades kariostaatilist efekti polnud.</a:t>
            </a:r>
          </a:p>
          <a:p>
            <a:endParaRPr lang="et-EE" dirty="0">
              <a:latin typeface="Georgia" panose="02040502050405020303" pitchFamily="18" charset="0"/>
            </a:endParaRPr>
          </a:p>
          <a:p>
            <a:endParaRPr lang="et-EE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sz="1400" dirty="0" smtClean="0">
                <a:latin typeface="Georgia" panose="02040502050405020303" pitchFamily="18" charset="0"/>
              </a:rPr>
              <a:t>Allikas: </a:t>
            </a:r>
            <a:r>
              <a:rPr lang="en-US" sz="1400" dirty="0" smtClean="0">
                <a:latin typeface="Georgia" panose="02040502050405020303" pitchFamily="18" charset="0"/>
              </a:rPr>
              <a:t>EUROPEAN </a:t>
            </a:r>
            <a:r>
              <a:rPr lang="en-US" sz="1400" dirty="0">
                <a:latin typeface="Georgia" panose="02040502050405020303" pitchFamily="18" charset="0"/>
              </a:rPr>
              <a:t>COMMISSION HEALTH &amp; CONSUMER PROTECTION </a:t>
            </a:r>
            <a:r>
              <a:rPr lang="en-US" sz="1400" dirty="0" smtClean="0">
                <a:latin typeface="Georgia" panose="02040502050405020303" pitchFamily="18" charset="0"/>
              </a:rPr>
              <a:t>DIRECTORATE-GENERAL</a:t>
            </a:r>
            <a:r>
              <a:rPr lang="et-EE" sz="1400" dirty="0">
                <a:latin typeface="Georgia" panose="02040502050405020303" pitchFamily="18" charset="0"/>
              </a:rPr>
              <a:t>. SCCP/0882/05</a:t>
            </a: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6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949" y="936028"/>
            <a:ext cx="10515600" cy="1325563"/>
          </a:xfrm>
        </p:spPr>
        <p:txBody>
          <a:bodyPr>
            <a:normAutofit/>
          </a:bodyPr>
          <a:lstStyle/>
          <a:p>
            <a:r>
              <a:rPr lang="et-EE" sz="2800" u="sng" dirty="0">
                <a:solidFill>
                  <a:srgbClr val="002060"/>
                </a:solidFill>
                <a:latin typeface="Georgia" panose="02040502050405020303" pitchFamily="18" charset="0"/>
              </a:rPr>
              <a:t>L</a:t>
            </a:r>
            <a:r>
              <a:rPr lang="et-EE" sz="2800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akid fluoriidiga:</a:t>
            </a:r>
            <a:endParaRPr lang="ru-RU" sz="2800" u="sng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949" y="1726008"/>
            <a:ext cx="8077200" cy="4351338"/>
          </a:xfrm>
        </p:spPr>
        <p:txBody>
          <a:bodyPr>
            <a:normAutofit fontScale="70000" lnSpcReduction="20000"/>
          </a:bodyPr>
          <a:lstStyle/>
          <a:p>
            <a:endParaRPr lang="et-EE" dirty="0"/>
          </a:p>
          <a:p>
            <a:r>
              <a:rPr lang="et-EE" b="1" i="1" dirty="0" smtClean="0">
                <a:latin typeface="Georgia" panose="02040502050405020303" pitchFamily="18" charset="0"/>
              </a:rPr>
              <a:t>Duraphat</a:t>
            </a:r>
            <a:r>
              <a:rPr lang="et-EE" dirty="0" smtClean="0">
                <a:latin typeface="Georgia" panose="02040502050405020303" pitchFamily="18" charset="0"/>
              </a:rPr>
              <a:t> – 5% = 22 600 ppm,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et-EE" b="1" i="1" dirty="0" smtClean="0">
                <a:latin typeface="Georgia" panose="02040502050405020303" pitchFamily="18" charset="0"/>
              </a:rPr>
              <a:t>Bifluorid 10 </a:t>
            </a:r>
            <a:r>
              <a:rPr lang="et-EE" dirty="0" smtClean="0">
                <a:latin typeface="Georgia" panose="02040502050405020303" pitchFamily="18" charset="0"/>
              </a:rPr>
              <a:t>– 5% naatriumfloriidi ja 5% kaltsiumfloriidi</a:t>
            </a:r>
            <a:r>
              <a:rPr lang="ru-RU" dirty="0">
                <a:latin typeface="Georgia" panose="02040502050405020303" pitchFamily="18" charset="0"/>
              </a:rPr>
              <a:t>.</a:t>
            </a:r>
            <a:endParaRPr lang="ru-RU" dirty="0" smtClean="0">
              <a:latin typeface="Georgia" panose="02040502050405020303" pitchFamily="18" charset="0"/>
            </a:endParaRPr>
          </a:p>
          <a:p>
            <a:endParaRPr lang="et-EE" dirty="0"/>
          </a:p>
          <a:p>
            <a:pPr marL="0" indent="0">
              <a:buNone/>
            </a:pPr>
            <a:r>
              <a:rPr lang="et-EE" sz="4100" u="sng" dirty="0">
                <a:solidFill>
                  <a:srgbClr val="002060"/>
                </a:solidFill>
                <a:latin typeface="Georgia" panose="02040502050405020303" pitchFamily="18" charset="0"/>
              </a:rPr>
              <a:t>Remineraliseerivad </a:t>
            </a:r>
            <a:r>
              <a:rPr lang="et-EE" sz="4100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tooted:</a:t>
            </a:r>
          </a:p>
          <a:p>
            <a:r>
              <a:rPr lang="et-EE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Rocs rem.geel </a:t>
            </a:r>
            <a:r>
              <a:rPr lang="et-EE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fi-FI" dirty="0" smtClean="0">
                <a:latin typeface="Georgia" panose="02040502050405020303" pitchFamily="18" charset="0"/>
              </a:rPr>
              <a:t>kaltsiumi</a:t>
            </a:r>
            <a:r>
              <a:rPr lang="fi-FI" dirty="0">
                <a:latin typeface="Georgia" panose="02040502050405020303" pitchFamily="18" charset="0"/>
              </a:rPr>
              <a:t>, fosfori ja magneesiumi </a:t>
            </a:r>
            <a:r>
              <a:rPr lang="fi-FI" dirty="0" smtClean="0">
                <a:latin typeface="Georgia" panose="02040502050405020303" pitchFamily="18" charset="0"/>
              </a:rPr>
              <a:t>allika</a:t>
            </a:r>
            <a:r>
              <a:rPr lang="et-EE" dirty="0" smtClean="0">
                <a:latin typeface="Georgia" panose="02040502050405020303" pitchFamily="18" charset="0"/>
              </a:rPr>
              <a:t>s</a:t>
            </a:r>
            <a:endParaRPr lang="et-EE" dirty="0">
              <a:latin typeface="Georgia" panose="02040502050405020303" pitchFamily="18" charset="0"/>
            </a:endParaRPr>
          </a:p>
          <a:p>
            <a:r>
              <a:rPr lang="et-EE" b="1" i="1" dirty="0">
                <a:latin typeface="Georgia" panose="02040502050405020303" pitchFamily="18" charset="0"/>
              </a:rPr>
              <a:t>GC MI Paste </a:t>
            </a:r>
            <a:r>
              <a:rPr lang="et-EE" dirty="0" smtClean="0">
                <a:latin typeface="Georgia" panose="02040502050405020303" pitchFamily="18" charset="0"/>
              </a:rPr>
              <a:t>– bioaktiivne kaltsium ja fosfaat.</a:t>
            </a:r>
          </a:p>
          <a:p>
            <a:endParaRPr lang="et-EE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sz="4100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Rem.ravi + fluoor :</a:t>
            </a:r>
          </a:p>
          <a:p>
            <a:r>
              <a:rPr lang="et-EE" b="1" i="1" dirty="0" smtClean="0">
                <a:latin typeface="Georgia" panose="02040502050405020303" pitchFamily="18" charset="0"/>
              </a:rPr>
              <a:t>GC MI PLUS Paste – </a:t>
            </a:r>
            <a:r>
              <a:rPr lang="et-EE" dirty="0" smtClean="0">
                <a:latin typeface="Georgia" panose="02040502050405020303" pitchFamily="18" charset="0"/>
              </a:rPr>
              <a:t>kaltsiumi, fosfori allikas + 900 ppm F.</a:t>
            </a:r>
          </a:p>
          <a:p>
            <a:r>
              <a:rPr lang="ru-RU" sz="3200" b="1" i="1" dirty="0">
                <a:latin typeface="Georgia" panose="02040502050405020303" pitchFamily="18" charset="0"/>
              </a:rPr>
              <a:t>С</a:t>
            </a:r>
            <a:r>
              <a:rPr lang="en-US" sz="3200" b="1" i="1" dirty="0" err="1">
                <a:latin typeface="Georgia" panose="02040502050405020303" pitchFamily="18" charset="0"/>
              </a:rPr>
              <a:t>linPro</a:t>
            </a:r>
            <a:r>
              <a:rPr lang="en-US" sz="3200" b="1" i="1" dirty="0">
                <a:latin typeface="Georgia" panose="02040502050405020303" pitchFamily="18" charset="0"/>
              </a:rPr>
              <a:t> White Varnish </a:t>
            </a:r>
            <a:r>
              <a:rPr lang="et-EE" sz="3200" b="1" i="1" dirty="0">
                <a:latin typeface="Georgia" panose="02040502050405020303" pitchFamily="18" charset="0"/>
              </a:rPr>
              <a:t> </a:t>
            </a:r>
            <a:r>
              <a:rPr lang="en-US" sz="3200" i="1" dirty="0">
                <a:latin typeface="Georgia" panose="02040502050405020303" pitchFamily="18" charset="0"/>
              </a:rPr>
              <a:t>5% </a:t>
            </a:r>
            <a:r>
              <a:rPr lang="et-EE" sz="3200" dirty="0">
                <a:latin typeface="Georgia" panose="02040502050405020303" pitchFamily="18" charset="0"/>
              </a:rPr>
              <a:t>= 22 600 ppm + </a:t>
            </a:r>
            <a:r>
              <a:rPr lang="et-EE" sz="3200" dirty="0" smtClean="0">
                <a:latin typeface="Georgia" panose="02040502050405020303" pitchFamily="18" charset="0"/>
              </a:rPr>
              <a:t>trikaltsiumfosfaati</a:t>
            </a:r>
            <a:endParaRPr lang="et-EE" sz="3200" dirty="0">
              <a:latin typeface="Georgia" panose="02040502050405020303" pitchFamily="18" charset="0"/>
            </a:endParaRPr>
          </a:p>
          <a:p>
            <a:endParaRPr lang="ru-RU" sz="3200" u="sng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728" y="73160"/>
            <a:ext cx="2925523" cy="2376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67" y="127198"/>
            <a:ext cx="3425033" cy="1471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22800" r="8401" b="22400"/>
          <a:stretch/>
        </p:blipFill>
        <p:spPr>
          <a:xfrm>
            <a:off x="9448800" y="2177973"/>
            <a:ext cx="2743200" cy="1907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94" y="4878386"/>
            <a:ext cx="1571122" cy="1979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0" t="-2400" r="26800" b="2400"/>
          <a:stretch/>
        </p:blipFill>
        <p:spPr>
          <a:xfrm>
            <a:off x="8367032" y="3242106"/>
            <a:ext cx="1032662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62767"/>
            <a:ext cx="5157787" cy="823912"/>
          </a:xfrm>
        </p:spPr>
        <p:txBody>
          <a:bodyPr/>
          <a:lstStyle/>
          <a:p>
            <a:r>
              <a:rPr lang="en-US" dirty="0" smtClean="0"/>
              <a:t>Tooth Mousse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61365" y="1208205"/>
            <a:ext cx="6078071" cy="5443607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Ei </a:t>
            </a:r>
            <a:r>
              <a:rPr lang="en-US" sz="2900" dirty="0" err="1" smtClean="0"/>
              <a:t>sisalda</a:t>
            </a:r>
            <a:r>
              <a:rPr lang="en-US" sz="2900" dirty="0" smtClean="0"/>
              <a:t> </a:t>
            </a:r>
            <a:r>
              <a:rPr lang="en-US" sz="2900" dirty="0" err="1" smtClean="0"/>
              <a:t>fluori</a:t>
            </a:r>
            <a:endParaRPr lang="en-US" sz="2900" dirty="0" smtClean="0"/>
          </a:p>
          <a:p>
            <a:r>
              <a:rPr lang="en-US" sz="2900" dirty="0" err="1" smtClean="0"/>
              <a:t>Biosaadavate</a:t>
            </a:r>
            <a:r>
              <a:rPr lang="en-US" sz="2900" dirty="0" smtClean="0"/>
              <a:t> kaltsium- ja </a:t>
            </a:r>
            <a:r>
              <a:rPr lang="en-US" sz="2900" dirty="0" err="1" smtClean="0"/>
              <a:t>fosfaatiioonide</a:t>
            </a:r>
            <a:r>
              <a:rPr lang="en-US" sz="2900" dirty="0" smtClean="0"/>
              <a:t> </a:t>
            </a:r>
            <a:r>
              <a:rPr lang="en-US" sz="2900" dirty="0" err="1" smtClean="0"/>
              <a:t>allikas</a:t>
            </a:r>
            <a:r>
              <a:rPr lang="en-US" sz="2900" dirty="0" smtClean="0"/>
              <a:t> </a:t>
            </a:r>
            <a:r>
              <a:rPr lang="et-EE" sz="2900" dirty="0" smtClean="0"/>
              <a:t>. Toimeaineks on </a:t>
            </a:r>
            <a:r>
              <a:rPr lang="et-EE" sz="2900" dirty="0"/>
              <a:t>kaseiin fosfopeptiid-amorfne </a:t>
            </a:r>
            <a:r>
              <a:rPr lang="et-EE" sz="2900" dirty="0" smtClean="0"/>
              <a:t>kaltsiumfosfaat.</a:t>
            </a:r>
          </a:p>
          <a:p>
            <a:pPr marL="0" indent="0">
              <a:buNone/>
            </a:pPr>
            <a:r>
              <a:rPr lang="et-EE" sz="2900" dirty="0" smtClean="0"/>
              <a:t>Kasutamine</a:t>
            </a:r>
          </a:p>
          <a:p>
            <a:r>
              <a:rPr lang="en-US" sz="2900" dirty="0" smtClean="0"/>
              <a:t> </a:t>
            </a:r>
            <a:r>
              <a:rPr lang="en-US" sz="2900" dirty="0" err="1"/>
              <a:t>Kanna</a:t>
            </a:r>
            <a:r>
              <a:rPr lang="en-US" sz="2900" dirty="0"/>
              <a:t> </a:t>
            </a:r>
            <a:r>
              <a:rPr lang="en-US" sz="2900" dirty="0" err="1"/>
              <a:t>piisav</a:t>
            </a:r>
            <a:r>
              <a:rPr lang="en-US" sz="2900" dirty="0"/>
              <a:t> </a:t>
            </a:r>
            <a:r>
              <a:rPr lang="en-US" sz="2900" dirty="0" err="1"/>
              <a:t>kogus</a:t>
            </a:r>
            <a:r>
              <a:rPr lang="en-US" sz="2900" dirty="0"/>
              <a:t> GC Tooth Mousse </a:t>
            </a:r>
            <a:r>
              <a:rPr lang="en-US" sz="2900" dirty="0" err="1"/>
              <a:t>kreemi</a:t>
            </a:r>
            <a:r>
              <a:rPr lang="en-US" sz="2900" dirty="0"/>
              <a:t> </a:t>
            </a:r>
            <a:r>
              <a:rPr lang="en-US" sz="2900" dirty="0" err="1"/>
              <a:t>ülemistele</a:t>
            </a:r>
            <a:r>
              <a:rPr lang="en-US" sz="2900" dirty="0"/>
              <a:t> ja </a:t>
            </a:r>
            <a:r>
              <a:rPr lang="en-US" sz="2900" dirty="0" err="1"/>
              <a:t>alumistele</a:t>
            </a:r>
            <a:r>
              <a:rPr lang="en-US" sz="2900" dirty="0"/>
              <a:t> </a:t>
            </a:r>
            <a:r>
              <a:rPr lang="en-US" sz="2900" dirty="0" err="1"/>
              <a:t>hammastele</a:t>
            </a:r>
            <a:r>
              <a:rPr lang="en-US" sz="2900" dirty="0"/>
              <a:t>. </a:t>
            </a:r>
            <a:r>
              <a:rPr lang="en-US" sz="2900" dirty="0" err="1"/>
              <a:t>Minimaalselt</a:t>
            </a:r>
            <a:r>
              <a:rPr lang="en-US" sz="2900" dirty="0"/>
              <a:t> </a:t>
            </a:r>
            <a:r>
              <a:rPr lang="en-US" sz="2900" dirty="0" err="1"/>
              <a:t>hernesuurune</a:t>
            </a:r>
            <a:r>
              <a:rPr lang="en-US" sz="2900" dirty="0"/>
              <a:t> </a:t>
            </a:r>
            <a:r>
              <a:rPr lang="en-US" sz="2900" dirty="0" err="1"/>
              <a:t>kogus</a:t>
            </a:r>
            <a:r>
              <a:rPr lang="en-US" sz="2900" dirty="0"/>
              <a:t> </a:t>
            </a:r>
            <a:r>
              <a:rPr lang="en-US" sz="2900" dirty="0" err="1"/>
              <a:t>kreemi</a:t>
            </a:r>
            <a:r>
              <a:rPr lang="en-US" sz="2900" dirty="0"/>
              <a:t> </a:t>
            </a:r>
            <a:r>
              <a:rPr lang="en-US" sz="2900" dirty="0" err="1"/>
              <a:t>iga</a:t>
            </a:r>
            <a:r>
              <a:rPr lang="en-US" sz="2900" dirty="0"/>
              <a:t> </a:t>
            </a:r>
            <a:r>
              <a:rPr lang="en-US" sz="2900" dirty="0" err="1"/>
              <a:t>kaare</a:t>
            </a:r>
            <a:r>
              <a:rPr lang="en-US" sz="2900" dirty="0"/>
              <a:t> </a:t>
            </a:r>
            <a:r>
              <a:rPr lang="en-US" sz="2900" dirty="0" err="1"/>
              <a:t>kohta</a:t>
            </a:r>
            <a:r>
              <a:rPr lang="en-US" sz="2900" dirty="0"/>
              <a:t>. </a:t>
            </a:r>
            <a:r>
              <a:rPr lang="en-US" sz="2900" dirty="0" err="1"/>
              <a:t>Kreem</a:t>
            </a:r>
            <a:r>
              <a:rPr lang="en-US" sz="2900" dirty="0"/>
              <a:t> </a:t>
            </a:r>
            <a:r>
              <a:rPr lang="en-US" sz="2900" dirty="0" err="1"/>
              <a:t>tuleks</a:t>
            </a:r>
            <a:r>
              <a:rPr lang="en-US" sz="2900" dirty="0"/>
              <a:t> </a:t>
            </a:r>
            <a:r>
              <a:rPr lang="en-US" sz="2900" dirty="0" err="1"/>
              <a:t>kanda</a:t>
            </a:r>
            <a:r>
              <a:rPr lang="en-US" sz="2900" dirty="0"/>
              <a:t> </a:t>
            </a:r>
            <a:r>
              <a:rPr lang="en-US" sz="2900" dirty="0" err="1"/>
              <a:t>hamba</a:t>
            </a:r>
            <a:r>
              <a:rPr lang="en-US" sz="2900" dirty="0"/>
              <a:t> </a:t>
            </a:r>
            <a:r>
              <a:rPr lang="en-US" sz="2900" dirty="0" err="1"/>
              <a:t>pinnale</a:t>
            </a:r>
            <a:r>
              <a:rPr lang="en-US" sz="2900" dirty="0"/>
              <a:t> </a:t>
            </a:r>
            <a:r>
              <a:rPr lang="en-US" sz="2900" dirty="0" err="1"/>
              <a:t>puhta</a:t>
            </a:r>
            <a:r>
              <a:rPr lang="en-US" sz="2900" dirty="0"/>
              <a:t> </a:t>
            </a:r>
            <a:r>
              <a:rPr lang="en-US" sz="2900" dirty="0" err="1"/>
              <a:t>kuiva</a:t>
            </a:r>
            <a:r>
              <a:rPr lang="en-US" sz="2900" dirty="0"/>
              <a:t> </a:t>
            </a:r>
            <a:r>
              <a:rPr lang="en-US" sz="2900" dirty="0" err="1"/>
              <a:t>sõrme</a:t>
            </a:r>
            <a:r>
              <a:rPr lang="en-US" sz="2900" dirty="0"/>
              <a:t> või </a:t>
            </a:r>
            <a:r>
              <a:rPr lang="en-US" sz="2900" dirty="0" err="1"/>
              <a:t>vatitupsuga</a:t>
            </a:r>
            <a:r>
              <a:rPr lang="en-US" sz="2900" dirty="0"/>
              <a:t>. </a:t>
            </a:r>
            <a:r>
              <a:rPr lang="en-US" sz="2900" dirty="0" err="1"/>
              <a:t>Rasketes</a:t>
            </a:r>
            <a:r>
              <a:rPr lang="en-US" sz="2900" dirty="0"/>
              <a:t> </a:t>
            </a:r>
            <a:r>
              <a:rPr lang="en-US" sz="2900" dirty="0" err="1"/>
              <a:t>piirkondades</a:t>
            </a:r>
            <a:r>
              <a:rPr lang="en-US" sz="2900" dirty="0"/>
              <a:t> (</a:t>
            </a:r>
            <a:r>
              <a:rPr lang="en-US" sz="2900" dirty="0" err="1"/>
              <a:t>hammaste</a:t>
            </a:r>
            <a:r>
              <a:rPr lang="en-US" sz="2900" dirty="0"/>
              <a:t> </a:t>
            </a:r>
            <a:r>
              <a:rPr lang="en-US" sz="2900" dirty="0" err="1"/>
              <a:t>vahel</a:t>
            </a:r>
            <a:r>
              <a:rPr lang="en-US" sz="2900" dirty="0"/>
              <a:t>) </a:t>
            </a:r>
            <a:r>
              <a:rPr lang="en-US" sz="2900" dirty="0" err="1"/>
              <a:t>kasuta</a:t>
            </a:r>
            <a:r>
              <a:rPr lang="en-US" sz="2900" dirty="0"/>
              <a:t> </a:t>
            </a:r>
            <a:r>
              <a:rPr lang="en-US" sz="2900" dirty="0" err="1"/>
              <a:t>hambaharja</a:t>
            </a:r>
            <a:r>
              <a:rPr lang="en-US" sz="2900" dirty="0"/>
              <a:t> või GC Tooth Mousse </a:t>
            </a:r>
            <a:r>
              <a:rPr lang="en-US" sz="2900" dirty="0" err="1"/>
              <a:t>kreemiga</a:t>
            </a:r>
            <a:r>
              <a:rPr lang="en-US" sz="2900" dirty="0"/>
              <a:t> </a:t>
            </a:r>
            <a:r>
              <a:rPr lang="en-US" sz="2900" dirty="0" err="1"/>
              <a:t>kaetud</a:t>
            </a:r>
            <a:r>
              <a:rPr lang="en-US" sz="2900" dirty="0"/>
              <a:t> </a:t>
            </a:r>
            <a:r>
              <a:rPr lang="en-US" sz="2900" dirty="0" err="1"/>
              <a:t>hambaniiti</a:t>
            </a:r>
            <a:r>
              <a:rPr lang="en-US" sz="2900" dirty="0"/>
              <a:t>.</a:t>
            </a:r>
          </a:p>
          <a:p>
            <a:r>
              <a:rPr lang="en-US" sz="2900" dirty="0"/>
              <a:t>2. </a:t>
            </a:r>
            <a:r>
              <a:rPr lang="en-US" sz="2900" dirty="0" err="1"/>
              <a:t>Jäta</a:t>
            </a:r>
            <a:r>
              <a:rPr lang="en-US" sz="2900" dirty="0"/>
              <a:t> GC Tooth Mousse </a:t>
            </a:r>
            <a:r>
              <a:rPr lang="en-US" sz="2900" dirty="0" err="1"/>
              <a:t>kreem</a:t>
            </a:r>
            <a:r>
              <a:rPr lang="en-US" sz="2900" dirty="0"/>
              <a:t> </a:t>
            </a:r>
            <a:r>
              <a:rPr lang="en-US" sz="2900" dirty="0" err="1"/>
              <a:t>minimaalselt</a:t>
            </a:r>
            <a:r>
              <a:rPr lang="en-US" sz="2900" dirty="0"/>
              <a:t> 3 </a:t>
            </a:r>
            <a:r>
              <a:rPr lang="en-US" sz="2900" dirty="0" err="1"/>
              <a:t>minutiks</a:t>
            </a:r>
            <a:r>
              <a:rPr lang="en-US" sz="2900" dirty="0"/>
              <a:t> </a:t>
            </a:r>
            <a:r>
              <a:rPr lang="en-US" sz="2900" dirty="0" err="1"/>
              <a:t>suhu</a:t>
            </a:r>
            <a:r>
              <a:rPr lang="en-US" sz="2900" dirty="0"/>
              <a:t>.</a:t>
            </a:r>
          </a:p>
          <a:p>
            <a:r>
              <a:rPr lang="en-US" sz="2900" dirty="0"/>
              <a:t>3. </a:t>
            </a:r>
            <a:r>
              <a:rPr lang="en-US" sz="2900" dirty="0" err="1"/>
              <a:t>Seejärel</a:t>
            </a:r>
            <a:r>
              <a:rPr lang="en-US" sz="2900" dirty="0"/>
              <a:t> </a:t>
            </a:r>
            <a:r>
              <a:rPr lang="en-US" sz="2900" dirty="0" err="1"/>
              <a:t>kasuta</a:t>
            </a:r>
            <a:r>
              <a:rPr lang="en-US" sz="2900" dirty="0"/>
              <a:t> </a:t>
            </a:r>
            <a:r>
              <a:rPr lang="en-US" sz="2900" dirty="0" err="1"/>
              <a:t>keelt</a:t>
            </a:r>
            <a:r>
              <a:rPr lang="en-US" sz="2900" dirty="0"/>
              <a:t> et </a:t>
            </a:r>
            <a:r>
              <a:rPr lang="en-US" sz="2900" dirty="0" err="1"/>
              <a:t>ajada</a:t>
            </a:r>
            <a:r>
              <a:rPr lang="en-US" sz="2900" dirty="0"/>
              <a:t> GC Tooth Mousse </a:t>
            </a:r>
            <a:r>
              <a:rPr lang="en-US" sz="2900" dirty="0" err="1"/>
              <a:t>kreem</a:t>
            </a:r>
            <a:r>
              <a:rPr lang="en-US" sz="2900" dirty="0"/>
              <a:t> </a:t>
            </a:r>
            <a:r>
              <a:rPr lang="en-US" sz="2900" dirty="0" err="1"/>
              <a:t>suus</a:t>
            </a:r>
            <a:r>
              <a:rPr lang="en-US" sz="2900" dirty="0"/>
              <a:t> </a:t>
            </a:r>
            <a:r>
              <a:rPr lang="en-US" sz="2900" dirty="0" err="1"/>
              <a:t>laiali</a:t>
            </a:r>
            <a:r>
              <a:rPr lang="en-US" sz="2900" dirty="0"/>
              <a:t>. </a:t>
            </a:r>
            <a:r>
              <a:rPr lang="en-US" sz="2900" dirty="0" err="1"/>
              <a:t>Hoia</a:t>
            </a:r>
            <a:r>
              <a:rPr lang="en-US" sz="2900" dirty="0"/>
              <a:t> </a:t>
            </a:r>
            <a:r>
              <a:rPr lang="en-US" sz="2900" dirty="0" err="1"/>
              <a:t>kreemi</a:t>
            </a:r>
            <a:r>
              <a:rPr lang="en-US" sz="2900" dirty="0"/>
              <a:t> </a:t>
            </a:r>
            <a:r>
              <a:rPr lang="en-US" sz="2900" dirty="0" err="1"/>
              <a:t>suus</a:t>
            </a:r>
            <a:r>
              <a:rPr lang="en-US" sz="2900" dirty="0"/>
              <a:t> </a:t>
            </a:r>
            <a:r>
              <a:rPr lang="en-US" sz="2900" dirty="0" err="1"/>
              <a:t>nii</a:t>
            </a:r>
            <a:r>
              <a:rPr lang="en-US" sz="2900" dirty="0"/>
              <a:t> </a:t>
            </a:r>
            <a:r>
              <a:rPr lang="en-US" sz="2900" dirty="0" err="1"/>
              <a:t>kaua</a:t>
            </a:r>
            <a:r>
              <a:rPr lang="en-US" sz="2900" dirty="0"/>
              <a:t> </a:t>
            </a:r>
            <a:r>
              <a:rPr lang="en-US" sz="2900" dirty="0" err="1"/>
              <a:t>kui</a:t>
            </a:r>
            <a:r>
              <a:rPr lang="en-US" sz="2900" dirty="0"/>
              <a:t> </a:t>
            </a:r>
            <a:r>
              <a:rPr lang="en-US" sz="2900" dirty="0" err="1"/>
              <a:t>võimalik</a:t>
            </a:r>
            <a:r>
              <a:rPr lang="en-US" sz="2900" dirty="0"/>
              <a:t> (1- 2 </a:t>
            </a:r>
            <a:r>
              <a:rPr lang="en-US" sz="2900" dirty="0" err="1"/>
              <a:t>minutit</a:t>
            </a:r>
            <a:r>
              <a:rPr lang="en-US" sz="2900" dirty="0"/>
              <a:t>) ja </a:t>
            </a:r>
            <a:r>
              <a:rPr lang="en-US" sz="2900" dirty="0" err="1"/>
              <a:t>väldi</a:t>
            </a:r>
            <a:r>
              <a:rPr lang="en-US" sz="2900" dirty="0"/>
              <a:t> </a:t>
            </a:r>
            <a:r>
              <a:rPr lang="en-US" sz="2900" dirty="0" err="1"/>
              <a:t>sülitamist</a:t>
            </a:r>
            <a:r>
              <a:rPr lang="en-US" sz="2900" dirty="0"/>
              <a:t> </a:t>
            </a:r>
            <a:r>
              <a:rPr lang="en-US" sz="2900" dirty="0" err="1"/>
              <a:t>ning</a:t>
            </a:r>
            <a:r>
              <a:rPr lang="en-US" sz="2900" dirty="0"/>
              <a:t> </a:t>
            </a:r>
            <a:r>
              <a:rPr lang="en-US" sz="2900" dirty="0" err="1"/>
              <a:t>allaneelamist</a:t>
            </a:r>
            <a:r>
              <a:rPr lang="en-US" sz="2900" dirty="0"/>
              <a:t>. Mida </a:t>
            </a:r>
            <a:r>
              <a:rPr lang="en-US" sz="2900" dirty="0" err="1"/>
              <a:t>kauem</a:t>
            </a:r>
            <a:r>
              <a:rPr lang="en-US" sz="2900" dirty="0"/>
              <a:t> GC Tooth Mousse </a:t>
            </a:r>
            <a:r>
              <a:rPr lang="en-US" sz="2900" dirty="0" err="1"/>
              <a:t>kreem</a:t>
            </a:r>
            <a:r>
              <a:rPr lang="en-US" sz="2900" dirty="0"/>
              <a:t> ja </a:t>
            </a:r>
            <a:r>
              <a:rPr lang="en-US" sz="2900" dirty="0" err="1"/>
              <a:t>sülg</a:t>
            </a:r>
            <a:r>
              <a:rPr lang="en-US" sz="2900" dirty="0"/>
              <a:t> on </a:t>
            </a:r>
            <a:r>
              <a:rPr lang="en-US" sz="2900" dirty="0" err="1"/>
              <a:t>koos</a:t>
            </a:r>
            <a:r>
              <a:rPr lang="en-US" sz="2900" dirty="0"/>
              <a:t> </a:t>
            </a:r>
            <a:r>
              <a:rPr lang="en-US" sz="2900" dirty="0" err="1"/>
              <a:t>suus</a:t>
            </a:r>
            <a:r>
              <a:rPr lang="en-US" sz="2900" dirty="0"/>
              <a:t>, </a:t>
            </a:r>
            <a:r>
              <a:rPr lang="en-US" sz="2900" dirty="0" err="1"/>
              <a:t>seda</a:t>
            </a:r>
            <a:r>
              <a:rPr lang="en-US" sz="2900" dirty="0"/>
              <a:t> </a:t>
            </a:r>
            <a:r>
              <a:rPr lang="en-US" sz="2900" dirty="0" err="1"/>
              <a:t>efektiivsem</a:t>
            </a:r>
            <a:r>
              <a:rPr lang="en-US" sz="2900" dirty="0"/>
              <a:t> on </a:t>
            </a:r>
            <a:r>
              <a:rPr lang="en-US" sz="2900" dirty="0" err="1"/>
              <a:t>tulemus</a:t>
            </a:r>
            <a:r>
              <a:rPr lang="en-US" sz="2900" dirty="0"/>
              <a:t>.</a:t>
            </a:r>
          </a:p>
          <a:p>
            <a:r>
              <a:rPr lang="en-US" sz="2900" dirty="0"/>
              <a:t>4. </a:t>
            </a:r>
            <a:r>
              <a:rPr lang="en-US" sz="2900" dirty="0" err="1"/>
              <a:t>Sülita</a:t>
            </a:r>
            <a:r>
              <a:rPr lang="en-US" sz="2900" dirty="0"/>
              <a:t> </a:t>
            </a:r>
            <a:r>
              <a:rPr lang="en-US" sz="2900" dirty="0" err="1"/>
              <a:t>suurem</a:t>
            </a:r>
            <a:r>
              <a:rPr lang="en-US" sz="2900" dirty="0"/>
              <a:t> </a:t>
            </a:r>
            <a:r>
              <a:rPr lang="en-US" sz="2900" dirty="0" err="1"/>
              <a:t>osa</a:t>
            </a:r>
            <a:r>
              <a:rPr lang="en-US" sz="2900" dirty="0"/>
              <a:t> </a:t>
            </a:r>
            <a:r>
              <a:rPr lang="en-US" sz="2900" dirty="0" err="1"/>
              <a:t>välja</a:t>
            </a:r>
            <a:r>
              <a:rPr lang="en-US" sz="2900" dirty="0"/>
              <a:t> </a:t>
            </a:r>
            <a:r>
              <a:rPr lang="en-US" sz="2900" dirty="0" err="1"/>
              <a:t>ning</a:t>
            </a:r>
            <a:r>
              <a:rPr lang="en-US" sz="2900" dirty="0"/>
              <a:t> </a:t>
            </a:r>
            <a:r>
              <a:rPr lang="en-US" sz="2900" dirty="0" err="1"/>
              <a:t>võimalusel</a:t>
            </a:r>
            <a:r>
              <a:rPr lang="en-US" sz="2900" dirty="0"/>
              <a:t> </a:t>
            </a:r>
            <a:r>
              <a:rPr lang="en-US" sz="2900" dirty="0" err="1"/>
              <a:t>väldi</a:t>
            </a:r>
            <a:r>
              <a:rPr lang="en-US" sz="2900" dirty="0"/>
              <a:t> </a:t>
            </a:r>
            <a:r>
              <a:rPr lang="en-US" sz="2900" dirty="0" err="1" smtClean="0"/>
              <a:t>loputamist</a:t>
            </a:r>
            <a:r>
              <a:rPr lang="et-EE" sz="2900" dirty="0" smtClean="0"/>
              <a:t>.</a:t>
            </a:r>
          </a:p>
          <a:p>
            <a:r>
              <a:rPr lang="fi-FI" sz="2900" dirty="0"/>
              <a:t>30 min peale protseduuri ei ole soovitav süüa ega juua</a:t>
            </a:r>
          </a:p>
          <a:p>
            <a:endParaRPr lang="fi-FI" dirty="0"/>
          </a:p>
          <a:p>
            <a:endParaRPr lang="et-EE" dirty="0" smtClean="0"/>
          </a:p>
          <a:p>
            <a:endParaRPr lang="et-EE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550492" y="162767"/>
            <a:ext cx="5183188" cy="823912"/>
          </a:xfrm>
        </p:spPr>
        <p:txBody>
          <a:bodyPr/>
          <a:lstStyle/>
          <a:p>
            <a:r>
              <a:rPr lang="en-US" dirty="0" smtClean="0"/>
              <a:t>Rocs medical minerals</a:t>
            </a:r>
            <a:endParaRPr lang="en-US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239436" y="1781386"/>
            <a:ext cx="5952564" cy="44823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Ei </a:t>
            </a:r>
            <a:r>
              <a:rPr lang="en-US" dirty="0" err="1"/>
              <a:t>sisalda</a:t>
            </a:r>
            <a:r>
              <a:rPr lang="en-US" dirty="0"/>
              <a:t> </a:t>
            </a:r>
            <a:r>
              <a:rPr lang="en-US" dirty="0" err="1"/>
              <a:t>fluori</a:t>
            </a:r>
            <a:endParaRPr lang="en-US" dirty="0"/>
          </a:p>
          <a:p>
            <a:r>
              <a:rPr lang="fi-FI" dirty="0" smtClean="0"/>
              <a:t>Kaltsiu</a:t>
            </a:r>
            <a:r>
              <a:rPr lang="et-EE" dirty="0" smtClean="0"/>
              <a:t>m-</a:t>
            </a:r>
            <a:r>
              <a:rPr lang="fi-FI" dirty="0" smtClean="0"/>
              <a:t>, fosf</a:t>
            </a:r>
            <a:r>
              <a:rPr lang="et-EE" dirty="0" smtClean="0"/>
              <a:t>aat-</a:t>
            </a:r>
            <a:r>
              <a:rPr lang="fi-FI" dirty="0" smtClean="0"/>
              <a:t> </a:t>
            </a:r>
            <a:r>
              <a:rPr lang="fi-FI" dirty="0"/>
              <a:t>ja </a:t>
            </a:r>
            <a:r>
              <a:rPr lang="fi-FI" dirty="0" smtClean="0"/>
              <a:t>magneesium</a:t>
            </a:r>
            <a:r>
              <a:rPr lang="et-EE" dirty="0" smtClean="0"/>
              <a:t>ioonide</a:t>
            </a:r>
            <a:r>
              <a:rPr lang="fi-FI" dirty="0" smtClean="0"/>
              <a:t> allikas</a:t>
            </a: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Kasutamine</a:t>
            </a:r>
          </a:p>
          <a:p>
            <a:r>
              <a:rPr lang="et-EE" dirty="0" smtClean="0"/>
              <a:t>Kanna piisav kogus geeli ülemistele ja alumistele hammastele sõrme või hambaharjaga.</a:t>
            </a:r>
          </a:p>
          <a:p>
            <a:r>
              <a:rPr lang="et-EE" dirty="0" smtClean="0"/>
              <a:t>Lasta mõjuda 5 min</a:t>
            </a:r>
          </a:p>
          <a:p>
            <a:r>
              <a:rPr lang="et-EE" dirty="0" smtClean="0"/>
              <a:t>Sülita suurem osa välja ning väldi loputamist</a:t>
            </a:r>
          </a:p>
          <a:p>
            <a:r>
              <a:rPr lang="et-EE" dirty="0" smtClean="0"/>
              <a:t>30 min peale protseduuri ei ole soovitav süüa ega juua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3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eorgia" panose="02040502050405020303" pitchFamily="18" charset="0"/>
              </a:rPr>
              <a:t>Laste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hambaharjad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25624"/>
            <a:ext cx="7429500" cy="48609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Georgia" panose="02040502050405020303" pitchFamily="18" charset="0"/>
              </a:rPr>
              <a:t>Hambahari </a:t>
            </a:r>
            <a:r>
              <a:rPr lang="en-US" dirty="0" err="1">
                <a:latin typeface="Georgia" panose="02040502050405020303" pitchFamily="18" charset="0"/>
              </a:rPr>
              <a:t>peab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olema</a:t>
            </a:r>
            <a:r>
              <a:rPr lang="en-US" dirty="0">
                <a:latin typeface="Georgia" panose="02040502050405020303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Georgia" panose="02040502050405020303" pitchFamily="18" charset="0"/>
              </a:rPr>
              <a:t>Pehmete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harjastega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(</a:t>
            </a:r>
            <a:r>
              <a:rPr lang="en-US" dirty="0" err="1">
                <a:latin typeface="Georgia" panose="02040502050405020303" pitchFamily="18" charset="0"/>
              </a:rPr>
              <a:t>ei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kahjusta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igeme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limaskesta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ei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tekita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hammaste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abrasiooni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Georgia" panose="02040502050405020303" pitchFamily="18" charset="0"/>
              </a:rPr>
              <a:t>Sünteetiliste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harjastega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(</a:t>
            </a:r>
            <a:r>
              <a:rPr lang="en-US" dirty="0" err="1">
                <a:latin typeface="Georgia" panose="02040502050405020303" pitchFamily="18" charset="0"/>
              </a:rPr>
              <a:t>naturaalsete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harjastega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hambahari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soodustab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bakterite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paljunemist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>
                <a:latin typeface="Georgia" panose="02040502050405020303" pitchFamily="18" charset="0"/>
              </a:rPr>
              <a:t>Hambaharjapea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peab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olema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väike</a:t>
            </a:r>
            <a:r>
              <a:rPr lang="en-US" dirty="0">
                <a:latin typeface="Georgia" panose="02040502050405020303" pitchFamily="18" charset="0"/>
              </a:rPr>
              <a:t>- </a:t>
            </a:r>
            <a:r>
              <a:rPr lang="en-US" dirty="0" err="1">
                <a:latin typeface="Georgia" panose="02040502050405020303" pitchFamily="18" charset="0"/>
              </a:rPr>
              <a:t>kahe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kõrvuti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asetseva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piimahamba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laius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>
                <a:latin typeface="Georgia" panose="02040502050405020303" pitchFamily="18" charset="0"/>
              </a:rPr>
              <a:t>Lastepärane</a:t>
            </a:r>
            <a:r>
              <a:rPr lang="en-US" b="1" dirty="0">
                <a:latin typeface="Georgia" panose="02040502050405020303" pitchFamily="18" charset="0"/>
              </a:rPr>
              <a:t> ja </a:t>
            </a:r>
            <a:r>
              <a:rPr lang="en-US" b="1" dirty="0" err="1">
                <a:latin typeface="Georgia" panose="02040502050405020303" pitchFamily="18" charset="0"/>
              </a:rPr>
              <a:t>põnev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hambaharja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</a:rPr>
              <a:t>disain</a:t>
            </a:r>
            <a:endParaRPr lang="en-US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076" y="1690688"/>
            <a:ext cx="3526633" cy="34371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52076" y="5127812"/>
            <a:ext cx="358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Georgia" panose="02040502050405020303" pitchFamily="18" charset="0"/>
              </a:rPr>
              <a:t>Sõrmeotasa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hambahari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imikutele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8" y="54139"/>
            <a:ext cx="12156782" cy="1325563"/>
          </a:xfrm>
        </p:spPr>
        <p:txBody>
          <a:bodyPr>
            <a:normAutofit/>
          </a:bodyPr>
          <a:lstStyle/>
          <a:p>
            <a:r>
              <a:rPr lang="et-EE" sz="2800" b="1" dirty="0">
                <a:latin typeface="Georgia" panose="02040502050405020303" pitchFamily="18" charset="0"/>
              </a:rPr>
              <a:t>Perioodiliste läbivaatuste käigus teostatavad protseduurid erinevates </a:t>
            </a:r>
            <a:r>
              <a:rPr lang="et-EE" sz="2800" b="1" dirty="0" smtClean="0">
                <a:latin typeface="Georgia" panose="02040502050405020303" pitchFamily="18" charset="0"/>
              </a:rPr>
              <a:t>vanusrühmade</a:t>
            </a:r>
            <a:r>
              <a:rPr lang="en-US" sz="2800" b="1" dirty="0" smtClean="0">
                <a:latin typeface="Georgia" panose="02040502050405020303" pitchFamily="18" charset="0"/>
              </a:rPr>
              <a:t>s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074" t="38410" r="38558" b="15958"/>
          <a:stretch/>
        </p:blipFill>
        <p:spPr>
          <a:xfrm>
            <a:off x="0" y="1238083"/>
            <a:ext cx="8812988" cy="5619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8504" y="621166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latin typeface="Georgia" panose="02040502050405020303" pitchFamily="18" charset="0"/>
              </a:rPr>
              <a:t>Laste hambaravi juhised </a:t>
            </a:r>
            <a:r>
              <a:rPr lang="et-EE" dirty="0" smtClean="0">
                <a:latin typeface="Georgia" panose="02040502050405020303" pitchFamily="18" charset="0"/>
              </a:rPr>
              <a:t>2004</a:t>
            </a:r>
            <a:r>
              <a:rPr lang="en-US" dirty="0" smtClean="0">
                <a:latin typeface="Georgia" panose="02040502050405020303" pitchFamily="18" charset="0"/>
              </a:rPr>
              <a:t>. 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Tartu</a:t>
            </a:r>
            <a:r>
              <a:rPr lang="et-EE" dirty="0" smtClean="0">
                <a:latin typeface="Georgia" panose="02040502050405020303" pitchFamily="18" charset="0"/>
              </a:rPr>
              <a:t> 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23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0"/>
            <a:ext cx="10515600" cy="1325563"/>
          </a:xfrm>
        </p:spPr>
        <p:txBody>
          <a:bodyPr/>
          <a:lstStyle/>
          <a:p>
            <a:r>
              <a:rPr lang="et-EE" dirty="0">
                <a:latin typeface="Georgia" panose="02040502050405020303" pitchFamily="18" charset="0"/>
              </a:rPr>
              <a:t>K</a:t>
            </a:r>
            <a:r>
              <a:rPr lang="et-EE" dirty="0" smtClean="0">
                <a:latin typeface="Georgia" panose="02040502050405020303" pitchFamily="18" charset="0"/>
              </a:rPr>
              <a:t>okkuvõte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2050"/>
            <a:ext cx="10972800" cy="5505449"/>
          </a:xfrm>
        </p:spPr>
        <p:txBody>
          <a:bodyPr>
            <a:normAutofit fontScale="85000" lnSpcReduction="10000"/>
          </a:bodyPr>
          <a:lstStyle/>
          <a:p>
            <a:r>
              <a:rPr lang="et-EE" dirty="0" smtClean="0">
                <a:latin typeface="Georgia" panose="02040502050405020303" pitchFamily="18" charset="0"/>
              </a:rPr>
              <a:t>Hambaarst jagab soovitusi nii toitumise kui suuhügieeni kohta. 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Lapsevanem vastutab, et lapse toitumisharjumused oleksid hambasõbralikud.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Hambaid tuleb pesta hommikul ja õhtul enne magamaheitmist fluoriidi sisaldava hambapastaga. 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Alates 3. eluaastast on optimaalne kasutada vähemalt 1000 ppm fluoriidi sisaldusega nn täiskasvanute hambapastat. 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Alla 3-aastastele lastele määritakse hambapastat hambaharjale õrna kihina. 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Üle 3-aastastele võib hambaharjale panna umbes herneterasuuruse koguse. 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Pärast hambapesu sülitatakse liigne hambapastavaht välja, aga ei loputata suud veega hambapastast puhtaks, et pikendada fluoriidi hammastega kontaktis olevat aega.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Lapsevanem harjab ise ja/või kontrollib hambaharjamise kvaliteeti vähemalt lapse kooliealiseks saamiseni või vajadusel isegi kuni 10. eluaastani.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err="1">
                <a:latin typeface="Georgia" panose="02040502050405020303" pitchFamily="18" charset="0"/>
              </a:rPr>
              <a:t>Valge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laiku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staadiumis</a:t>
            </a:r>
            <a:r>
              <a:rPr lang="en-US" dirty="0">
                <a:latin typeface="Georgia" panose="02040502050405020303" pitchFamily="18" charset="0"/>
              </a:rPr>
              <a:t>  - </a:t>
            </a:r>
            <a:r>
              <a:rPr lang="en-US" dirty="0" err="1">
                <a:latin typeface="Georgia" panose="02040502050405020303" pitchFamily="18" charset="0"/>
              </a:rPr>
              <a:t>remineraliseeriv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ravi</a:t>
            </a:r>
            <a:r>
              <a:rPr lang="en-US" dirty="0">
                <a:latin typeface="Georgia" panose="02040502050405020303" pitchFamily="18" charset="0"/>
              </a:rPr>
              <a:t>  </a:t>
            </a:r>
            <a:r>
              <a:rPr lang="et-EE" dirty="0">
                <a:latin typeface="Georgia" panose="02040502050405020303" pitchFamily="18" charset="0"/>
              </a:rPr>
              <a:t>+ katu eemaldamine.</a:t>
            </a:r>
          </a:p>
          <a:p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4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kirjandus: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err="1">
                <a:latin typeface="Georgia" panose="02040502050405020303" pitchFamily="18" charset="0"/>
              </a:rPr>
              <a:t>Hambaarst</a:t>
            </a:r>
            <a:r>
              <a:rPr lang="en-US" sz="2400" dirty="0">
                <a:latin typeface="Georgia" panose="02040502050405020303" pitchFamily="18" charset="0"/>
              </a:rPr>
              <a:t>. </a:t>
            </a:r>
            <a:r>
              <a:rPr lang="en-US" sz="2400" dirty="0" err="1">
                <a:latin typeface="Georgia" panose="02040502050405020303" pitchFamily="18" charset="0"/>
              </a:rPr>
              <a:t>Juhendmaterjal</a:t>
            </a:r>
            <a:r>
              <a:rPr lang="en-US" sz="2400" dirty="0">
                <a:latin typeface="Georgia" panose="02040502050405020303" pitchFamily="18" charset="0"/>
              </a:rPr>
              <a:t>. </a:t>
            </a:r>
            <a:r>
              <a:rPr lang="en-US" sz="2400" dirty="0" err="1">
                <a:latin typeface="Georgia" panose="02040502050405020303" pitchFamily="18" charset="0"/>
              </a:rPr>
              <a:t>Kaariese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ennetamise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meetmed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lastel</a:t>
            </a:r>
            <a:r>
              <a:rPr lang="en-US" sz="2400" dirty="0">
                <a:latin typeface="Georgia" panose="02040502050405020303" pitchFamily="18" charset="0"/>
              </a:rPr>
              <a:t>. Tallinn 2015</a:t>
            </a:r>
            <a:endParaRPr lang="et-EE" sz="2400" dirty="0">
              <a:latin typeface="Georgia" panose="02040502050405020303" pitchFamily="18" charset="0"/>
            </a:endParaRPr>
          </a:p>
          <a:p>
            <a:r>
              <a:rPr lang="et-EE" sz="2400" dirty="0" smtClean="0">
                <a:latin typeface="Georgia" panose="02040502050405020303" pitchFamily="18" charset="0"/>
              </a:rPr>
              <a:t>Jin Xiaoa, Naemah Alkhersa, Dorota </a:t>
            </a:r>
            <a:r>
              <a:rPr lang="et-EE" sz="2400" dirty="0">
                <a:latin typeface="Georgia" panose="02040502050405020303" pitchFamily="18" charset="0"/>
              </a:rPr>
              <a:t>T. </a:t>
            </a:r>
            <a:r>
              <a:rPr lang="et-EE" sz="2400" dirty="0" smtClean="0">
                <a:latin typeface="Georgia" panose="02040502050405020303" pitchFamily="18" charset="0"/>
              </a:rPr>
              <a:t>Kopycka-Kedzierawskia, Ronald </a:t>
            </a:r>
            <a:r>
              <a:rPr lang="et-EE" sz="2400" dirty="0">
                <a:latin typeface="Georgia" panose="02040502050405020303" pitchFamily="18" charset="0"/>
              </a:rPr>
              <a:t>J. </a:t>
            </a:r>
            <a:r>
              <a:rPr lang="et-EE" sz="2400" dirty="0" smtClean="0">
                <a:latin typeface="Georgia" panose="02040502050405020303" pitchFamily="18" charset="0"/>
              </a:rPr>
              <a:t>Billingsa, Tong </a:t>
            </a:r>
            <a:r>
              <a:rPr lang="et-EE" sz="2400" dirty="0">
                <a:latin typeface="Georgia" panose="02040502050405020303" pitchFamily="18" charset="0"/>
              </a:rPr>
              <a:t>Tong </a:t>
            </a:r>
            <a:r>
              <a:rPr lang="et-EE" sz="2400" dirty="0" smtClean="0">
                <a:latin typeface="Georgia" panose="02040502050405020303" pitchFamily="18" charset="0"/>
              </a:rPr>
              <a:t>Wu, </a:t>
            </a:r>
            <a:r>
              <a:rPr lang="et-EE" sz="2400" dirty="0">
                <a:latin typeface="Georgia" panose="02040502050405020303" pitchFamily="18" charset="0"/>
              </a:rPr>
              <a:t>Daniel A. </a:t>
            </a:r>
            <a:r>
              <a:rPr lang="et-EE" sz="2400" dirty="0" smtClean="0">
                <a:latin typeface="Georgia" panose="02040502050405020303" pitchFamily="18" charset="0"/>
              </a:rPr>
              <a:t>Castilloc, Linda Rasubalaa, Hans Malmstroma, Yanfang Rena, Eli Eliava </a:t>
            </a:r>
            <a:r>
              <a:rPr lang="en-US" sz="2400" b="1" dirty="0">
                <a:latin typeface="Georgia" panose="02040502050405020303" pitchFamily="18" charset="0"/>
              </a:rPr>
              <a:t>Prenatal Oral Health Care and </a:t>
            </a:r>
            <a:r>
              <a:rPr lang="en-US" sz="2400" b="1" dirty="0" smtClean="0">
                <a:latin typeface="Georgia" panose="02040502050405020303" pitchFamily="18" charset="0"/>
              </a:rPr>
              <a:t>Early</a:t>
            </a:r>
            <a:r>
              <a:rPr lang="et-EE" sz="2400" b="1" dirty="0" smtClean="0">
                <a:latin typeface="Georgia" panose="02040502050405020303" pitchFamily="18" charset="0"/>
              </a:rPr>
              <a:t> </a:t>
            </a:r>
            <a:r>
              <a:rPr lang="en-US" sz="2400" b="1" dirty="0" smtClean="0">
                <a:latin typeface="Georgia" panose="02040502050405020303" pitchFamily="18" charset="0"/>
              </a:rPr>
              <a:t>Childhood </a:t>
            </a:r>
            <a:r>
              <a:rPr lang="en-US" sz="2400" b="1" dirty="0">
                <a:latin typeface="Georgia" panose="02040502050405020303" pitchFamily="18" charset="0"/>
              </a:rPr>
              <a:t>Caries </a:t>
            </a:r>
            <a:r>
              <a:rPr lang="en-US" sz="2400" b="1" dirty="0" smtClean="0">
                <a:latin typeface="Georgia" panose="02040502050405020303" pitchFamily="18" charset="0"/>
              </a:rPr>
              <a:t>Prevention:</a:t>
            </a:r>
            <a:r>
              <a:rPr lang="et-EE" sz="2400" b="1" dirty="0" smtClean="0">
                <a:latin typeface="Georgia" panose="02040502050405020303" pitchFamily="18" charset="0"/>
              </a:rPr>
              <a:t> </a:t>
            </a:r>
            <a:r>
              <a:rPr lang="en-US" sz="2400" b="1" dirty="0" smtClean="0">
                <a:latin typeface="Georgia" panose="02040502050405020303" pitchFamily="18" charset="0"/>
              </a:rPr>
              <a:t>A </a:t>
            </a:r>
            <a:r>
              <a:rPr lang="en-US" sz="2400" b="1" dirty="0">
                <a:latin typeface="Georgia" panose="02040502050405020303" pitchFamily="18" charset="0"/>
              </a:rPr>
              <a:t>Systematic Review and </a:t>
            </a:r>
            <a:r>
              <a:rPr lang="en-US" sz="2400" b="1" dirty="0" smtClean="0">
                <a:latin typeface="Georgia" panose="02040502050405020303" pitchFamily="18" charset="0"/>
              </a:rPr>
              <a:t>Meta-Analysis</a:t>
            </a:r>
            <a:r>
              <a:rPr lang="et-EE" sz="2400" b="1" dirty="0">
                <a:latin typeface="Georgia" panose="02040502050405020303" pitchFamily="18" charset="0"/>
              </a:rPr>
              <a:t>. </a:t>
            </a:r>
            <a:r>
              <a:rPr lang="et-EE" sz="2400" dirty="0" smtClean="0">
                <a:latin typeface="Georgia" panose="02040502050405020303" pitchFamily="18" charset="0"/>
              </a:rPr>
              <a:t>Journal of Caries Research</a:t>
            </a:r>
          </a:p>
          <a:p>
            <a:r>
              <a:rPr lang="de-DE" sz="2400" dirty="0">
                <a:latin typeface="Georgia" panose="02040502050405020303" pitchFamily="18" charset="0"/>
              </a:rPr>
              <a:t>Pamela </a:t>
            </a:r>
            <a:r>
              <a:rPr lang="de-DE" sz="2400" dirty="0" err="1">
                <a:latin typeface="Georgia" panose="02040502050405020303" pitchFamily="18" charset="0"/>
              </a:rPr>
              <a:t>DenBesten</a:t>
            </a:r>
            <a:r>
              <a:rPr lang="de-DE" sz="2400" dirty="0">
                <a:latin typeface="Georgia" panose="02040502050405020303" pitchFamily="18" charset="0"/>
              </a:rPr>
              <a:t> </a:t>
            </a:r>
            <a:r>
              <a:rPr lang="et-EE" sz="2400" dirty="0" smtClean="0">
                <a:latin typeface="Georgia" panose="02040502050405020303" pitchFamily="18" charset="0"/>
              </a:rPr>
              <a:t>, </a:t>
            </a:r>
            <a:r>
              <a:rPr lang="de-DE" sz="2400" dirty="0" smtClean="0">
                <a:latin typeface="Georgia" panose="02040502050405020303" pitchFamily="18" charset="0"/>
              </a:rPr>
              <a:t>Wu Li</a:t>
            </a:r>
            <a:r>
              <a:rPr lang="et-EE" sz="2400" dirty="0" smtClean="0">
                <a:latin typeface="Georgia" panose="02040502050405020303" pitchFamily="18" charset="0"/>
              </a:rPr>
              <a:t> (2011). </a:t>
            </a:r>
            <a:r>
              <a:rPr lang="en-US" sz="2400" dirty="0" smtClean="0">
                <a:latin typeface="Georgia" panose="02040502050405020303" pitchFamily="18" charset="0"/>
              </a:rPr>
              <a:t>Chronic </a:t>
            </a:r>
            <a:r>
              <a:rPr lang="en-US" sz="2400" dirty="0">
                <a:latin typeface="Georgia" panose="02040502050405020303" pitchFamily="18" charset="0"/>
              </a:rPr>
              <a:t>Fluoride Toxicity: </a:t>
            </a:r>
            <a:r>
              <a:rPr lang="en-US" sz="2400" dirty="0" smtClean="0">
                <a:latin typeface="Georgia" panose="02040502050405020303" pitchFamily="18" charset="0"/>
              </a:rPr>
              <a:t>Dental</a:t>
            </a:r>
            <a:r>
              <a:rPr lang="et-EE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</a:rPr>
              <a:t>Fluorosis</a:t>
            </a:r>
            <a:r>
              <a:rPr lang="et-EE" sz="2400" dirty="0" smtClean="0">
                <a:latin typeface="Georgia" panose="02040502050405020303" pitchFamily="18" charset="0"/>
              </a:rPr>
              <a:t> </a:t>
            </a:r>
            <a:r>
              <a:rPr lang="et-EE" sz="2400" dirty="0" smtClean="0">
                <a:latin typeface="Georgia" panose="02040502050405020303" pitchFamily="18" charset="0"/>
                <a:hlinkClick r:id="rId2"/>
              </a:rPr>
              <a:t>https://www.ncbi.nlm.nih.gov/pmc/articles/PMC3433161/</a:t>
            </a:r>
            <a:r>
              <a:rPr lang="et-EE" sz="24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et-EE" sz="2400" dirty="0">
                <a:latin typeface="Georgia" panose="02040502050405020303" pitchFamily="18" charset="0"/>
                <a:hlinkClick r:id="rId3"/>
              </a:rPr>
              <a:t>https://</a:t>
            </a:r>
            <a:r>
              <a:rPr lang="et-EE" sz="2400" dirty="0" smtClean="0">
                <a:latin typeface="Georgia" panose="02040502050405020303" pitchFamily="18" charset="0"/>
                <a:hlinkClick r:id="rId3"/>
              </a:rPr>
              <a:t>www.ut.ee/tervis/hambad/p3_2.htm#b5</a:t>
            </a:r>
            <a:endParaRPr lang="et-EE" sz="2400" dirty="0" smtClean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THE SAFETY OF FLUORINE COMPOUNDS IN ORAL HYGIENE PRODUCTS FOR CHILDREN UNDER THE AGE OF 6 </a:t>
            </a:r>
            <a:r>
              <a:rPr lang="en-US" sz="2400" dirty="0" smtClean="0">
                <a:latin typeface="Georgia" panose="02040502050405020303" pitchFamily="18" charset="0"/>
              </a:rPr>
              <a:t>YEARS </a:t>
            </a:r>
            <a:r>
              <a:rPr lang="et-EE" sz="2400" dirty="0" smtClean="0">
                <a:latin typeface="Georgia" panose="02040502050405020303" pitchFamily="18" charset="0"/>
                <a:hlinkClick r:id="rId4"/>
              </a:rPr>
              <a:t>https</a:t>
            </a:r>
            <a:r>
              <a:rPr lang="et-EE" sz="2400" dirty="0">
                <a:latin typeface="Georgia" panose="02040502050405020303" pitchFamily="18" charset="0"/>
                <a:hlinkClick r:id="rId4"/>
              </a:rPr>
              <a:t>://</a:t>
            </a:r>
            <a:r>
              <a:rPr lang="et-EE" sz="2400" dirty="0" smtClean="0">
                <a:latin typeface="Georgia" panose="02040502050405020303" pitchFamily="18" charset="0"/>
                <a:hlinkClick r:id="rId4"/>
              </a:rPr>
              <a:t>ec.europa.eu/health/ph_risk/committees/04_sccp/docs/sccp_o_024.pdf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</a:p>
          <a:p>
            <a:r>
              <a:rPr lang="en-US" b="1" dirty="0"/>
              <a:t>Fluoride toothpastes of different concentrations for preventing dental caries in children and </a:t>
            </a:r>
            <a:r>
              <a:rPr lang="en-US" b="1" dirty="0" smtClean="0"/>
              <a:t>adolescents </a:t>
            </a:r>
            <a:r>
              <a:rPr lang="et-EE" sz="2400" dirty="0" smtClean="0">
                <a:latin typeface="Georgia" panose="02040502050405020303" pitchFamily="18" charset="0"/>
                <a:hlinkClick r:id="rId5"/>
              </a:rPr>
              <a:t>https</a:t>
            </a:r>
            <a:r>
              <a:rPr lang="et-EE" sz="2400" dirty="0">
                <a:latin typeface="Georgia" panose="02040502050405020303" pitchFamily="18" charset="0"/>
                <a:hlinkClick r:id="rId5"/>
              </a:rPr>
              <a:t>://</a:t>
            </a:r>
            <a:r>
              <a:rPr lang="et-EE" sz="2400" dirty="0" smtClean="0">
                <a:latin typeface="Georgia" panose="02040502050405020303" pitchFamily="18" charset="0"/>
                <a:hlinkClick r:id="rId5"/>
              </a:rPr>
              <a:t>www.cochranelibrary.com/cdsr/doi/10.1002/14651858.CD007868.pub2/full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endParaRPr lang="et-EE" sz="2400" dirty="0" smtClean="0">
              <a:latin typeface="Georgia" panose="02040502050405020303" pitchFamily="18" charset="0"/>
            </a:endParaRPr>
          </a:p>
          <a:p>
            <a:r>
              <a:rPr lang="et-EE" sz="2400" dirty="0" smtClean="0">
                <a:latin typeface="Georgia" panose="02040502050405020303" pitchFamily="18" charset="0"/>
              </a:rPr>
              <a:t>Laste hambaravi juhised. Tartu 2004.</a:t>
            </a:r>
            <a:endParaRPr lang="en-US" sz="2400" dirty="0" smtClean="0">
              <a:latin typeface="Georgia" panose="02040502050405020303" pitchFamily="18" charset="0"/>
            </a:endParaRPr>
          </a:p>
          <a:p>
            <a:endParaRPr lang="et-EE" sz="2400" dirty="0">
              <a:latin typeface="Georgia" panose="02040502050405020303" pitchFamily="18" charset="0"/>
            </a:endParaRPr>
          </a:p>
          <a:p>
            <a:endParaRPr lang="et-EE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09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Esimesel eluaastal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352550"/>
            <a:ext cx="11715750" cy="5505449"/>
          </a:xfrm>
        </p:spPr>
        <p:txBody>
          <a:bodyPr>
            <a:normAutofit lnSpcReduction="10000"/>
          </a:bodyPr>
          <a:lstStyle/>
          <a:p>
            <a:pPr algn="just"/>
            <a:r>
              <a:rPr lang="et-EE" dirty="0" smtClean="0">
                <a:latin typeface="Georgia" panose="02040502050405020303" pitchFamily="18" charset="0"/>
              </a:rPr>
              <a:t>täielik kliiniline suuõõne seisundi hindamine</a:t>
            </a:r>
          </a:p>
          <a:p>
            <a:pPr algn="just"/>
            <a:r>
              <a:rPr lang="et-EE" dirty="0" smtClean="0">
                <a:latin typeface="Georgia" panose="02040502050405020303" pitchFamily="18" charset="0"/>
              </a:rPr>
              <a:t> - kindlustada suuhügieenialase teabe andmist vanematele, lapsehoidjatele ja kasvatajatele suuõõne tervishoiu kohta ;</a:t>
            </a:r>
          </a:p>
          <a:p>
            <a:pPr algn="just"/>
            <a:r>
              <a:rPr lang="et-EE" dirty="0" smtClean="0">
                <a:latin typeface="Georgia" panose="02040502050405020303" pitchFamily="18" charset="0"/>
              </a:rPr>
              <a:t> - eemaldada hambakatt; </a:t>
            </a:r>
          </a:p>
          <a:p>
            <a:pPr algn="just"/>
            <a:r>
              <a:rPr lang="et-EE" dirty="0" smtClean="0">
                <a:latin typeface="Georgia" panose="02040502050405020303" pitchFamily="18" charset="0"/>
              </a:rPr>
              <a:t>- hinnata lapsel fluori sisaldavate ravimite süsteemse ja/või lokaalse manustamise vajadust sõltuvalt joogivee fluorisisaldusest, dieedist ja hügieenist sh Hammaste katmine fluorlakiga; </a:t>
            </a:r>
          </a:p>
          <a:p>
            <a:pPr algn="just"/>
            <a:r>
              <a:rPr lang="et-EE" dirty="0" smtClean="0">
                <a:latin typeface="Georgia" panose="02040502050405020303" pitchFamily="18" charset="0"/>
              </a:rPr>
              <a:t>- hinnata lapse toitmise viisi, </a:t>
            </a:r>
          </a:p>
          <a:p>
            <a:pPr algn="just"/>
            <a:r>
              <a:rPr lang="et-EE" dirty="0" smtClean="0">
                <a:latin typeface="Georgia" panose="02040502050405020303" pitchFamily="18" charset="0"/>
              </a:rPr>
              <a:t>- püstitada diagnoos ja määrata ravi suuõõne haiguste ja vigastuste korral; </a:t>
            </a:r>
          </a:p>
          <a:p>
            <a:pPr algn="just"/>
            <a:r>
              <a:rPr lang="et-EE" dirty="0" smtClean="0">
                <a:latin typeface="Georgia" panose="02040502050405020303" pitchFamily="18" charset="0"/>
              </a:rPr>
              <a:t>- konsulteerida lapse perearstiga kui selleks on vajadus; </a:t>
            </a:r>
          </a:p>
          <a:p>
            <a:pPr algn="just"/>
            <a:r>
              <a:rPr lang="et-EE" dirty="0" smtClean="0">
                <a:latin typeface="Georgia" panose="02040502050405020303" pitchFamily="18" charset="0"/>
              </a:rPr>
              <a:t>- põhinedes saadud kliinilisele leiule ja eelnevale kulule hinnata lapse riski suuõõne haiguste tekkeks</a:t>
            </a:r>
            <a:r>
              <a:rPr lang="en-US" dirty="0">
                <a:latin typeface="Georgia" panose="02040502050405020303" pitchFamily="18" charset="0"/>
              </a:rPr>
              <a:t>.</a:t>
            </a:r>
            <a:endParaRPr lang="et-EE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Teisel eluaastal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t-EE" dirty="0" smtClean="0"/>
              <a:t>- </a:t>
            </a:r>
            <a:r>
              <a:rPr lang="et-EE" sz="2400" dirty="0" smtClean="0">
                <a:latin typeface="Georgia" panose="02040502050405020303" pitchFamily="18" charset="0"/>
              </a:rPr>
              <a:t>korrata esimese eluaasta protseduure iga kuue kuu järel või kui on otsustatud teisiti, siis vastavalt individuaalsetele näidustustele;</a:t>
            </a:r>
          </a:p>
          <a:p>
            <a:pPr algn="just"/>
            <a:r>
              <a:rPr lang="et-EE" sz="2400" dirty="0" smtClean="0">
                <a:latin typeface="Georgia" panose="02040502050405020303" pitchFamily="18" charset="0"/>
              </a:rPr>
              <a:t> - saada ülevaade patsiendi fluori saamise kohta ja vajadusel teavitada vanemaid täiendava fluori vajaduse kohta;</a:t>
            </a:r>
          </a:p>
          <a:p>
            <a:pPr algn="just"/>
            <a:r>
              <a:rPr lang="et-EE" sz="2400" dirty="0" smtClean="0">
                <a:latin typeface="Georgia" panose="02040502050405020303" pitchFamily="18" charset="0"/>
              </a:rPr>
              <a:t> - viia läbi paikne fluoriravi iga kuue kuu järel vastavalt individuaalsele näidustustele. 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Kolmandal eluaastal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t-EE" dirty="0" smtClean="0">
                <a:latin typeface="Georgia" panose="02040502050405020303" pitchFamily="18" charset="0"/>
              </a:rPr>
              <a:t>- korrata iga kuue kuu järgi sama protseduuri mida tehti 12 –24 kuudel, lähtudes individuaalsest vajadusest/vastuvõtlikkusest, </a:t>
            </a:r>
          </a:p>
          <a:p>
            <a:pPr algn="just"/>
            <a:r>
              <a:rPr lang="et-EE" dirty="0" smtClean="0">
                <a:latin typeface="Georgia" panose="02040502050405020303" pitchFamily="18" charset="0"/>
              </a:rPr>
              <a:t>- kindlustada ema ja lapse vanusekohaste hügieeni instruktsioonidega; </a:t>
            </a:r>
          </a:p>
          <a:p>
            <a:pPr algn="just"/>
            <a:r>
              <a:rPr lang="et-EE" dirty="0" smtClean="0">
                <a:latin typeface="Georgia" panose="02040502050405020303" pitchFamily="18" charset="0"/>
              </a:rPr>
              <a:t>- esinevate suuõõne patoloogiate või arenguhäirete esinedes lisada juurde ka radiograafiline uuring; </a:t>
            </a:r>
          </a:p>
          <a:p>
            <a:pPr algn="just"/>
            <a:r>
              <a:rPr lang="et-EE" dirty="0" smtClean="0">
                <a:latin typeface="Georgia" panose="02040502050405020303" pitchFamily="18" charset="0"/>
              </a:rPr>
              <a:t>- eemaldada katt ja puhastada hambapinnad iga kuue kuu järel; </a:t>
            </a:r>
          </a:p>
          <a:p>
            <a:pPr algn="just"/>
            <a:r>
              <a:rPr lang="et-EE" dirty="0" smtClean="0">
                <a:latin typeface="Georgia" panose="02040502050405020303" pitchFamily="18" charset="0"/>
              </a:rPr>
              <a:t>- viia läbi paikset fluoriravi iga kuue kuu järel vastavalt individuaalsele vajadusele </a:t>
            </a:r>
          </a:p>
          <a:p>
            <a:pPr algn="just"/>
            <a:r>
              <a:rPr lang="et-EE" dirty="0" smtClean="0">
                <a:latin typeface="Georgia" panose="02040502050405020303" pitchFamily="18" charset="0"/>
              </a:rPr>
              <a:t>- määrata diagnoos ja määrata ravi /juhtida tähelepanu suuõõnes esineva haiguse puhul; </a:t>
            </a:r>
          </a:p>
        </p:txBody>
      </p:sp>
    </p:spTree>
    <p:extLst>
      <p:ext uri="{BB962C8B-B14F-4D97-AF65-F5344CB8AC3E}">
        <p14:creationId xmlns:p14="http://schemas.microsoft.com/office/powerpoint/2010/main" val="7837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Sissejuhatus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825625"/>
            <a:ext cx="8629650" cy="4351338"/>
          </a:xfrm>
        </p:spPr>
        <p:txBody>
          <a:bodyPr>
            <a:normAutofit fontScale="92500"/>
          </a:bodyPr>
          <a:lstStyle/>
          <a:p>
            <a:r>
              <a:rPr lang="et-EE" dirty="0">
                <a:latin typeface="Georgia" panose="02040502050405020303" pitchFamily="18" charset="0"/>
              </a:rPr>
              <a:t>Piimahammaste </a:t>
            </a:r>
            <a:r>
              <a:rPr lang="et-EE" dirty="0" smtClean="0">
                <a:latin typeface="Georgia" panose="02040502050405020303" pitchFamily="18" charset="0"/>
              </a:rPr>
              <a:t>suhulõikumine </a:t>
            </a:r>
            <a:r>
              <a:rPr lang="et-EE" dirty="0">
                <a:latin typeface="Georgia" panose="02040502050405020303" pitchFamily="18" charset="0"/>
              </a:rPr>
              <a:t>algab 6. - 8. elukuul ning </a:t>
            </a:r>
            <a:r>
              <a:rPr lang="et-EE" dirty="0" smtClean="0">
                <a:latin typeface="Georgia" panose="02040502050405020303" pitchFamily="18" charset="0"/>
              </a:rPr>
              <a:t>lõpeb </a:t>
            </a:r>
            <a:r>
              <a:rPr lang="et-EE" dirty="0">
                <a:latin typeface="Georgia" panose="02040502050405020303" pitchFamily="18" charset="0"/>
              </a:rPr>
              <a:t>lapse 2. - 3.aasta vanuses.</a:t>
            </a:r>
            <a:endParaRPr lang="et-EE" dirty="0" smtClean="0"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</a:rPr>
              <a:t>Piimahambad lõikuvad:     intsisiivid       -     6</a:t>
            </a:r>
            <a:r>
              <a:rPr lang="en-US" dirty="0" smtClean="0">
                <a:latin typeface="Georgia" panose="02040502050405020303" pitchFamily="18" charset="0"/>
              </a:rPr>
              <a:t> (7)</a:t>
            </a:r>
            <a:r>
              <a:rPr lang="et-EE" dirty="0" smtClean="0">
                <a:latin typeface="Georgia" panose="02040502050405020303" pitchFamily="18" charset="0"/>
              </a:rPr>
              <a:t> - 12 kuul</a:t>
            </a:r>
            <a:br>
              <a:rPr lang="et-EE" dirty="0" smtClean="0">
                <a:latin typeface="Georgia" panose="02040502050405020303" pitchFamily="18" charset="0"/>
              </a:rPr>
            </a:br>
            <a:r>
              <a:rPr lang="et-EE" dirty="0" smtClean="0">
                <a:latin typeface="Georgia" panose="02040502050405020303" pitchFamily="18" charset="0"/>
              </a:rPr>
              <a:t>                                              premolaarid  -     12 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t-EE" dirty="0" smtClean="0">
                <a:latin typeface="Georgia" panose="02040502050405020303" pitchFamily="18" charset="0"/>
              </a:rPr>
              <a:t>- </a:t>
            </a:r>
            <a:r>
              <a:rPr lang="en-US" dirty="0" smtClean="0">
                <a:latin typeface="Georgia" panose="02040502050405020303" pitchFamily="18" charset="0"/>
              </a:rPr>
              <a:t>   </a:t>
            </a:r>
            <a:r>
              <a:rPr lang="et-EE" dirty="0" smtClean="0">
                <a:latin typeface="Georgia" panose="02040502050405020303" pitchFamily="18" charset="0"/>
              </a:rPr>
              <a:t>16 kuul</a:t>
            </a:r>
            <a:br>
              <a:rPr lang="et-EE" dirty="0" smtClean="0">
                <a:latin typeface="Georgia" panose="02040502050405020303" pitchFamily="18" charset="0"/>
              </a:rPr>
            </a:br>
            <a:r>
              <a:rPr lang="et-EE" dirty="0" smtClean="0">
                <a:latin typeface="Georgia" panose="02040502050405020303" pitchFamily="18" charset="0"/>
              </a:rPr>
              <a:t>                                              kaniinid          -     16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t-EE" dirty="0" smtClean="0">
                <a:latin typeface="Georgia" panose="02040502050405020303" pitchFamily="18" charset="0"/>
              </a:rPr>
              <a:t> - </a:t>
            </a:r>
            <a:r>
              <a:rPr lang="en-US" dirty="0" smtClean="0">
                <a:latin typeface="Georgia" panose="02040502050405020303" pitchFamily="18" charset="0"/>
              </a:rPr>
              <a:t>   </a:t>
            </a:r>
            <a:r>
              <a:rPr lang="et-EE" dirty="0" smtClean="0">
                <a:latin typeface="Georgia" panose="02040502050405020303" pitchFamily="18" charset="0"/>
              </a:rPr>
              <a:t>18 kuul</a:t>
            </a:r>
            <a:br>
              <a:rPr lang="et-EE" dirty="0" smtClean="0">
                <a:latin typeface="Georgia" panose="02040502050405020303" pitchFamily="18" charset="0"/>
              </a:rPr>
            </a:br>
            <a:r>
              <a:rPr lang="et-EE" dirty="0" smtClean="0">
                <a:latin typeface="Georgia" panose="02040502050405020303" pitchFamily="18" charset="0"/>
              </a:rPr>
              <a:t>                                              molaarid        -     20 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t-EE" dirty="0" smtClean="0">
                <a:latin typeface="Georgia" panose="02040502050405020303" pitchFamily="18" charset="0"/>
              </a:rPr>
              <a:t>- </a:t>
            </a:r>
            <a:r>
              <a:rPr lang="en-US" dirty="0" smtClean="0">
                <a:latin typeface="Georgia" panose="02040502050405020303" pitchFamily="18" charset="0"/>
              </a:rPr>
              <a:t>  </a:t>
            </a:r>
            <a:r>
              <a:rPr lang="et-EE" dirty="0" smtClean="0">
                <a:latin typeface="Georgia" panose="02040502050405020303" pitchFamily="18" charset="0"/>
              </a:rPr>
              <a:t>30 kuul</a:t>
            </a:r>
          </a:p>
          <a:p>
            <a:r>
              <a:rPr lang="et-EE" dirty="0" smtClean="0">
                <a:solidFill>
                  <a:srgbClr val="FF0000"/>
                </a:solidFill>
                <a:latin typeface="Georgia" panose="02040502050405020303" pitchFamily="18" charset="0"/>
              </a:rPr>
              <a:t>Esimesel eluaastal on lapsel moodustunud 20 piimahamba ja 28 jäävhamba alget.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5550" y="630963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 smtClean="0"/>
              <a:t>https://www.playhousedentalkids.com/wp-content/uploads/2017/07/bigstock-how-to-grow-your-baby-s-teeth-25669880.jpg</a:t>
            </a:r>
            <a:endParaRPr lang="ru-RU" sz="10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7062" r="6011" b="6059"/>
          <a:stretch/>
        </p:blipFill>
        <p:spPr>
          <a:xfrm>
            <a:off x="8705850" y="1528763"/>
            <a:ext cx="3352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Varajase lapseea kaaries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Varajase lapseea </a:t>
            </a:r>
            <a:r>
              <a:rPr lang="en-US" dirty="0" err="1" smtClean="0">
                <a:latin typeface="Georgia" panose="02040502050405020303" pitchFamily="18" charset="0"/>
              </a:rPr>
              <a:t>kaarieseks</a:t>
            </a:r>
            <a:r>
              <a:rPr lang="en-US" dirty="0" smtClean="0">
                <a:latin typeface="Georgia" panose="02040502050405020303" pitchFamily="18" charset="0"/>
              </a:rPr>
              <a:t> nimetatakse olukorda  kui  eelkooliealisel lapsel (71 kuud v</a:t>
            </a:r>
            <a:r>
              <a:rPr lang="et-EE" dirty="0" smtClean="0">
                <a:latin typeface="Georgia" panose="02040502050405020303" pitchFamily="18" charset="0"/>
              </a:rPr>
              <a:t>õi noorem</a:t>
            </a:r>
            <a:r>
              <a:rPr lang="en-US" dirty="0" smtClean="0">
                <a:latin typeface="Georgia" panose="02040502050405020303" pitchFamily="18" charset="0"/>
              </a:rPr>
              <a:t>)</a:t>
            </a:r>
            <a:r>
              <a:rPr lang="et-EE" dirty="0" smtClean="0">
                <a:latin typeface="Georgia" panose="02040502050405020303" pitchFamily="18" charset="0"/>
              </a:rPr>
              <a:t> esineb ≥ 1 karioosse defektiga, täidisega või eemaldatud hammast</a:t>
            </a:r>
          </a:p>
          <a:p>
            <a:r>
              <a:rPr lang="et-EE" dirty="0" smtClean="0">
                <a:latin typeface="Georgia" panose="02040502050405020303" pitchFamily="18" charset="0"/>
              </a:rPr>
              <a:t>Komplitseerunud varajase lapseea kaaries – 3-aastasel või nooremal lapsel esineb ≥ 1 karioosse defektiga, täidisega või eemaldatud hammast või 4-6 aastasel lapsel esineb hulgikaaries </a:t>
            </a:r>
          </a:p>
          <a:p>
            <a:endParaRPr lang="et-EE" sz="2600" dirty="0" smtClean="0">
              <a:latin typeface="Georgia" panose="02040502050405020303" pitchFamily="18" charset="0"/>
            </a:endParaRPr>
          </a:p>
          <a:p>
            <a:endParaRPr lang="et-EE" sz="2600" dirty="0" smtClean="0">
              <a:latin typeface="Georgia" panose="02040502050405020303" pitchFamily="18" charset="0"/>
            </a:endParaRPr>
          </a:p>
          <a:p>
            <a:endParaRPr lang="et-E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Varajase lapseea kaariese riskid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8358"/>
          </a:xfrm>
        </p:spPr>
        <p:txBody>
          <a:bodyPr>
            <a:normAutofit lnSpcReduction="10000"/>
          </a:bodyPr>
          <a:lstStyle/>
          <a:p>
            <a:r>
              <a:rPr lang="et-EE" dirty="0">
                <a:latin typeface="Georgia" panose="02040502050405020303" pitchFamily="18" charset="0"/>
              </a:rPr>
              <a:t>Varajase lapseea kaaries on multifaktoriaalne  bakteriaalne haigus ning on tingitud suurel määral </a:t>
            </a:r>
            <a:r>
              <a:rPr lang="et-EE" dirty="0" smtClean="0">
                <a:latin typeface="Georgia" panose="02040502050405020303" pitchFamily="18" charset="0"/>
              </a:rPr>
              <a:t>toitmisest </a:t>
            </a:r>
          </a:p>
          <a:p>
            <a:r>
              <a:rPr lang="et-EE" i="1" dirty="0" smtClean="0">
                <a:latin typeface="Georgia" panose="02040502050405020303" pitchFamily="18" charset="0"/>
              </a:rPr>
              <a:t>S. Mutans </a:t>
            </a:r>
            <a:r>
              <a:rPr lang="et-EE" dirty="0" smtClean="0">
                <a:latin typeface="Georgia" panose="02040502050405020303" pitchFamily="18" charset="0"/>
              </a:rPr>
              <a:t>ja </a:t>
            </a:r>
            <a:r>
              <a:rPr lang="et-EE" i="1" dirty="0" smtClean="0">
                <a:latin typeface="Georgia" panose="02040502050405020303" pitchFamily="18" charset="0"/>
              </a:rPr>
              <a:t>Candida</a:t>
            </a:r>
            <a:r>
              <a:rPr lang="et-EE" dirty="0" smtClean="0">
                <a:latin typeface="Georgia" panose="02040502050405020303" pitchFamily="18" charset="0"/>
              </a:rPr>
              <a:t> on peamised mikroorganismid</a:t>
            </a:r>
            <a:r>
              <a:rPr lang="en-US" dirty="0" smtClean="0">
                <a:latin typeface="Georgia" panose="02040502050405020303" pitchFamily="18" charset="0"/>
              </a:rPr>
              <a:t>, </a:t>
            </a:r>
            <a:r>
              <a:rPr lang="en-US" dirty="0" err="1" smtClean="0">
                <a:latin typeface="Georgia" panose="02040502050405020303" pitchFamily="18" charset="0"/>
              </a:rPr>
              <a:t>mis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initsieerivad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varajase</a:t>
            </a:r>
            <a:r>
              <a:rPr lang="en-US" dirty="0" smtClean="0">
                <a:latin typeface="Georgia" panose="02040502050405020303" pitchFamily="18" charset="0"/>
              </a:rPr>
              <a:t> lapseea </a:t>
            </a:r>
            <a:r>
              <a:rPr lang="en-US" dirty="0" err="1" smtClean="0">
                <a:latin typeface="Georgia" panose="02040502050405020303" pitchFamily="18" charset="0"/>
              </a:rPr>
              <a:t>kaariest</a:t>
            </a:r>
            <a:r>
              <a:rPr lang="et-EE" dirty="0" smtClean="0">
                <a:latin typeface="Georgia" panose="02040502050405020303" pitchFamily="18" charset="0"/>
              </a:rPr>
              <a:t> </a:t>
            </a:r>
            <a:endParaRPr lang="et-EE" dirty="0"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</a:rPr>
              <a:t>Varajase lapseea kaariese risk suureneb siis kui lapse emal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hambad</a:t>
            </a:r>
            <a:r>
              <a:rPr lang="en-US" dirty="0" smtClean="0">
                <a:latin typeface="Georgia" panose="02040502050405020303" pitchFamily="18" charset="0"/>
              </a:rPr>
              <a:t> on </a:t>
            </a:r>
            <a:r>
              <a:rPr lang="en-US" dirty="0" err="1" smtClean="0">
                <a:latin typeface="Georgia" panose="02040502050405020303" pitchFamily="18" charset="0"/>
              </a:rPr>
              <a:t>ravimata</a:t>
            </a:r>
            <a:r>
              <a:rPr lang="et-EE" dirty="0" smtClean="0">
                <a:latin typeface="Georgia" panose="02040502050405020303" pitchFamily="18" charset="0"/>
              </a:rPr>
              <a:t> ning </a:t>
            </a:r>
            <a:r>
              <a:rPr lang="et-EE" i="1" dirty="0">
                <a:latin typeface="Georgia" panose="02040502050405020303" pitchFamily="18" charset="0"/>
              </a:rPr>
              <a:t>S</a:t>
            </a:r>
            <a:r>
              <a:rPr lang="et-EE" i="1" dirty="0" smtClean="0">
                <a:latin typeface="Georgia" panose="02040502050405020303" pitchFamily="18" charset="0"/>
              </a:rPr>
              <a:t>treptococcus </a:t>
            </a:r>
            <a:r>
              <a:rPr lang="et-EE" i="1" dirty="0">
                <a:latin typeface="Georgia" panose="02040502050405020303" pitchFamily="18" charset="0"/>
              </a:rPr>
              <a:t>M</a:t>
            </a:r>
            <a:r>
              <a:rPr lang="et-EE" i="1" dirty="0" smtClean="0">
                <a:latin typeface="Georgia" panose="02040502050405020303" pitchFamily="18" charset="0"/>
              </a:rPr>
              <a:t>utans </a:t>
            </a:r>
            <a:r>
              <a:rPr lang="et-EE" dirty="0" smtClean="0">
                <a:latin typeface="Georgia" panose="02040502050405020303" pitchFamily="18" charset="0"/>
              </a:rPr>
              <a:t>bakterite </a:t>
            </a:r>
            <a:r>
              <a:rPr lang="en-US" dirty="0" smtClean="0">
                <a:latin typeface="Georgia" panose="02040502050405020303" pitchFamily="18" charset="0"/>
              </a:rPr>
              <a:t>hulk</a:t>
            </a:r>
            <a:r>
              <a:rPr lang="et-EE" dirty="0" smtClean="0">
                <a:latin typeface="Georgia" panose="02040502050405020303" pitchFamily="18" charset="0"/>
              </a:rPr>
              <a:t> süljes</a:t>
            </a:r>
            <a:r>
              <a:rPr lang="en-US" dirty="0" smtClean="0">
                <a:latin typeface="Georgia" panose="02040502050405020303" pitchFamily="18" charset="0"/>
              </a:rPr>
              <a:t> o</a:t>
            </a:r>
            <a:r>
              <a:rPr lang="et-EE" dirty="0">
                <a:latin typeface="Georgia" panose="02040502050405020303" pitchFamily="18" charset="0"/>
              </a:rPr>
              <a:t>n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suur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endParaRPr lang="et-EE" dirty="0" smtClean="0">
              <a:latin typeface="Georgia" panose="02040502050405020303" pitchFamily="18" charset="0"/>
            </a:endParaRPr>
          </a:p>
          <a:p>
            <a:r>
              <a:rPr lang="et-EE" dirty="0" smtClean="0">
                <a:latin typeface="Georgia" panose="02040502050405020303" pitchFamily="18" charset="0"/>
              </a:rPr>
              <a:t>Seos ema ja lapse suutervisega:</a:t>
            </a:r>
          </a:p>
          <a:p>
            <a:pPr marL="0" indent="0">
              <a:buNone/>
            </a:pPr>
            <a:r>
              <a:rPr lang="et-EE" dirty="0" smtClean="0">
                <a:latin typeface="Georgia" panose="02040502050405020303" pitchFamily="18" charset="0"/>
              </a:rPr>
              <a:t>1. ema informeeritus suutervist mõjutavatest teguritest, ema toitumis- ja suuhügieeniharjumused</a:t>
            </a:r>
          </a:p>
          <a:p>
            <a:pPr marL="0" indent="0">
              <a:buNone/>
            </a:pPr>
            <a:r>
              <a:rPr lang="et-EE" dirty="0" smtClean="0">
                <a:latin typeface="Georgia" panose="02040502050405020303" pitchFamily="18" charset="0"/>
              </a:rPr>
              <a:t>2. kaariest tekitavate mikroobide edasikandmine emalt lapsele</a:t>
            </a:r>
          </a:p>
          <a:p>
            <a:endParaRPr lang="et-EE" dirty="0" smtClean="0">
              <a:latin typeface="Georgia" panose="02040502050405020303" pitchFamily="18" charset="0"/>
            </a:endParaRPr>
          </a:p>
          <a:p>
            <a:endParaRPr lang="et-EE" dirty="0" smtClean="0"/>
          </a:p>
          <a:p>
            <a:endParaRPr lang="et-E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438150"/>
            <a:ext cx="11715750" cy="6419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dirty="0" smtClean="0">
                <a:latin typeface="Georgia" panose="02040502050405020303" pitchFamily="18" charset="0"/>
              </a:rPr>
              <a:t>Suuõõnt </a:t>
            </a:r>
            <a:r>
              <a:rPr lang="et-EE" sz="2400" dirty="0">
                <a:latin typeface="Georgia" panose="02040502050405020303" pitchFamily="18" charset="0"/>
              </a:rPr>
              <a:t>ja hammaskonda </a:t>
            </a:r>
            <a:r>
              <a:rPr lang="et-EE" sz="2400" dirty="0" smtClean="0">
                <a:latin typeface="Georgia" panose="02040502050405020303" pitchFamily="18" charset="0"/>
              </a:rPr>
              <a:t>jälgitakse </a:t>
            </a:r>
            <a:r>
              <a:rPr lang="et-EE" sz="2400" dirty="0">
                <a:latin typeface="Georgia" panose="02040502050405020303" pitchFamily="18" charset="0"/>
              </a:rPr>
              <a:t>alates 6. </a:t>
            </a:r>
            <a:r>
              <a:rPr lang="et-EE" sz="2400" dirty="0" smtClean="0">
                <a:latin typeface="Georgia" panose="02040502050405020303" pitchFamily="18" charset="0"/>
              </a:rPr>
              <a:t>elukuust: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 smtClean="0">
                <a:latin typeface="Georgia" panose="02040502050405020303" pitchFamily="18" charset="0"/>
              </a:rPr>
              <a:t> õige toitmine; </a:t>
            </a:r>
            <a:r>
              <a:rPr lang="et-EE" sz="2400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kindlustab lapse organismi kõigi vajalike toitainetega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 smtClean="0">
                <a:latin typeface="Georgia" panose="02040502050405020303" pitchFamily="18" charset="0"/>
              </a:rPr>
              <a:t> </a:t>
            </a:r>
            <a:r>
              <a:rPr lang="et-EE" sz="2400" dirty="0">
                <a:latin typeface="Georgia" panose="02040502050405020303" pitchFamily="18" charset="0"/>
              </a:rPr>
              <a:t>magusaid jooke </a:t>
            </a:r>
            <a:r>
              <a:rPr lang="et-EE" sz="2400" dirty="0" smtClean="0">
                <a:latin typeface="Georgia" panose="02040502050405020303" pitchFamily="18" charset="0"/>
              </a:rPr>
              <a:t>võib </a:t>
            </a:r>
            <a:r>
              <a:rPr lang="et-EE" sz="2400" dirty="0">
                <a:latin typeface="Georgia" panose="02040502050405020303" pitchFamily="18" charset="0"/>
              </a:rPr>
              <a:t>tarbida </a:t>
            </a:r>
            <a:r>
              <a:rPr lang="et-EE" sz="2400" dirty="0" smtClean="0">
                <a:latin typeface="Georgia" panose="02040502050405020303" pitchFamily="18" charset="0"/>
              </a:rPr>
              <a:t>põhisöögi ajal:</a:t>
            </a:r>
            <a:endParaRPr lang="et-EE" sz="2400" dirty="0">
              <a:latin typeface="Georgia" panose="020405020504050203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t-EE" sz="1800" dirty="0" smtClean="0">
                <a:latin typeface="Georgia" panose="02040502050405020303" pitchFamily="18" charset="0"/>
              </a:rPr>
              <a:t> </a:t>
            </a:r>
            <a:r>
              <a:rPr lang="et-EE" sz="1800" dirty="0">
                <a:latin typeface="Georgia" panose="02040502050405020303" pitchFamily="18" charset="0"/>
              </a:rPr>
              <a:t>igal </a:t>
            </a:r>
            <a:r>
              <a:rPr lang="et-EE" sz="1800" dirty="0" smtClean="0">
                <a:latin typeface="Georgia" panose="02040502050405020303" pitchFamily="18" charset="0"/>
              </a:rPr>
              <a:t>võimalusel </a:t>
            </a:r>
            <a:r>
              <a:rPr lang="et-EE" sz="1800" dirty="0">
                <a:latin typeface="Georgia" panose="02040502050405020303" pitchFamily="18" charset="0"/>
              </a:rPr>
              <a:t>kasutada </a:t>
            </a:r>
            <a:r>
              <a:rPr lang="et-EE" sz="1800" dirty="0" smtClean="0">
                <a:latin typeface="Georgia" panose="02040502050405020303" pitchFamily="18" charset="0"/>
              </a:rPr>
              <a:t>kõrt</a:t>
            </a:r>
            <a:r>
              <a:rPr lang="et-EE" sz="1800" dirty="0">
                <a:latin typeface="Georgia" panose="02040502050405020303" pitchFamily="18" charset="0"/>
              </a:rPr>
              <a:t>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t-EE" sz="1800" dirty="0" smtClean="0">
                <a:latin typeface="Georgia" panose="02040502050405020303" pitchFamily="18" charset="0"/>
              </a:rPr>
              <a:t> </a:t>
            </a:r>
            <a:r>
              <a:rPr lang="et-EE" sz="1800" dirty="0">
                <a:latin typeface="Georgia" panose="02040502050405020303" pitchFamily="18" charset="0"/>
              </a:rPr>
              <a:t>mitte anda lapsele rahustamiseks;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 smtClean="0">
                <a:latin typeface="Georgia" panose="02040502050405020303" pitchFamily="18" charset="0"/>
              </a:rPr>
              <a:t> </a:t>
            </a:r>
            <a:r>
              <a:rPr lang="fi-FI" sz="1800" dirty="0">
                <a:latin typeface="Georgia" panose="02040502050405020303" pitchFamily="18" charset="0"/>
              </a:rPr>
              <a:t>mitte anda </a:t>
            </a:r>
            <a:r>
              <a:rPr lang="et-EE" sz="1800" dirty="0" smtClean="0">
                <a:latin typeface="Georgia" panose="02040502050405020303" pitchFamily="18" charset="0"/>
              </a:rPr>
              <a:t>öö</a:t>
            </a:r>
            <a:r>
              <a:rPr lang="fi-FI" sz="1800" dirty="0" smtClean="0">
                <a:latin typeface="Georgia" panose="02040502050405020303" pitchFamily="18" charset="0"/>
              </a:rPr>
              <a:t>siti </a:t>
            </a:r>
            <a:r>
              <a:rPr lang="fi-FI" sz="1800" dirty="0">
                <a:latin typeface="Georgia" panose="02040502050405020303" pitchFamily="18" charset="0"/>
              </a:rPr>
              <a:t>ja magamisajal</a:t>
            </a:r>
            <a:r>
              <a:rPr lang="fi-FI" sz="1800" dirty="0" smtClean="0">
                <a:latin typeface="Georgia" panose="02040502050405020303" pitchFamily="18" charset="0"/>
              </a:rPr>
              <a:t>.</a:t>
            </a:r>
            <a:endParaRPr lang="et-EE" sz="1800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 smtClean="0">
                <a:latin typeface="Georgia" panose="02040502050405020303" pitchFamily="18" charset="0"/>
              </a:rPr>
              <a:t>õige hammaste pesu,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>
                <a:latin typeface="Georgia" panose="02040502050405020303" pitchFamily="18" charset="0"/>
              </a:rPr>
              <a:t>f</a:t>
            </a:r>
            <a:r>
              <a:rPr lang="et-EE" sz="2400" dirty="0" smtClean="0">
                <a:latin typeface="Georgia" panose="02040502050405020303" pitchFamily="18" charset="0"/>
              </a:rPr>
              <a:t>loriidide kasutamine,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>
                <a:latin typeface="Georgia" panose="02040502050405020303" pitchFamily="18" charset="0"/>
              </a:rPr>
              <a:t>f</a:t>
            </a:r>
            <a:r>
              <a:rPr lang="et-EE" sz="2400" dirty="0" smtClean="0">
                <a:latin typeface="Georgia" panose="02040502050405020303" pitchFamily="18" charset="0"/>
              </a:rPr>
              <a:t>issuuride hermetisatsioon</a:t>
            </a:r>
          </a:p>
          <a:p>
            <a:pPr marL="0" indent="0">
              <a:buNone/>
            </a:pPr>
            <a:endParaRPr lang="et-EE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sz="2400" dirty="0" smtClean="0">
                <a:latin typeface="Georgia" panose="02040502050405020303" pitchFamily="18" charset="0"/>
              </a:rPr>
              <a:t>Tuleb </a:t>
            </a:r>
            <a:r>
              <a:rPr lang="et-EE" sz="2400" dirty="0">
                <a:latin typeface="Georgia" panose="02040502050405020303" pitchFamily="18" charset="0"/>
              </a:rPr>
              <a:t>teada, et </a:t>
            </a:r>
            <a:r>
              <a:rPr lang="et-EE" sz="2400" dirty="0" smtClean="0">
                <a:latin typeface="Georgia" panose="02040502050405020303" pitchFamily="18" charset="0"/>
              </a:rPr>
              <a:t>õhuke </a:t>
            </a:r>
            <a:r>
              <a:rPr lang="et-EE" sz="2400" dirty="0">
                <a:latin typeface="Georgia" panose="02040502050405020303" pitchFamily="18" charset="0"/>
              </a:rPr>
              <a:t>piimahambaemail allub kergesti hapete </a:t>
            </a:r>
            <a:r>
              <a:rPr lang="et-EE" sz="2400" dirty="0" smtClean="0">
                <a:latin typeface="Georgia" panose="02040502050405020303" pitchFamily="18" charset="0"/>
              </a:rPr>
              <a:t>mõjule.</a:t>
            </a:r>
          </a:p>
          <a:p>
            <a:endParaRPr lang="et-EE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sz="2400" dirty="0">
                <a:latin typeface="Georgia" panose="02040502050405020303" pitchFamily="18" charset="0"/>
              </a:rPr>
              <a:t>Kaariese ennetamise meetmete hulka kuulub ka fluori andmine. Eestis varieerub joogivee fluoriidisisaldus palju (0,02 - 5,0 mg F/l). Normaalne </a:t>
            </a:r>
            <a:r>
              <a:rPr lang="et-EE" sz="2400" b="1" dirty="0">
                <a:latin typeface="Georgia" panose="02040502050405020303" pitchFamily="18" charset="0"/>
              </a:rPr>
              <a:t>on 0,8 - 1,2 </a:t>
            </a:r>
            <a:r>
              <a:rPr lang="et-EE" sz="2400" b="1" dirty="0" smtClean="0">
                <a:latin typeface="Georgia" panose="02040502050405020303" pitchFamily="18" charset="0"/>
              </a:rPr>
              <a:t>mg </a:t>
            </a:r>
            <a:r>
              <a:rPr lang="et-EE" sz="2400" dirty="0" smtClean="0">
                <a:latin typeface="Georgia" panose="02040502050405020303" pitchFamily="18" charset="0"/>
              </a:rPr>
              <a:t>liitri </a:t>
            </a:r>
            <a:r>
              <a:rPr lang="et-EE" sz="2400" dirty="0">
                <a:latin typeface="Georgia" panose="02040502050405020303" pitchFamily="18" charset="0"/>
              </a:rPr>
              <a:t>kohta.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b="1" dirty="0" smtClean="0">
                <a:latin typeface="Georgia" panose="02040502050405020303" pitchFamily="18" charset="0"/>
              </a:rPr>
              <a:t>Toitmine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>
                <a:latin typeface="Georgia" panose="02040502050405020303" pitchFamily="18" charset="0"/>
              </a:rPr>
              <a:t>Kui lastele antakse 1. - 2. eluaastal </a:t>
            </a:r>
            <a:r>
              <a:rPr lang="et-EE" sz="2400" dirty="0" smtClean="0">
                <a:latin typeface="Georgia" panose="02040502050405020303" pitchFamily="18" charset="0"/>
              </a:rPr>
              <a:t>vähe </a:t>
            </a:r>
            <a:r>
              <a:rPr lang="et-EE" sz="2400" dirty="0">
                <a:latin typeface="Georgia" panose="02040502050405020303" pitchFamily="18" charset="0"/>
              </a:rPr>
              <a:t>magusat </a:t>
            </a:r>
            <a:r>
              <a:rPr lang="et-EE" sz="2400" dirty="0" smtClean="0">
                <a:latin typeface="Georgia" panose="02040502050405020303" pitchFamily="18" charset="0"/>
              </a:rPr>
              <a:t>süüa </a:t>
            </a:r>
            <a:r>
              <a:rPr lang="et-EE" sz="2400" dirty="0">
                <a:latin typeface="Georgia" panose="02040502050405020303" pitchFamily="18" charset="0"/>
              </a:rPr>
              <a:t>,on laste hambad kaariesevabad</a:t>
            </a:r>
            <a:r>
              <a:rPr lang="et-EE" sz="24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et-EE" sz="2400" dirty="0" smtClean="0">
                <a:latin typeface="Georgia" panose="02040502050405020303" pitchFamily="18" charset="0"/>
              </a:rPr>
              <a:t>Lutipudelis: piim või vesi.</a:t>
            </a:r>
          </a:p>
          <a:p>
            <a:r>
              <a:rPr lang="et-EE" sz="2400" dirty="0" smtClean="0">
                <a:latin typeface="Georgia" panose="02040502050405020303" pitchFamily="18" charset="0"/>
              </a:rPr>
              <a:t>Kaariese </a:t>
            </a:r>
            <a:r>
              <a:rPr lang="fi-FI" sz="2400" dirty="0" smtClean="0">
                <a:latin typeface="Georgia" panose="02040502050405020303" pitchFamily="18" charset="0"/>
              </a:rPr>
              <a:t>ennetamiseks </a:t>
            </a:r>
            <a:r>
              <a:rPr lang="fi-FI" sz="2400" dirty="0">
                <a:latin typeface="Georgia" panose="02040502050405020303" pitchFamily="18" charset="0"/>
              </a:rPr>
              <a:t>on oluline just suhkru tarvitamise moodukus. </a:t>
            </a:r>
            <a:r>
              <a:rPr lang="fi-FI" sz="2400" dirty="0" smtClean="0">
                <a:latin typeface="Georgia" panose="02040502050405020303" pitchFamily="18" charset="0"/>
              </a:rPr>
              <a:t>Magustoitu</a:t>
            </a:r>
            <a:r>
              <a:rPr lang="et-EE" sz="2400" dirty="0" smtClean="0">
                <a:latin typeface="Georgia" panose="02040502050405020303" pitchFamily="18" charset="0"/>
              </a:rPr>
              <a:t> </a:t>
            </a:r>
            <a:r>
              <a:rPr lang="sv-SE" sz="2400" dirty="0" smtClean="0">
                <a:latin typeface="Georgia" panose="02040502050405020303" pitchFamily="18" charset="0"/>
              </a:rPr>
              <a:t>v</a:t>
            </a:r>
            <a:r>
              <a:rPr lang="et-EE" sz="2400" dirty="0" smtClean="0">
                <a:latin typeface="Georgia" panose="02040502050405020303" pitchFamily="18" charset="0"/>
              </a:rPr>
              <a:t>õ</a:t>
            </a:r>
            <a:r>
              <a:rPr lang="sv-SE" sz="2400" dirty="0" smtClean="0">
                <a:latin typeface="Georgia" panose="02040502050405020303" pitchFamily="18" charset="0"/>
              </a:rPr>
              <a:t>ib s</a:t>
            </a:r>
            <a:r>
              <a:rPr lang="et-EE" sz="2400" dirty="0" smtClean="0">
                <a:latin typeface="Georgia" panose="02040502050405020303" pitchFamily="18" charset="0"/>
              </a:rPr>
              <a:t>üü</a:t>
            </a:r>
            <a:r>
              <a:rPr lang="sv-SE" sz="2400" dirty="0" smtClean="0">
                <a:latin typeface="Georgia" panose="02040502050405020303" pitchFamily="18" charset="0"/>
              </a:rPr>
              <a:t>a p</a:t>
            </a:r>
            <a:r>
              <a:rPr lang="et-EE" sz="2400" dirty="0" smtClean="0">
                <a:latin typeface="Georgia" panose="02040502050405020303" pitchFamily="18" charset="0"/>
              </a:rPr>
              <a:t>õ</a:t>
            </a:r>
            <a:r>
              <a:rPr lang="sv-SE" sz="2400" dirty="0" smtClean="0">
                <a:latin typeface="Georgia" panose="02040502050405020303" pitchFamily="18" charset="0"/>
              </a:rPr>
              <a:t>his</a:t>
            </a:r>
            <a:r>
              <a:rPr lang="et-EE" sz="2400" dirty="0" smtClean="0">
                <a:latin typeface="Georgia" panose="02040502050405020303" pitchFamily="18" charset="0"/>
              </a:rPr>
              <a:t>öö</a:t>
            </a:r>
            <a:r>
              <a:rPr lang="sv-SE" sz="2400" dirty="0" smtClean="0">
                <a:latin typeface="Georgia" panose="02040502050405020303" pitchFamily="18" charset="0"/>
              </a:rPr>
              <a:t>gi j</a:t>
            </a:r>
            <a:r>
              <a:rPr lang="et-EE" sz="2400" dirty="0">
                <a:latin typeface="Georgia" panose="02040502050405020303" pitchFamily="18" charset="0"/>
              </a:rPr>
              <a:t>ä</a:t>
            </a:r>
            <a:r>
              <a:rPr lang="sv-SE" sz="2400" dirty="0" smtClean="0">
                <a:latin typeface="Georgia" panose="02040502050405020303" pitchFamily="18" charset="0"/>
              </a:rPr>
              <a:t>rel</a:t>
            </a:r>
            <a:r>
              <a:rPr lang="sv-SE" sz="2400" dirty="0">
                <a:latin typeface="Georgia" panose="02040502050405020303" pitchFamily="18" charset="0"/>
              </a:rPr>
              <a:t>, mitte </a:t>
            </a:r>
            <a:r>
              <a:rPr lang="sv-SE" sz="2400" dirty="0" smtClean="0">
                <a:latin typeface="Georgia" panose="02040502050405020303" pitchFamily="18" charset="0"/>
              </a:rPr>
              <a:t>s</a:t>
            </a:r>
            <a:r>
              <a:rPr lang="et-EE" sz="2400" dirty="0" smtClean="0">
                <a:latin typeface="Georgia" panose="02040502050405020303" pitchFamily="18" charset="0"/>
              </a:rPr>
              <a:t>öö</a:t>
            </a:r>
            <a:r>
              <a:rPr lang="sv-SE" sz="2400" dirty="0" smtClean="0">
                <a:latin typeface="Georgia" panose="02040502050405020303" pitchFamily="18" charset="0"/>
              </a:rPr>
              <a:t>gikordade vahel</a:t>
            </a:r>
            <a:r>
              <a:rPr lang="et-EE" sz="2400" dirty="0" smtClean="0">
                <a:latin typeface="Georgia" panose="02040502050405020303" pitchFamily="18" charset="0"/>
              </a:rPr>
              <a:t>.</a:t>
            </a:r>
          </a:p>
          <a:p>
            <a:endParaRPr lang="et-EE" sz="2400" dirty="0" smtClean="0">
              <a:latin typeface="Georgia" panose="02040502050405020303" pitchFamily="18" charset="0"/>
            </a:endParaRPr>
          </a:p>
          <a:p>
            <a:endParaRPr lang="et-EE" sz="2400" dirty="0" smtClean="0">
              <a:latin typeface="Georgia" panose="02040502050405020303" pitchFamily="18" charset="0"/>
            </a:endParaRPr>
          </a:p>
          <a:p>
            <a:endParaRPr lang="et-EE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9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0"/>
            <a:ext cx="10515600" cy="1325563"/>
          </a:xfrm>
        </p:spPr>
        <p:txBody>
          <a:bodyPr/>
          <a:lstStyle/>
          <a:p>
            <a:r>
              <a:rPr lang="et-EE" b="1" dirty="0" smtClean="0">
                <a:latin typeface="Georgia" panose="02040502050405020303" pitchFamily="18" charset="0"/>
              </a:rPr>
              <a:t>Fluoriidid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2102803"/>
            <a:ext cx="114681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400" dirty="0" smtClean="0">
                <a:latin typeface="Georgia" panose="02040502050405020303" pitchFamily="18" charset="0"/>
              </a:rPr>
              <a:t>1. Osalevad hammaste formeerumisel,</a:t>
            </a:r>
          </a:p>
          <a:p>
            <a:pPr marL="0" indent="0">
              <a:buNone/>
            </a:pPr>
            <a:r>
              <a:rPr lang="et-EE" sz="3400" dirty="0" smtClean="0">
                <a:latin typeface="Georgia" panose="02040502050405020303" pitchFamily="18" charset="0"/>
              </a:rPr>
              <a:t>2. Takistavad hammaste demineralisatsiooni,</a:t>
            </a:r>
          </a:p>
          <a:p>
            <a:pPr marL="0" indent="0">
              <a:buNone/>
            </a:pPr>
            <a:r>
              <a:rPr lang="et-EE" sz="3400" dirty="0" smtClean="0">
                <a:latin typeface="Georgia" panose="02040502050405020303" pitchFamily="18" charset="0"/>
              </a:rPr>
              <a:t>3. Soodustavad remineralisatsiooni (pH 5,5 juures), fluooroapatiidi teke.</a:t>
            </a:r>
          </a:p>
          <a:p>
            <a:pPr marL="0" indent="0">
              <a:buNone/>
            </a:pPr>
            <a:r>
              <a:rPr lang="et-EE" sz="3400" dirty="0" smtClean="0">
                <a:latin typeface="Georgia" panose="02040502050405020303" pitchFamily="18" charset="0"/>
              </a:rPr>
              <a:t>4. Takistavad bakterite kasvu   </a:t>
            </a:r>
          </a:p>
          <a:p>
            <a:pPr marL="0" indent="0">
              <a:buNone/>
            </a:pPr>
            <a:endParaRPr lang="et-EE" sz="3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t-EE" sz="3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5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Fluoori annustamine: </a:t>
            </a:r>
            <a:endParaRPr lang="ru-RU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968953"/>
              </p:ext>
            </p:extLst>
          </p:nvPr>
        </p:nvGraphicFramePr>
        <p:xfrm>
          <a:off x="209548" y="1939924"/>
          <a:ext cx="11639552" cy="371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888">
                  <a:extLst>
                    <a:ext uri="{9D8B030D-6E8A-4147-A177-3AD203B41FA5}">
                      <a16:colId xmlns:a16="http://schemas.microsoft.com/office/drawing/2014/main" xmlns="" val="2170690542"/>
                    </a:ext>
                  </a:extLst>
                </a:gridCol>
                <a:gridCol w="2909888">
                  <a:extLst>
                    <a:ext uri="{9D8B030D-6E8A-4147-A177-3AD203B41FA5}">
                      <a16:colId xmlns:a16="http://schemas.microsoft.com/office/drawing/2014/main" xmlns="" val="3864908567"/>
                    </a:ext>
                  </a:extLst>
                </a:gridCol>
                <a:gridCol w="2909888">
                  <a:extLst>
                    <a:ext uri="{9D8B030D-6E8A-4147-A177-3AD203B41FA5}">
                      <a16:colId xmlns:a16="http://schemas.microsoft.com/office/drawing/2014/main" xmlns="" val="422029429"/>
                    </a:ext>
                  </a:extLst>
                </a:gridCol>
                <a:gridCol w="2909888">
                  <a:extLst>
                    <a:ext uri="{9D8B030D-6E8A-4147-A177-3AD203B41FA5}">
                      <a16:colId xmlns:a16="http://schemas.microsoft.com/office/drawing/2014/main" xmlns="" val="965842363"/>
                    </a:ext>
                  </a:extLst>
                </a:gridCol>
              </a:tblGrid>
              <a:tr h="1357852">
                <a:tc>
                  <a:txBody>
                    <a:bodyPr/>
                    <a:lstStyle/>
                    <a:p>
                      <a:r>
                        <a:rPr lang="et-EE" dirty="0" smtClean="0"/>
                        <a:t>Vanus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Kehakaal (kg)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Tavapärane annus mg</a:t>
                      </a:r>
                      <a:r>
                        <a:rPr lang="et-EE" baseline="0" dirty="0" smtClean="0"/>
                        <a:t>/päevas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Lubatud max. annus mg/päevas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9911474"/>
                  </a:ext>
                </a:extLst>
              </a:tr>
              <a:tr h="786691">
                <a:tc>
                  <a:txBody>
                    <a:bodyPr/>
                    <a:lstStyle/>
                    <a:p>
                      <a:r>
                        <a:rPr lang="et-EE" dirty="0" smtClean="0"/>
                        <a:t>0-6 kuud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0,01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0,7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2430354"/>
                  </a:ext>
                </a:extLst>
              </a:tr>
              <a:tr h="786691">
                <a:tc>
                  <a:txBody>
                    <a:bodyPr/>
                    <a:lstStyle/>
                    <a:p>
                      <a:r>
                        <a:rPr lang="et-EE" dirty="0" smtClean="0"/>
                        <a:t>7-12 kuud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617352"/>
                  </a:ext>
                </a:extLst>
              </a:tr>
              <a:tr h="786691">
                <a:tc>
                  <a:txBody>
                    <a:bodyPr/>
                    <a:lstStyle/>
                    <a:p>
                      <a:r>
                        <a:rPr lang="et-EE" dirty="0" smtClean="0"/>
                        <a:t>1-3</a:t>
                      </a:r>
                      <a:r>
                        <a:rPr lang="et-EE" baseline="0" dirty="0" smtClean="0"/>
                        <a:t> aastat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41306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40348" y="6284912"/>
            <a:ext cx="569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https://www.ncbi.nlm.nih.gov/pmc/articles/PMC3433161/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03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259"/>
            <a:ext cx="10515600" cy="1325563"/>
          </a:xfrm>
        </p:spPr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Hambapastad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680" y="1287304"/>
            <a:ext cx="8058149" cy="53721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t-EE" dirty="0">
                <a:latin typeface="Georgia" panose="02040502050405020303" pitchFamily="18" charset="0"/>
              </a:rPr>
              <a:t>Juba alla kolmeaastasel lapsel peaks kasutama täiskasvanu</a:t>
            </a:r>
            <a:r>
              <a:rPr lang="en-US" dirty="0">
                <a:latin typeface="Georgia" panose="02040502050405020303" pitchFamily="18" charset="0"/>
              </a:rPr>
              <a:t> (</a:t>
            </a:r>
            <a:r>
              <a:rPr lang="en-US" dirty="0" smtClean="0">
                <a:latin typeface="Georgia" panose="02040502050405020303" pitchFamily="18" charset="0"/>
              </a:rPr>
              <a:t>1000</a:t>
            </a:r>
            <a:r>
              <a:rPr lang="et-EE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ppm </a:t>
            </a:r>
            <a:r>
              <a:rPr lang="en-US" dirty="0">
                <a:latin typeface="Georgia" panose="02040502050405020303" pitchFamily="18" charset="0"/>
              </a:rPr>
              <a:t>F)</a:t>
            </a:r>
            <a:r>
              <a:rPr lang="et-EE" dirty="0">
                <a:latin typeface="Georgia" panose="02040502050405020303" pitchFamily="18" charset="0"/>
              </a:rPr>
              <a:t> hambapastat </a:t>
            </a:r>
            <a:r>
              <a:rPr lang="et-EE" dirty="0" smtClean="0">
                <a:latin typeface="Georgia" panose="02040502050405020303" pitchFamily="18" charset="0"/>
              </a:rPr>
              <a:t>min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  <a:r>
              <a:rPr lang="et-EE" dirty="0" smtClean="0">
                <a:latin typeface="Georgia" panose="02040502050405020303" pitchFamily="18" charset="0"/>
              </a:rPr>
              <a:t> </a:t>
            </a:r>
            <a:r>
              <a:rPr lang="et-EE" dirty="0">
                <a:latin typeface="Georgia" panose="02040502050405020303" pitchFamily="18" charset="0"/>
              </a:rPr>
              <a:t>koguses – seda ainult harjastele määrides. See aitab ära hoida kaariest, kuid ei suurenda oluliselt fluoroosi tekke </a:t>
            </a:r>
            <a:r>
              <a:rPr lang="et-EE" dirty="0" smtClean="0">
                <a:latin typeface="Georgia" panose="02040502050405020303" pitchFamily="18" charset="0"/>
              </a:rPr>
              <a:t>riski</a:t>
            </a:r>
            <a:endParaRPr lang="et-EE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t-EE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et-EE" dirty="0" smtClean="0">
                <a:latin typeface="Georgia" panose="02040502050405020303" pitchFamily="18" charset="0"/>
              </a:rPr>
              <a:t>Õ</a:t>
            </a:r>
            <a:r>
              <a:rPr lang="fi-FI" dirty="0" smtClean="0">
                <a:latin typeface="Georgia" panose="02040502050405020303" pitchFamily="18" charset="0"/>
              </a:rPr>
              <a:t>hukese </a:t>
            </a:r>
            <a:r>
              <a:rPr lang="fi-FI" dirty="0">
                <a:latin typeface="Georgia" panose="02040502050405020303" pitchFamily="18" charset="0"/>
              </a:rPr>
              <a:t>kihina </a:t>
            </a:r>
            <a:r>
              <a:rPr lang="fi-FI" dirty="0" smtClean="0">
                <a:latin typeface="Georgia" panose="02040502050405020303" pitchFamily="18" charset="0"/>
              </a:rPr>
              <a:t>voi </a:t>
            </a:r>
            <a:r>
              <a:rPr lang="fi-FI" dirty="0">
                <a:latin typeface="Georgia" panose="02040502050405020303" pitchFamily="18" charset="0"/>
              </a:rPr>
              <a:t>riisiterasuurune kogus, kuni laps saab 3-aastaseks</a:t>
            </a:r>
            <a:r>
              <a:rPr lang="fi-FI" dirty="0" smtClean="0">
                <a:latin typeface="Georgia" panose="02040502050405020303" pitchFamily="18" charset="0"/>
              </a:rPr>
              <a:t>.</a:t>
            </a:r>
            <a:endParaRPr lang="et-EE" dirty="0" smtClean="0">
              <a:latin typeface="Georgia" panose="02040502050405020303" pitchFamily="18" charset="0"/>
            </a:endParaRPr>
          </a:p>
          <a:p>
            <a:pPr algn="just"/>
            <a:endParaRPr lang="et-EE" dirty="0">
              <a:latin typeface="Georgia" panose="02040502050405020303" pitchFamily="18" charset="0"/>
            </a:endParaRPr>
          </a:p>
          <a:p>
            <a:pPr algn="just"/>
            <a:r>
              <a:rPr lang="et-EE" dirty="0" smtClean="0">
                <a:latin typeface="Georgia" panose="02040502050405020303" pitchFamily="18" charset="0"/>
              </a:rPr>
              <a:t>Mitte loputada.</a:t>
            </a:r>
          </a:p>
          <a:p>
            <a:pPr algn="just"/>
            <a:r>
              <a:rPr lang="et-EE" dirty="0" smtClean="0">
                <a:latin typeface="Georgia" panose="02040502050405020303" pitchFamily="18" charset="0"/>
              </a:rPr>
              <a:t>Hambapesu 2x päevas.</a:t>
            </a:r>
          </a:p>
          <a:p>
            <a:pPr algn="just"/>
            <a:endParaRPr lang="et-EE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et-EE" sz="2400" dirty="0" smtClean="0">
                <a:latin typeface="Georgia" panose="02040502050405020303" pitchFamily="18" charset="0"/>
              </a:rPr>
              <a:t>NB! Lastele </a:t>
            </a:r>
            <a:r>
              <a:rPr lang="et-EE" sz="2400" dirty="0">
                <a:latin typeface="Georgia" panose="02040502050405020303" pitchFamily="18" charset="0"/>
              </a:rPr>
              <a:t>alla 5.a </a:t>
            </a:r>
            <a:r>
              <a:rPr lang="et-EE" sz="2400" dirty="0" smtClean="0">
                <a:latin typeface="Georgia" panose="02040502050405020303" pitchFamily="18" charset="0"/>
              </a:rPr>
              <a:t>peseb hambaid lapsevanem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sz="1800" dirty="0" smtClean="0">
                <a:latin typeface="Georgia" panose="02040502050405020303" pitchFamily="18" charset="0"/>
              </a:rPr>
              <a:t>Alllikas: H</a:t>
            </a:r>
            <a:r>
              <a:rPr lang="en-US" sz="1800" dirty="0" err="1" smtClean="0">
                <a:latin typeface="Georgia" panose="02040502050405020303" pitchFamily="18" charset="0"/>
              </a:rPr>
              <a:t>ambaarst</a:t>
            </a:r>
            <a:r>
              <a:rPr lang="en-US" sz="1800" dirty="0" smtClean="0">
                <a:latin typeface="Georgia" panose="02040502050405020303" pitchFamily="18" charset="0"/>
              </a:rPr>
              <a:t>. </a:t>
            </a:r>
            <a:r>
              <a:rPr lang="en-US" sz="1800" dirty="0" err="1" smtClean="0">
                <a:latin typeface="Georgia" panose="02040502050405020303" pitchFamily="18" charset="0"/>
              </a:rPr>
              <a:t>Juhendmaterjal</a:t>
            </a:r>
            <a:r>
              <a:rPr lang="en-US" sz="1800" dirty="0" smtClean="0">
                <a:latin typeface="Georgia" panose="02040502050405020303" pitchFamily="18" charset="0"/>
              </a:rPr>
              <a:t>. </a:t>
            </a:r>
            <a:r>
              <a:rPr lang="en-US" sz="1800" dirty="0" err="1" smtClean="0">
                <a:latin typeface="Georgia" panose="02040502050405020303" pitchFamily="18" charset="0"/>
              </a:rPr>
              <a:t>Kaariese</a:t>
            </a:r>
            <a:r>
              <a:rPr lang="en-US" sz="1800" dirty="0" smtClean="0">
                <a:latin typeface="Georgia" panose="02040502050405020303" pitchFamily="18" charset="0"/>
              </a:rPr>
              <a:t> </a:t>
            </a:r>
            <a:r>
              <a:rPr lang="en-US" sz="1800" dirty="0" err="1" smtClean="0">
                <a:latin typeface="Georgia" panose="02040502050405020303" pitchFamily="18" charset="0"/>
              </a:rPr>
              <a:t>ennetamise</a:t>
            </a:r>
            <a:r>
              <a:rPr lang="en-US" sz="1800" dirty="0" smtClean="0">
                <a:latin typeface="Georgia" panose="02040502050405020303" pitchFamily="18" charset="0"/>
              </a:rPr>
              <a:t> </a:t>
            </a:r>
            <a:r>
              <a:rPr lang="en-US" sz="1800" dirty="0" err="1" smtClean="0">
                <a:latin typeface="Georgia" panose="02040502050405020303" pitchFamily="18" charset="0"/>
              </a:rPr>
              <a:t>meetmed</a:t>
            </a:r>
            <a:r>
              <a:rPr lang="en-US" sz="1800" dirty="0" smtClean="0">
                <a:latin typeface="Georgia" panose="02040502050405020303" pitchFamily="18" charset="0"/>
              </a:rPr>
              <a:t> </a:t>
            </a:r>
            <a:r>
              <a:rPr lang="en-US" sz="1800" dirty="0" err="1" smtClean="0">
                <a:latin typeface="Georgia" panose="02040502050405020303" pitchFamily="18" charset="0"/>
              </a:rPr>
              <a:t>lastel</a:t>
            </a:r>
            <a:r>
              <a:rPr lang="en-US" sz="1800" dirty="0" smtClean="0">
                <a:latin typeface="Georgia" panose="02040502050405020303" pitchFamily="18" charset="0"/>
              </a:rPr>
              <a:t>. Tallinn 2015</a:t>
            </a:r>
            <a:endParaRPr lang="et-EE" sz="1800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6321" y="4359590"/>
            <a:ext cx="4465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dirty="0" smtClean="0">
                <a:solidFill>
                  <a:srgbClr val="002060"/>
                </a:solidFill>
                <a:latin typeface="Georgia" panose="02040502050405020303" pitchFamily="18" charset="0"/>
              </a:rPr>
              <a:t>Hambapasta harjale määrituna (umbes 0,1 ml), mida soovitatakse alla kolmeaastase lapse puhul. </a:t>
            </a:r>
            <a:r>
              <a:rPr lang="et-EE" dirty="0">
                <a:solidFill>
                  <a:srgbClr val="002060"/>
                </a:solidFill>
                <a:latin typeface="Georgia" panose="02040502050405020303" pitchFamily="18" charset="0"/>
              </a:rPr>
              <a:t>Määritud kogus 1000 ppmF hambapastat sisaldab 0,1 ml x 1 mgF/g = 0,1 mgF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808" t="43750" r="76208" b="21094"/>
          <a:stretch/>
        </p:blipFill>
        <p:spPr>
          <a:xfrm>
            <a:off x="8629508" y="37934"/>
            <a:ext cx="3372133" cy="39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5823</TotalTime>
  <Words>1477</Words>
  <Application>Microsoft Office PowerPoint</Application>
  <PresentationFormat>Широкоэкранный</PresentationFormat>
  <Paragraphs>178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Georgia</vt:lpstr>
      <vt:lpstr>Wingdings</vt:lpstr>
      <vt:lpstr>Тема Office</vt:lpstr>
      <vt:lpstr>     0-3 a. patsiendid: kaariese ennetuse juhis, hambapastad, -harjad. </vt:lpstr>
      <vt:lpstr>Sissejuhatus</vt:lpstr>
      <vt:lpstr>Varajase lapseea kaaries</vt:lpstr>
      <vt:lpstr>Varajase lapseea kaariese riskid</vt:lpstr>
      <vt:lpstr>Презентация PowerPoint</vt:lpstr>
      <vt:lpstr>Toitmine</vt:lpstr>
      <vt:lpstr>Fluoriidid</vt:lpstr>
      <vt:lpstr>Fluoori annustamine: </vt:lpstr>
      <vt:lpstr>Hambapastad</vt:lpstr>
      <vt:lpstr>Презентация PowerPoint</vt:lpstr>
      <vt:lpstr>Lakid fluoriidiga:</vt:lpstr>
      <vt:lpstr>Презентация PowerPoint</vt:lpstr>
      <vt:lpstr>Laste hambaharjad</vt:lpstr>
      <vt:lpstr>Perioodiliste läbivaatuste käigus teostatavad protseduurid erinevates vanusrühmades</vt:lpstr>
      <vt:lpstr>Kokkuvõte</vt:lpstr>
      <vt:lpstr>Kasutatud kirjandus:</vt:lpstr>
      <vt:lpstr>Esimesel eluaastal</vt:lpstr>
      <vt:lpstr>Teisel eluaastal </vt:lpstr>
      <vt:lpstr>Kolmandal eluaastal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0-3 a. patsiendid: kaariese ennetuse juhis. Hambapastad, -harjad.</dc:title>
  <dc:creator>Jana Jakovleva</dc:creator>
  <cp:lastModifiedBy>Darja</cp:lastModifiedBy>
  <cp:revision>43</cp:revision>
  <dcterms:created xsi:type="dcterms:W3CDTF">2019-03-20T11:02:14Z</dcterms:created>
  <dcterms:modified xsi:type="dcterms:W3CDTF">2019-03-25T18:47:35Z</dcterms:modified>
</cp:coreProperties>
</file>