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6"/>
  </p:notes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4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687" autoAdjust="0"/>
  </p:normalViewPr>
  <p:slideViewPr>
    <p:cSldViewPr>
      <p:cViewPr varScale="1">
        <p:scale>
          <a:sx n="59" d="100"/>
          <a:sy n="59" d="100"/>
        </p:scale>
        <p:origin x="174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77482-7550-48F3-9447-DB9ED6A32637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6A001-2B2F-495D-B232-27027D9B3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67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Ei esine lastel ja noorukitel.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6A001-2B2F-495D-B232-27027D9B3C6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726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Antud</a:t>
            </a:r>
            <a:r>
              <a:rPr lang="et-EE" baseline="0" dirty="0" smtClean="0"/>
              <a:t> sündrom pole ohtlik inimesele, kuid võib halvendada elukvaliteeti.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6A001-2B2F-495D-B232-27027D9B3C6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259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Kuigi</a:t>
            </a:r>
            <a:r>
              <a:rPr lang="et-EE" baseline="0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6A001-2B2F-495D-B232-27027D9B3C6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122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Limaskest intaktne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6A001-2B2F-495D-B232-27027D9B3C6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8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tegu on neurogeense päritoluga haigusega ja valu jääb enamikel juhtudel suure tõenäosusega samaks või laheneb spontaanselt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6A001-2B2F-495D-B232-27027D9B3C6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252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17/10/2018</a:t>
            </a:fld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7159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17/10/2018</a:t>
            </a:fld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58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17/10/2018</a:t>
            </a:fld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890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17/10/2018</a:t>
            </a:fld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0403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17/10/2018</a:t>
            </a:fld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6718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17/10/2018</a:t>
            </a:fld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70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17/10/2018</a:t>
            </a:fld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0027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17/10/2018</a:t>
            </a:fld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29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17/10/2018</a:t>
            </a:fld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451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17/10/2018</a:t>
            </a:fld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019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17/10/2018</a:t>
            </a:fld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067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FCC2A-0209-407F-B3D9-0840C384EB7C}" type="datetimeFigureOut">
              <a:rPr lang="es-ES" smtClean="0"/>
              <a:pPr/>
              <a:t>17/10/2018</a:t>
            </a:fld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2693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60560" y="2060848"/>
            <a:ext cx="6500858" cy="1470025"/>
          </a:xfrm>
        </p:spPr>
        <p:txBody>
          <a:bodyPr>
            <a:normAutofit fontScale="90000"/>
          </a:bodyPr>
          <a:lstStyle/>
          <a:p>
            <a:r>
              <a:rPr lang="et-EE" i="1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Burning mouth syndrome </a:t>
            </a:r>
            <a:r>
              <a:rPr lang="et-EE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ehk põletava suu sündroom</a:t>
            </a:r>
            <a:endParaRPr lang="es-ES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5286388"/>
            <a:ext cx="6400800" cy="1252534"/>
          </a:xfrm>
        </p:spPr>
        <p:txBody>
          <a:bodyPr>
            <a:normAutofit lnSpcReduction="10000"/>
          </a:bodyPr>
          <a:lstStyle/>
          <a:p>
            <a:r>
              <a:rPr lang="et-E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Gerodontoloogia:</a:t>
            </a:r>
          </a:p>
          <a:p>
            <a:r>
              <a:rPr lang="et-E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Jana Jakovleva</a:t>
            </a:r>
          </a:p>
          <a:p>
            <a:r>
              <a:rPr lang="et-E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Tartu 2018</a:t>
            </a:r>
            <a:endParaRPr lang="es-ES" sz="2400" dirty="0">
              <a:solidFill>
                <a:schemeClr val="tx1">
                  <a:lumMod val="85000"/>
                  <a:lumOff val="15000"/>
                </a:schemeClr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7346" y="-166725"/>
            <a:ext cx="7886700" cy="1325563"/>
          </a:xfrm>
        </p:spPr>
        <p:txBody>
          <a:bodyPr/>
          <a:lstStyle/>
          <a:p>
            <a:r>
              <a:rPr lang="et-EE" dirty="0" smtClean="0">
                <a:latin typeface="Book Antiqua" panose="02040602050305030304" pitchFamily="18" charset="0"/>
              </a:rPr>
              <a:t>Ravi:</a:t>
            </a:r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324" y="986837"/>
            <a:ext cx="6463021" cy="55172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t-EE" dirty="0" smtClean="0">
                <a:latin typeface="Book Antiqua" panose="02040602050305030304" pitchFamily="18" charset="0"/>
              </a:rPr>
              <a:t>Suunatud sümptomite leevendamiseks:</a:t>
            </a:r>
          </a:p>
          <a:p>
            <a:pPr marL="0" indent="0">
              <a:buNone/>
            </a:pPr>
            <a:endParaRPr lang="et-EE" dirty="0" smtClean="0">
              <a:latin typeface="Book Antiqua" panose="02040602050305030304" pitchFamily="18" charset="0"/>
            </a:endParaRPr>
          </a:p>
          <a:p>
            <a:r>
              <a:rPr lang="et-EE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Kapsaitsiin </a:t>
            </a:r>
            <a:r>
              <a:rPr lang="et-EE" dirty="0" smtClean="0">
                <a:latin typeface="Book Antiqua" panose="02040602050305030304" pitchFamily="18" charset="0"/>
              </a:rPr>
              <a:t>– analgeetiline efekt avaldub sensoorsetes afferentsetes närvides (lokaalselt)</a:t>
            </a:r>
          </a:p>
          <a:p>
            <a:pPr marL="0" indent="0">
              <a:buNone/>
            </a:pPr>
            <a:r>
              <a:rPr lang="et-EE" i="1" dirty="0" smtClean="0">
                <a:latin typeface="Book Antiqua" panose="02040602050305030304" pitchFamily="18" charset="0"/>
              </a:rPr>
              <a:t>           kuid </a:t>
            </a:r>
            <a:r>
              <a:rPr lang="et-EE" i="1" dirty="0">
                <a:latin typeface="Book Antiqua" panose="02040602050305030304" pitchFamily="18" charset="0"/>
              </a:rPr>
              <a:t>k</a:t>
            </a:r>
            <a:r>
              <a:rPr lang="fi-FI" i="1" dirty="0" smtClean="0">
                <a:latin typeface="Book Antiqua" panose="02040602050305030304" pitchFamily="18" charset="0"/>
              </a:rPr>
              <a:t>asutamist piirati, kuna suurenes põletustunne ravi alguses</a:t>
            </a:r>
            <a:endParaRPr lang="et-EE" i="1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t-EE" i="1" dirty="0" smtClean="0">
              <a:latin typeface="Book Antiqua" panose="02040602050305030304" pitchFamily="18" charset="0"/>
            </a:endParaRPr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Trits</a:t>
            </a:r>
            <a:r>
              <a:rPr lang="et-EE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üklilised antidepressandid,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paroksetiin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olanzapiin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en-US" dirty="0" smtClean="0">
                <a:latin typeface="Book Antiqua" panose="02040602050305030304" pitchFamily="18" charset="0"/>
              </a:rPr>
              <a:t>– 3 </a:t>
            </a:r>
            <a:r>
              <a:rPr lang="en-US" dirty="0" err="1" smtClean="0">
                <a:latin typeface="Book Antiqua" panose="02040602050305030304" pitchFamily="18" charset="0"/>
              </a:rPr>
              <a:t>kuud</a:t>
            </a:r>
            <a:endParaRPr lang="et-EE" dirty="0" smtClean="0">
              <a:latin typeface="Book Antiqua" panose="02040602050305030304" pitchFamily="18" charset="0"/>
            </a:endParaRPr>
          </a:p>
          <a:p>
            <a:endParaRPr lang="en-US" dirty="0" smtClean="0">
              <a:latin typeface="Book Antiqua" panose="02040602050305030304" pitchFamily="18" charset="0"/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B</a:t>
            </a:r>
            <a:r>
              <a:rPr lang="et-EE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enzodiasepiinid </a:t>
            </a:r>
            <a:r>
              <a:rPr lang="et-EE" dirty="0" smtClean="0">
                <a:latin typeface="Book Antiqua" panose="02040602050305030304" pitchFamily="18" charset="0"/>
              </a:rPr>
              <a:t>(klonasepaam – GABA retseptori agonist)</a:t>
            </a:r>
            <a:r>
              <a:rPr lang="ru-RU" dirty="0" smtClean="0">
                <a:latin typeface="Book Antiqua" panose="02040602050305030304" pitchFamily="18" charset="0"/>
              </a:rPr>
              <a:t> – </a:t>
            </a:r>
            <a:r>
              <a:rPr lang="en-US" dirty="0" err="1" smtClean="0">
                <a:latin typeface="Book Antiqua" panose="02040602050305030304" pitchFamily="18" charset="0"/>
              </a:rPr>
              <a:t>kuur</a:t>
            </a:r>
            <a:r>
              <a:rPr lang="en-US" dirty="0" smtClean="0">
                <a:latin typeface="Book Antiqua" panose="02040602050305030304" pitchFamily="18" charset="0"/>
              </a:rPr>
              <a:t> 1 </a:t>
            </a:r>
            <a:r>
              <a:rPr lang="en-US" dirty="0" err="1" smtClean="0">
                <a:latin typeface="Book Antiqua" panose="02040602050305030304" pitchFamily="18" charset="0"/>
              </a:rPr>
              <a:t>kuu</a:t>
            </a:r>
            <a:r>
              <a:rPr lang="en-US" dirty="0" smtClean="0">
                <a:latin typeface="Book Antiqua" panose="02040602050305030304" pitchFamily="18" charset="0"/>
              </a:rPr>
              <a:t>.</a:t>
            </a:r>
            <a:endParaRPr lang="et-EE" dirty="0" smtClean="0">
              <a:latin typeface="Book Antiqua" panose="02040602050305030304" pitchFamily="18" charset="0"/>
            </a:endParaRPr>
          </a:p>
          <a:p>
            <a:endParaRPr lang="et-EE" dirty="0" smtClean="0">
              <a:latin typeface="Book Antiqua" panose="02040602050305030304" pitchFamily="18" charset="0"/>
            </a:endParaRPr>
          </a:p>
          <a:p>
            <a:r>
              <a:rPr lang="et-EE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Alfa-lipoehape </a:t>
            </a:r>
            <a:r>
              <a:rPr lang="et-EE" dirty="0" smtClean="0">
                <a:latin typeface="Book Antiqua" panose="02040602050305030304" pitchFamily="18" charset="0"/>
              </a:rPr>
              <a:t>– </a:t>
            </a:r>
            <a:r>
              <a:rPr lang="en-US" dirty="0" err="1" smtClean="0">
                <a:latin typeface="Book Antiqua" panose="02040602050305030304" pitchFamily="18" charset="0"/>
              </a:rPr>
              <a:t>neuroprotektiivne</a:t>
            </a:r>
            <a:r>
              <a:rPr lang="en-US" dirty="0" smtClean="0">
                <a:latin typeface="Book Antiqua" panose="02040602050305030304" pitchFamily="18" charset="0"/>
              </a:rPr>
              <a:t> </a:t>
            </a:r>
            <a:r>
              <a:rPr lang="en-US" dirty="0" err="1" smtClean="0">
                <a:latin typeface="Book Antiqua" panose="02040602050305030304" pitchFamily="18" charset="0"/>
              </a:rPr>
              <a:t>omadus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smtClean="0">
                <a:latin typeface="Book Antiqua" panose="02040602050305030304" pitchFamily="18" charset="0"/>
              </a:rPr>
              <a:t>(200mg 3xp</a:t>
            </a:r>
            <a:r>
              <a:rPr lang="et-EE" dirty="0" smtClean="0">
                <a:latin typeface="Book Antiqua" panose="02040602050305030304" pitchFamily="18" charset="0"/>
              </a:rPr>
              <a:t>äevas 2 kuud)</a:t>
            </a:r>
            <a:endParaRPr lang="ru-RU" dirty="0" smtClean="0">
              <a:latin typeface="Book Antiqua" panose="02040602050305030304" pitchFamily="18" charset="0"/>
            </a:endParaRPr>
          </a:p>
          <a:p>
            <a:endParaRPr lang="en-US" dirty="0" smtClean="0"/>
          </a:p>
          <a:p>
            <a:r>
              <a:rPr lang="et-EE" dirty="0" smtClean="0">
                <a:latin typeface="Book Antiqua" panose="02040602050305030304" pitchFamily="18" charset="0"/>
              </a:rPr>
              <a:t>Lokaalsed kortikosteroidid, vitamiinid, seentevastased preparaadid</a:t>
            </a:r>
            <a:endParaRPr lang="ru-RU" dirty="0" smtClean="0">
              <a:latin typeface="Book Antiqua" panose="02040602050305030304" pitchFamily="18" charset="0"/>
            </a:endParaRPr>
          </a:p>
          <a:p>
            <a:endParaRPr lang="et-EE" dirty="0" smtClean="0"/>
          </a:p>
          <a:p>
            <a:endParaRPr lang="et-EE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394184"/>
            <a:ext cx="1296753" cy="97256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414" y="2656401"/>
            <a:ext cx="829882" cy="90872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652" y="3747076"/>
            <a:ext cx="1673675" cy="95638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258" y="4809267"/>
            <a:ext cx="1381125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396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ook Antiqua" panose="02040602050305030304" pitchFamily="18" charset="0"/>
              </a:rPr>
              <a:t>Kokkuv</a:t>
            </a:r>
            <a:r>
              <a:rPr lang="et-EE" dirty="0" smtClean="0">
                <a:latin typeface="Book Antiqua" panose="02040602050305030304" pitchFamily="18" charset="0"/>
              </a:rPr>
              <a:t>õte:</a:t>
            </a:r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>
                <a:latin typeface="Book Antiqua" panose="02040602050305030304" pitchFamily="18" charset="0"/>
              </a:rPr>
              <a:t>BMS’i </a:t>
            </a:r>
            <a:r>
              <a:rPr lang="et-EE" dirty="0" smtClean="0">
                <a:latin typeface="Book Antiqua" panose="02040602050305030304" pitchFamily="18" charset="0"/>
              </a:rPr>
              <a:t>diagnoosimise</a:t>
            </a:r>
            <a:r>
              <a:rPr lang="en-US" dirty="0">
                <a:latin typeface="Book Antiqua" panose="02040602050305030304" pitchFamily="18" charset="0"/>
              </a:rPr>
              <a:t>l</a:t>
            </a:r>
            <a:r>
              <a:rPr lang="et-EE" dirty="0" smtClean="0">
                <a:latin typeface="Book Antiqua" panose="02040602050305030304" pitchFamily="18" charset="0"/>
              </a:rPr>
              <a:t> </a:t>
            </a:r>
            <a:r>
              <a:rPr lang="et-EE" dirty="0">
                <a:latin typeface="Book Antiqua" panose="02040602050305030304" pitchFamily="18" charset="0"/>
              </a:rPr>
              <a:t>on vaja </a:t>
            </a:r>
            <a:r>
              <a:rPr lang="et-EE" b="1" dirty="0">
                <a:latin typeface="Book Antiqua" panose="02040602050305030304" pitchFamily="18" charset="0"/>
              </a:rPr>
              <a:t>välistada muud </a:t>
            </a:r>
            <a:r>
              <a:rPr lang="et-EE" dirty="0">
                <a:latin typeface="Book Antiqua" panose="02040602050305030304" pitchFamily="18" charset="0"/>
              </a:rPr>
              <a:t>võimalikud põhjustavad tegurid. </a:t>
            </a:r>
            <a:endParaRPr lang="et-EE" dirty="0" smtClean="0">
              <a:latin typeface="Book Antiqua" panose="02040602050305030304" pitchFamily="18" charset="0"/>
            </a:endParaRPr>
          </a:p>
          <a:p>
            <a:endParaRPr lang="ru-RU" dirty="0" smtClean="0">
              <a:latin typeface="Book Antiqua" panose="02040602050305030304" pitchFamily="18" charset="0"/>
            </a:endParaRPr>
          </a:p>
          <a:p>
            <a:r>
              <a:rPr lang="et-EE" dirty="0" smtClean="0">
                <a:latin typeface="Book Antiqua" panose="02040602050305030304" pitchFamily="18" charset="0"/>
              </a:rPr>
              <a:t>Oluline on selgitada patsiendile BMS-i olemust ning patsiendid peaksid </a:t>
            </a:r>
            <a:r>
              <a:rPr lang="et-EE" b="1" dirty="0" smtClean="0">
                <a:latin typeface="Book Antiqua" panose="02040602050305030304" pitchFamily="18" charset="0"/>
              </a:rPr>
              <a:t>tunnistama haiguse/häire olemasolu </a:t>
            </a:r>
            <a:r>
              <a:rPr lang="et-EE" dirty="0" smtClean="0">
                <a:latin typeface="Book Antiqua" panose="02040602050305030304" pitchFamily="18" charset="0"/>
              </a:rPr>
              <a:t>ja </a:t>
            </a:r>
            <a:r>
              <a:rPr lang="et-EE" b="1" dirty="0" smtClean="0">
                <a:latin typeface="Book Antiqua" panose="02040602050305030304" pitchFamily="18" charset="0"/>
              </a:rPr>
              <a:t>õppima elama </a:t>
            </a:r>
            <a:r>
              <a:rPr lang="et-EE" dirty="0" smtClean="0">
                <a:latin typeface="Book Antiqua" panose="02040602050305030304" pitchFamily="18" charset="0"/>
              </a:rPr>
              <a:t>koos sellega. </a:t>
            </a:r>
          </a:p>
          <a:p>
            <a:endParaRPr lang="en-US" dirty="0" smtClean="0">
              <a:latin typeface="Book Antiqua" panose="02040602050305030304" pitchFamily="18" charset="0"/>
            </a:endParaRPr>
          </a:p>
          <a:p>
            <a:r>
              <a:rPr lang="et-EE" dirty="0" smtClean="0">
                <a:latin typeface="Book Antiqua" panose="02040602050305030304" pitchFamily="18" charset="0"/>
              </a:rPr>
              <a:t>BMS-i mehhanismid vajavad </a:t>
            </a:r>
            <a:r>
              <a:rPr lang="et-EE" b="1" dirty="0" smtClean="0">
                <a:latin typeface="Book Antiqua" panose="02040602050305030304" pitchFamily="18" charset="0"/>
              </a:rPr>
              <a:t>lisauuringuid</a:t>
            </a:r>
            <a:r>
              <a:rPr lang="et-EE" dirty="0" smtClean="0">
                <a:latin typeface="Book Antiqua" panose="02040602050305030304" pitchFamily="18" charset="0"/>
              </a:rPr>
              <a:t> efektiivse ravi saavutamiseks. </a:t>
            </a:r>
          </a:p>
          <a:p>
            <a:endParaRPr lang="ru-RU" dirty="0" smtClean="0">
              <a:latin typeface="Book Antiqua" panose="02040602050305030304" pitchFamily="18" charset="0"/>
            </a:endParaRPr>
          </a:p>
          <a:p>
            <a:r>
              <a:rPr lang="et-EE" dirty="0" smtClean="0">
                <a:latin typeface="Book Antiqua" panose="02040602050305030304" pitchFamily="18" charset="0"/>
              </a:rPr>
              <a:t>Tuleks hinnata ka patsientide elukvaliteeti, kuna sümptomid võivad püsida </a:t>
            </a:r>
            <a:r>
              <a:rPr lang="et-EE" b="1" dirty="0" smtClean="0">
                <a:latin typeface="Book Antiqua" panose="02040602050305030304" pitchFamily="18" charset="0"/>
              </a:rPr>
              <a:t>aastaid</a:t>
            </a:r>
            <a:r>
              <a:rPr lang="et-EE" dirty="0" smtClean="0">
                <a:latin typeface="Book Antiqua" panose="02040602050305030304" pitchFamily="18" charset="0"/>
              </a:rPr>
              <a:t>.</a:t>
            </a:r>
            <a:endParaRPr lang="ru-RU" dirty="0" smtClean="0">
              <a:latin typeface="Book Antiqua" panose="02040602050305030304" pitchFamily="18" charset="0"/>
            </a:endParaRPr>
          </a:p>
          <a:p>
            <a:endParaRPr lang="ru-RU" dirty="0">
              <a:latin typeface="Book Antiqua" panose="02040602050305030304" pitchFamily="18" charset="0"/>
            </a:endParaRPr>
          </a:p>
          <a:p>
            <a:endParaRPr lang="en-U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706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Book Antiqua" panose="02040602050305030304" pitchFamily="18" charset="0"/>
              </a:rPr>
              <a:t>Kasutatud kirjandus:</a:t>
            </a:r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marL="0" indent="0">
              <a:buNone/>
            </a:pPr>
            <a:r>
              <a:rPr lang="et-EE" b="1" dirty="0" smtClean="0">
                <a:latin typeface="Book Antiqua" panose="02040602050305030304" pitchFamily="18" charset="0"/>
              </a:rPr>
              <a:t>J. Spanemberg </a:t>
            </a:r>
            <a:r>
              <a:rPr lang="et-EE" b="1" i="1" dirty="0" smtClean="0">
                <a:latin typeface="Book Antiqua" panose="02040602050305030304" pitchFamily="18" charset="0"/>
              </a:rPr>
              <a:t>et al. </a:t>
            </a:r>
            <a:r>
              <a:rPr lang="et-EE" dirty="0" smtClean="0">
                <a:latin typeface="Book Antiqua" panose="02040602050305030304" pitchFamily="18" charset="0"/>
              </a:rPr>
              <a:t>(2014). Burning </a:t>
            </a:r>
            <a:r>
              <a:rPr lang="et-EE" dirty="0">
                <a:latin typeface="Book Antiqua" panose="02040602050305030304" pitchFamily="18" charset="0"/>
              </a:rPr>
              <a:t>Mouth Syndrome: </a:t>
            </a:r>
            <a:r>
              <a:rPr lang="et-EE" dirty="0" smtClean="0">
                <a:latin typeface="Book Antiqua" panose="02040602050305030304" pitchFamily="18" charset="0"/>
              </a:rPr>
              <a:t>Update.</a:t>
            </a:r>
            <a:r>
              <a:rPr lang="et-EE" b="1" dirty="0" smtClean="0">
                <a:latin typeface="Book Antiqua" panose="02040602050305030304" pitchFamily="18" charset="0"/>
              </a:rPr>
              <a:t> </a:t>
            </a:r>
            <a:r>
              <a:rPr lang="pt-BR" dirty="0">
                <a:latin typeface="Book Antiqua" panose="02040602050305030304" pitchFamily="18" charset="0"/>
              </a:rPr>
              <a:t>OHDM - Vol. 13 - No. 2 </a:t>
            </a:r>
            <a:r>
              <a:rPr lang="pt-BR" dirty="0" smtClean="0">
                <a:latin typeface="Book Antiqua" panose="02040602050305030304" pitchFamily="18" charset="0"/>
              </a:rPr>
              <a:t>– June</a:t>
            </a:r>
            <a:r>
              <a:rPr lang="et-EE" dirty="0" smtClean="0">
                <a:latin typeface="Book Antiqua" panose="02040602050305030304" pitchFamily="18" charset="0"/>
              </a:rPr>
              <a:t>., 418-424.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313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T</a:t>
            </a:r>
            <a:r>
              <a:rPr lang="et-EE" sz="5400" dirty="0" smtClean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änan tähelepanu eest!</a:t>
            </a:r>
            <a:endParaRPr lang="ru-RU" sz="5400" dirty="0">
              <a:solidFill>
                <a:schemeClr val="bg1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75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Book Antiqua" panose="02040602050305030304" pitchFamily="18" charset="0"/>
              </a:rPr>
              <a:t>Sisukord:</a:t>
            </a:r>
            <a:endParaRPr lang="es-ES" dirty="0">
              <a:latin typeface="Book Antiqua" panose="020406020503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latin typeface="Book Antiqua" panose="02040602050305030304" pitchFamily="18" charset="0"/>
              </a:rPr>
              <a:t>Mõiste</a:t>
            </a:r>
          </a:p>
          <a:p>
            <a:r>
              <a:rPr lang="et-EE" dirty="0" smtClean="0">
                <a:latin typeface="Book Antiqua" panose="02040602050305030304" pitchFamily="18" charset="0"/>
              </a:rPr>
              <a:t>Etioloogia</a:t>
            </a:r>
          </a:p>
          <a:p>
            <a:r>
              <a:rPr lang="et-EE" dirty="0" smtClean="0">
                <a:latin typeface="Book Antiqua" panose="02040602050305030304" pitchFamily="18" charset="0"/>
              </a:rPr>
              <a:t>Patogenees</a:t>
            </a:r>
          </a:p>
          <a:p>
            <a:r>
              <a:rPr lang="et-EE" dirty="0" smtClean="0">
                <a:latin typeface="Book Antiqua" panose="02040602050305030304" pitchFamily="18" charset="0"/>
              </a:rPr>
              <a:t>Ravivõimalused</a:t>
            </a:r>
          </a:p>
          <a:p>
            <a:r>
              <a:rPr lang="et-EE" dirty="0" smtClean="0">
                <a:latin typeface="Book Antiqua" panose="02040602050305030304" pitchFamily="18" charset="0"/>
              </a:rPr>
              <a:t>Kokkuvõte</a:t>
            </a:r>
          </a:p>
          <a:p>
            <a:r>
              <a:rPr lang="et-EE" dirty="0" smtClean="0">
                <a:latin typeface="Book Antiqua" panose="02040602050305030304" pitchFamily="18" charset="0"/>
              </a:rPr>
              <a:t>Kasutatud kirjandus</a:t>
            </a:r>
            <a:endParaRPr lang="es-ES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Book Antiqua" panose="02040602050305030304" pitchFamily="18" charset="0"/>
              </a:rPr>
              <a:t>Mõiste</a:t>
            </a:r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7886700" cy="4351338"/>
          </a:xfrm>
        </p:spPr>
        <p:txBody>
          <a:bodyPr/>
          <a:lstStyle/>
          <a:p>
            <a:r>
              <a:rPr lang="et-EE" dirty="0" smtClean="0">
                <a:latin typeface="Book Antiqua" panose="02040602050305030304" pitchFamily="18" charset="0"/>
              </a:rPr>
              <a:t>Põletava suu sündroom e. </a:t>
            </a:r>
            <a:r>
              <a:rPr lang="et-EE" i="1" dirty="0" smtClean="0">
                <a:latin typeface="Book Antiqua" panose="02040602050305030304" pitchFamily="18" charset="0"/>
              </a:rPr>
              <a:t>burning mouth syndrome </a:t>
            </a:r>
            <a:r>
              <a:rPr lang="et-EE" dirty="0" smtClean="0">
                <a:latin typeface="Book Antiqua" panose="02040602050305030304" pitchFamily="18" charset="0"/>
              </a:rPr>
              <a:t>(BMS) on krooniline häire, mis valdavalt väljendub </a:t>
            </a:r>
            <a:r>
              <a:rPr lang="et-E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</a:rPr>
              <a:t>post-menopausis naiste seas</a:t>
            </a:r>
            <a:r>
              <a:rPr lang="et-EE" dirty="0" smtClean="0">
                <a:latin typeface="Book Antiqua" panose="02040602050305030304" pitchFamily="18" charset="0"/>
              </a:rPr>
              <a:t>, vanuritel. </a:t>
            </a:r>
          </a:p>
          <a:p>
            <a:endParaRPr lang="et-EE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t-EE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Glossodynia, glossopyrosis, glossalgia, stomatodynia, stomatoptrosis, oral dysesyhesia</a:t>
            </a:r>
            <a:endParaRPr lang="ru-RU" i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013" y="3933056"/>
            <a:ext cx="2337048" cy="233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794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Book Antiqua" panose="02040602050305030304" pitchFamily="18" charset="0"/>
              </a:rPr>
              <a:t>Etioloogia</a:t>
            </a:r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latin typeface="Book Antiqua" panose="02040602050305030304" pitchFamily="18" charset="0"/>
              </a:rPr>
              <a:t>Põhjus -  teadmata</a:t>
            </a:r>
            <a:r>
              <a:rPr lang="ru-RU" dirty="0">
                <a:latin typeface="Book Antiqua" panose="02040602050305030304" pitchFamily="18" charset="0"/>
              </a:rPr>
              <a:t>.</a:t>
            </a:r>
            <a:endParaRPr lang="et-EE" dirty="0" smtClean="0">
              <a:latin typeface="Book Antiqua" panose="02040602050305030304" pitchFamily="18" charset="0"/>
            </a:endParaRPr>
          </a:p>
          <a:p>
            <a:r>
              <a:rPr lang="et-EE" dirty="0" smtClean="0">
                <a:latin typeface="Book Antiqua" panose="02040602050305030304" pitchFamily="18" charset="0"/>
              </a:rPr>
              <a:t>Patsientide profiil on üsna spetsiifline:</a:t>
            </a:r>
          </a:p>
          <a:p>
            <a:pPr marL="0" indent="0">
              <a:buNone/>
            </a:pPr>
            <a:r>
              <a:rPr lang="et-EE" dirty="0" smtClean="0">
                <a:latin typeface="Book Antiqua" panose="02040602050305030304" pitchFamily="18" charset="0"/>
              </a:rPr>
              <a:t>           60.a, </a:t>
            </a:r>
          </a:p>
          <a:p>
            <a:pPr marL="0" indent="0">
              <a:buNone/>
            </a:pPr>
            <a:r>
              <a:rPr lang="et-EE" dirty="0">
                <a:latin typeface="Book Antiqua" panose="02040602050305030304" pitchFamily="18" charset="0"/>
              </a:rPr>
              <a:t> </a:t>
            </a:r>
            <a:r>
              <a:rPr lang="et-EE" dirty="0" smtClean="0">
                <a:latin typeface="Book Antiqua" panose="02040602050305030304" pitchFamily="18" charset="0"/>
              </a:rPr>
              <a:t>          anamneesis kroonilised valud, </a:t>
            </a:r>
          </a:p>
          <a:p>
            <a:pPr marL="0" indent="0">
              <a:buNone/>
            </a:pPr>
            <a:r>
              <a:rPr lang="et-EE" dirty="0">
                <a:latin typeface="Book Antiqua" panose="02040602050305030304" pitchFamily="18" charset="0"/>
              </a:rPr>
              <a:t> </a:t>
            </a:r>
            <a:r>
              <a:rPr lang="et-EE" dirty="0" smtClean="0">
                <a:latin typeface="Book Antiqua" panose="02040602050305030304" pitchFamily="18" charset="0"/>
              </a:rPr>
              <a:t>          emotsionaalsed häired,</a:t>
            </a:r>
          </a:p>
          <a:p>
            <a:pPr marL="0" indent="0">
              <a:buNone/>
            </a:pPr>
            <a:r>
              <a:rPr lang="et-EE" dirty="0">
                <a:latin typeface="Book Antiqua" panose="02040602050305030304" pitchFamily="18" charset="0"/>
              </a:rPr>
              <a:t> </a:t>
            </a:r>
            <a:r>
              <a:rPr lang="et-EE" dirty="0" smtClean="0">
                <a:latin typeface="Book Antiqua" panose="02040602050305030304" pitchFamily="18" charset="0"/>
              </a:rPr>
              <a:t>          kandidoos,</a:t>
            </a:r>
          </a:p>
          <a:p>
            <a:pPr marL="0" indent="0">
              <a:buNone/>
            </a:pPr>
            <a:r>
              <a:rPr lang="et-EE" dirty="0">
                <a:latin typeface="Book Antiqua" panose="02040602050305030304" pitchFamily="18" charset="0"/>
              </a:rPr>
              <a:t> </a:t>
            </a:r>
            <a:r>
              <a:rPr lang="et-EE" dirty="0" smtClean="0">
                <a:latin typeface="Book Antiqua" panose="02040602050305030304" pitchFamily="18" charset="0"/>
              </a:rPr>
              <a:t>          geograafiline keel,</a:t>
            </a:r>
          </a:p>
          <a:p>
            <a:pPr marL="0" indent="0">
              <a:buNone/>
            </a:pPr>
            <a:r>
              <a:rPr lang="et-EE" dirty="0">
                <a:latin typeface="Book Antiqua" panose="02040602050305030304" pitchFamily="18" charset="0"/>
              </a:rPr>
              <a:t> </a:t>
            </a:r>
            <a:r>
              <a:rPr lang="et-EE" dirty="0" smtClean="0">
                <a:latin typeface="Book Antiqua" panose="02040602050305030304" pitchFamily="18" charset="0"/>
              </a:rPr>
              <a:t>          hüposalivatsioon,</a:t>
            </a:r>
          </a:p>
          <a:p>
            <a:pPr marL="0" indent="0">
              <a:buNone/>
            </a:pPr>
            <a:r>
              <a:rPr lang="et-EE" dirty="0">
                <a:latin typeface="Book Antiqua" panose="02040602050305030304" pitchFamily="18" charset="0"/>
              </a:rPr>
              <a:t> </a:t>
            </a:r>
            <a:r>
              <a:rPr lang="et-EE" dirty="0" smtClean="0">
                <a:latin typeface="Book Antiqua" panose="02040602050305030304" pitchFamily="18" charset="0"/>
              </a:rPr>
              <a:t>          refluks,</a:t>
            </a:r>
          </a:p>
          <a:p>
            <a:pPr marL="0" indent="0">
              <a:buNone/>
            </a:pPr>
            <a:r>
              <a:rPr lang="et-EE" dirty="0">
                <a:latin typeface="Book Antiqua" panose="02040602050305030304" pitchFamily="18" charset="0"/>
              </a:rPr>
              <a:t> </a:t>
            </a:r>
            <a:r>
              <a:rPr lang="et-EE" dirty="0" smtClean="0">
                <a:latin typeface="Book Antiqua" panose="02040602050305030304" pitchFamily="18" charset="0"/>
              </a:rPr>
              <a:t>          diabeet</a:t>
            </a:r>
          </a:p>
          <a:p>
            <a:pPr marL="0" indent="0">
              <a:buNone/>
            </a:pPr>
            <a:r>
              <a:rPr lang="et-EE" dirty="0">
                <a:latin typeface="Book Antiqua" panose="02040602050305030304" pitchFamily="18" charset="0"/>
              </a:rPr>
              <a:t> </a:t>
            </a:r>
            <a:r>
              <a:rPr lang="et-EE" dirty="0" smtClean="0">
                <a:latin typeface="Book Antiqua" panose="02040602050305030304" pitchFamily="18" charset="0"/>
              </a:rPr>
              <a:t>          </a:t>
            </a:r>
            <a:r>
              <a:rPr lang="et-EE" i="1" dirty="0" smtClean="0">
                <a:latin typeface="Book Antiqua" panose="02040602050305030304" pitchFamily="18" charset="0"/>
              </a:rPr>
              <a:t>Fe</a:t>
            </a:r>
            <a:r>
              <a:rPr lang="et-EE" dirty="0" smtClean="0">
                <a:latin typeface="Book Antiqua" panose="02040602050305030304" pitchFamily="18" charset="0"/>
              </a:rPr>
              <a:t> ja </a:t>
            </a:r>
            <a:r>
              <a:rPr lang="et-EE" i="1" dirty="0" smtClean="0">
                <a:latin typeface="Book Antiqua" panose="02040602050305030304" pitchFamily="18" charset="0"/>
              </a:rPr>
              <a:t>B-</a:t>
            </a:r>
            <a:r>
              <a:rPr lang="et-EE" dirty="0" smtClean="0">
                <a:latin typeface="Book Antiqua" panose="02040602050305030304" pitchFamily="18" charset="0"/>
              </a:rPr>
              <a:t>grupi vitamiinide puudus (nt suu epiteeli atroofia) </a:t>
            </a:r>
          </a:p>
          <a:p>
            <a:pPr marL="0" indent="0">
              <a:buNone/>
            </a:pPr>
            <a:endParaRPr lang="et-EE" i="1" dirty="0"/>
          </a:p>
          <a:p>
            <a:pPr marL="0" indent="0">
              <a:buNone/>
            </a:pPr>
            <a:endParaRPr lang="et-EE" i="1" dirty="0" smtClean="0"/>
          </a:p>
          <a:p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381148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Book Antiqua" panose="02040602050305030304" pitchFamily="18" charset="0"/>
              </a:rPr>
              <a:t>Patogenees</a:t>
            </a:r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84784"/>
            <a:ext cx="5455518" cy="4968552"/>
          </a:xfrm>
        </p:spPr>
        <p:txBody>
          <a:bodyPr>
            <a:normAutofit/>
          </a:bodyPr>
          <a:lstStyle/>
          <a:p>
            <a:r>
              <a:rPr lang="et-EE" dirty="0" smtClean="0">
                <a:latin typeface="Book Antiqua" panose="02040602050305030304" pitchFamily="18" charset="0"/>
              </a:rPr>
              <a:t>Hormonaalsed muutused: nt naistel menopausi ajal ja peale seda.</a:t>
            </a:r>
          </a:p>
          <a:p>
            <a:endParaRPr lang="et-EE" dirty="0" smtClean="0">
              <a:latin typeface="Book Antiqua" panose="02040602050305030304" pitchFamily="18" charset="0"/>
            </a:endParaRPr>
          </a:p>
          <a:p>
            <a:r>
              <a:rPr lang="et-EE" dirty="0" smtClean="0">
                <a:latin typeface="Book Antiqua" panose="02040602050305030304" pitchFamily="18" charset="0"/>
              </a:rPr>
              <a:t>Füsioloogilised faktorid: stress (kortisooli tase)</a:t>
            </a:r>
            <a:r>
              <a:rPr lang="en-US" dirty="0" smtClean="0">
                <a:latin typeface="Book Antiqua" panose="02040602050305030304" pitchFamily="18" charset="0"/>
              </a:rPr>
              <a:t> </a:t>
            </a:r>
            <a:r>
              <a:rPr lang="et-EE" dirty="0" smtClean="0">
                <a:latin typeface="Book Antiqua" panose="02040602050305030304" pitchFamily="18" charset="0"/>
              </a:rPr>
              <a:t>, depressioon, ärevus.</a:t>
            </a:r>
          </a:p>
          <a:p>
            <a:endParaRPr lang="et-EE" dirty="0" smtClean="0">
              <a:latin typeface="Book Antiqua" panose="02040602050305030304" pitchFamily="18" charset="0"/>
            </a:endParaRPr>
          </a:p>
          <a:p>
            <a:endParaRPr lang="et-EE" dirty="0" smtClean="0">
              <a:latin typeface="Book Antiqua" panose="02040602050305030304" pitchFamily="18" charset="0"/>
            </a:endParaRPr>
          </a:p>
          <a:p>
            <a:r>
              <a:rPr lang="et-EE" dirty="0" smtClean="0">
                <a:latin typeface="Book Antiqua" panose="02040602050305030304" pitchFamily="18" charset="0"/>
              </a:rPr>
              <a:t>Allergilised reaktsioonid: nt. stom.materjalid, proteesid, hambapasta jne</a:t>
            </a:r>
          </a:p>
          <a:p>
            <a:endParaRPr lang="et-EE" dirty="0" smtClean="0">
              <a:latin typeface="Book Antiqua" panose="02040602050305030304" pitchFamily="18" charset="0"/>
            </a:endParaRPr>
          </a:p>
          <a:p>
            <a:r>
              <a:rPr lang="et-EE" dirty="0" smtClean="0">
                <a:latin typeface="Book Antiqua" panose="02040602050305030304" pitchFamily="18" charset="0"/>
              </a:rPr>
              <a:t>Diabeet </a:t>
            </a:r>
            <a:r>
              <a:rPr lang="en-US" dirty="0" smtClean="0">
                <a:latin typeface="Book Antiqua" panose="02040602050305030304" pitchFamily="18" charset="0"/>
              </a:rPr>
              <a:t>v</a:t>
            </a:r>
            <a:r>
              <a:rPr lang="et-EE" dirty="0" smtClean="0">
                <a:latin typeface="Book Antiqua" panose="02040602050305030304" pitchFamily="18" charset="0"/>
              </a:rPr>
              <a:t>õib tekitada mukoosa sensoorsetes närvides perifeerset neuropaatiat ning kserostoomiat koos seeninfektsiooniga.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et-EE" dirty="0" smtClean="0">
              <a:solidFill>
                <a:srgbClr val="FF0000"/>
              </a:solidFill>
            </a:endParaRPr>
          </a:p>
          <a:p>
            <a:endParaRPr lang="et-EE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0"/>
            <a:ext cx="2237903" cy="223790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075" y="2180175"/>
            <a:ext cx="1984085" cy="132083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594521"/>
            <a:ext cx="1900523" cy="129263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544" y="5132079"/>
            <a:ext cx="2032816" cy="135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580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latin typeface="Book Antiqua" panose="02040602050305030304" pitchFamily="18" charset="0"/>
              </a:rPr>
              <a:t>Mitmed uuringud näitavad, et BMS-ga patsientide psühholoogiline profiil on sarnane, enamusel esinevad isiksuse ning </a:t>
            </a:r>
            <a:r>
              <a:rPr lang="et-EE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meeleolu muutused</a:t>
            </a:r>
            <a:r>
              <a:rPr lang="et-EE" dirty="0">
                <a:latin typeface="Book Antiqua" panose="02040602050305030304" pitchFamily="18" charset="0"/>
              </a:rPr>
              <a:t>:</a:t>
            </a:r>
            <a:endParaRPr lang="et-EE" dirty="0" smtClean="0">
              <a:latin typeface="Book Antiqua" panose="02040602050305030304" pitchFamily="18" charset="0"/>
            </a:endParaRPr>
          </a:p>
          <a:p>
            <a:endParaRPr lang="et-EE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t-EE" dirty="0" smtClean="0">
                <a:latin typeface="Book Antiqua" panose="02040602050305030304" pitchFamily="18" charset="0"/>
              </a:rPr>
              <a:t>▫ Väga tihti esinevad </a:t>
            </a:r>
            <a:r>
              <a:rPr lang="et-EE" b="1" dirty="0" smtClean="0">
                <a:latin typeface="Book Antiqua" panose="02040602050305030304" pitchFamily="18" charset="0"/>
              </a:rPr>
              <a:t>ärevus ja depressioon</a:t>
            </a:r>
            <a:r>
              <a:rPr lang="et-EE" dirty="0" smtClean="0">
                <a:latin typeface="Book Antiqua" panose="02040602050305030304" pitchFamily="18" charset="0"/>
              </a:rPr>
              <a:t>.</a:t>
            </a:r>
          </a:p>
          <a:p>
            <a:pPr marL="0" indent="0">
              <a:buNone/>
            </a:pPr>
            <a:r>
              <a:rPr lang="et-EE" dirty="0" smtClean="0">
                <a:latin typeface="Book Antiqua" panose="02040602050305030304" pitchFamily="18" charset="0"/>
              </a:rPr>
              <a:t>▫ Sündroomiga patsientidel on </a:t>
            </a:r>
            <a:r>
              <a:rPr lang="et-EE" b="1" dirty="0" smtClean="0">
                <a:latin typeface="Book Antiqua" panose="02040602050305030304" pitchFamily="18" charset="0"/>
              </a:rPr>
              <a:t>madal enesehinnang</a:t>
            </a:r>
            <a:r>
              <a:rPr lang="et-EE" dirty="0" smtClean="0">
                <a:latin typeface="Book Antiqua" panose="02040602050305030304" pitchFamily="18" charset="0"/>
              </a:rPr>
              <a:t>, puudub kindel, rahuldav isiksus ning nende elus on olnud märkimisväärseid kaotusi ja muutusi. </a:t>
            </a:r>
          </a:p>
          <a:p>
            <a:pPr marL="0" indent="0">
              <a:buNone/>
            </a:pPr>
            <a:endParaRPr lang="et-EE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ru-RU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680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 Antiqua" panose="02040602050305030304" pitchFamily="18" charset="0"/>
              </a:rPr>
              <a:t>S</a:t>
            </a:r>
            <a:r>
              <a:rPr lang="et-EE" dirty="0" smtClean="0">
                <a:latin typeface="Book Antiqua" panose="02040602050305030304" pitchFamily="18" charset="0"/>
              </a:rPr>
              <a:t>ümptomid:</a:t>
            </a:r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2300" y="1412776"/>
            <a:ext cx="4967812" cy="4968552"/>
          </a:xfrm>
        </p:spPr>
        <p:txBody>
          <a:bodyPr>
            <a:normAutofit fontScale="92500"/>
          </a:bodyPr>
          <a:lstStyle/>
          <a:p>
            <a:r>
              <a:rPr lang="et-EE" dirty="0" smtClean="0">
                <a:latin typeface="Book Antiqua" panose="02040602050305030304" pitchFamily="18" charset="0"/>
              </a:rPr>
              <a:t>Sümptomiteks on: põletustunne suus, valu, sügelus mukoosas,</a:t>
            </a:r>
            <a:r>
              <a:rPr lang="et-EE" dirty="0"/>
              <a:t> </a:t>
            </a:r>
            <a:r>
              <a:rPr lang="et-EE" dirty="0" smtClean="0">
                <a:latin typeface="Book Antiqua" panose="02040602050305030304" pitchFamily="18" charset="0"/>
              </a:rPr>
              <a:t>salivatsiooni.</a:t>
            </a:r>
            <a:endParaRPr lang="en-US" dirty="0" smtClean="0"/>
          </a:p>
          <a:p>
            <a:endParaRPr lang="ru-RU" dirty="0"/>
          </a:p>
          <a:p>
            <a:r>
              <a:rPr lang="et-EE" dirty="0" smtClean="0">
                <a:latin typeface="Book Antiqua" panose="02040602050305030304" pitchFamily="18" charset="0"/>
              </a:rPr>
              <a:t> Samas ei esine teisi füsioloogilisi muutusi, laboratoorsed analüüsid normis.</a:t>
            </a:r>
            <a:endParaRPr lang="ru-RU" dirty="0" smtClean="0">
              <a:latin typeface="Book Antiqua" panose="02040602050305030304" pitchFamily="18" charset="0"/>
            </a:endParaRPr>
          </a:p>
          <a:p>
            <a:endParaRPr lang="en-US" dirty="0" smtClean="0">
              <a:latin typeface="Book Antiqua" panose="02040602050305030304" pitchFamily="18" charset="0"/>
            </a:endParaRPr>
          </a:p>
          <a:p>
            <a:r>
              <a:rPr lang="et-EE" dirty="0" smtClean="0">
                <a:latin typeface="Book Antiqua" panose="02040602050305030304" pitchFamily="18" charset="0"/>
              </a:rPr>
              <a:t>Valu päeva jooksul süveneb.</a:t>
            </a:r>
            <a:endParaRPr lang="en-US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t-EE" dirty="0" smtClean="0">
                <a:latin typeface="Book Antiqua" panose="02040602050305030304" pitchFamily="18" charset="0"/>
              </a:rPr>
              <a:t> </a:t>
            </a:r>
          </a:p>
          <a:p>
            <a:r>
              <a:rPr lang="et-EE" dirty="0" smtClean="0">
                <a:latin typeface="Book Antiqua" panose="02040602050305030304" pitchFamily="18" charset="0"/>
              </a:rPr>
              <a:t>BMS valu võib kesta umbes 4-6 kuud ja lokaliseerub keele peal ja lisaks võivad haaratud olla</a:t>
            </a:r>
            <a:r>
              <a:rPr lang="et-EE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suulagi, põsed, huuled. </a:t>
            </a:r>
            <a:endParaRPr lang="en-US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endParaRPr lang="et-EE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r>
              <a:rPr lang="et-EE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Spontaanne.  </a:t>
            </a:r>
            <a:r>
              <a:rPr lang="et-E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</a:rPr>
              <a:t>Mõruda ja metallimaitse suus?</a:t>
            </a:r>
            <a:endParaRPr lang="et-EE" dirty="0" smtClean="0">
              <a:latin typeface="Book Antiqua" panose="02040602050305030304" pitchFamily="18" charset="0"/>
            </a:endParaRPr>
          </a:p>
          <a:p>
            <a:endParaRPr lang="et-EE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135" y="365126"/>
            <a:ext cx="1890910" cy="194201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142397"/>
            <a:ext cx="1769901" cy="123893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163" y="2787558"/>
            <a:ext cx="2434188" cy="10698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99896" y="2947790"/>
            <a:ext cx="1037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600" b="1" dirty="0" smtClean="0">
                <a:solidFill>
                  <a:srgbClr val="00B050"/>
                </a:solidFill>
              </a:rPr>
              <a:t>OK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181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 Antiqua" panose="02040602050305030304" pitchFamily="18" charset="0"/>
              </a:rPr>
              <a:t>S</a:t>
            </a:r>
            <a:r>
              <a:rPr lang="et-EE" dirty="0" smtClean="0">
                <a:latin typeface="Book Antiqua" panose="02040602050305030304" pitchFamily="18" charset="0"/>
              </a:rPr>
              <a:t>ümptomid(2):</a:t>
            </a:r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5743550" cy="4351338"/>
          </a:xfrm>
        </p:spPr>
        <p:txBody>
          <a:bodyPr/>
          <a:lstStyle/>
          <a:p>
            <a:r>
              <a:rPr lang="et-EE" dirty="0" smtClean="0">
                <a:latin typeface="Book Antiqua" panose="02040602050305030304" pitchFamily="18" charset="0"/>
              </a:rPr>
              <a:t>BMS lokaliseerub tavaliselt keele peal (</a:t>
            </a:r>
            <a:r>
              <a:rPr lang="et-EE" b="1" dirty="0" smtClean="0">
                <a:latin typeface="Book Antiqua" panose="02040602050305030304" pitchFamily="18" charset="0"/>
              </a:rPr>
              <a:t>keeletipp, lateraalsed küljed</a:t>
            </a:r>
            <a:r>
              <a:rPr lang="et-EE" dirty="0" smtClean="0">
                <a:latin typeface="Book Antiqua" panose="02040602050305030304" pitchFamily="18" charset="0"/>
              </a:rPr>
              <a:t>);</a:t>
            </a:r>
          </a:p>
          <a:p>
            <a:endParaRPr lang="et-EE" dirty="0" smtClean="0">
              <a:latin typeface="Book Antiqua" panose="02040602050305030304" pitchFamily="18" charset="0"/>
            </a:endParaRPr>
          </a:p>
          <a:p>
            <a:r>
              <a:rPr lang="et-EE" dirty="0" smtClean="0">
                <a:latin typeface="Book Antiqua" panose="02040602050305030304" pitchFamily="18" charset="0"/>
              </a:rPr>
              <a:t>Düskomfort võib olla </a:t>
            </a:r>
            <a:r>
              <a:rPr lang="et-EE" b="1" dirty="0" smtClean="0">
                <a:latin typeface="Book Antiqua" panose="02040602050305030304" pitchFamily="18" charset="0"/>
              </a:rPr>
              <a:t>pidev</a:t>
            </a:r>
            <a:r>
              <a:rPr lang="et-EE" dirty="0" smtClean="0">
                <a:latin typeface="Book Antiqua" panose="02040602050305030304" pitchFamily="18" charset="0"/>
              </a:rPr>
              <a:t>, </a:t>
            </a:r>
            <a:r>
              <a:rPr lang="et-EE" b="1" dirty="0" smtClean="0">
                <a:latin typeface="Book Antiqua" panose="02040602050305030304" pitchFamily="18" charset="0"/>
              </a:rPr>
              <a:t>hootiline</a:t>
            </a:r>
            <a:r>
              <a:rPr lang="et-EE" dirty="0" smtClean="0">
                <a:latin typeface="Book Antiqua" panose="02040602050305030304" pitchFamily="18" charset="0"/>
              </a:rPr>
              <a:t>, mõned päevad võivad olla sümptomitevaba;</a:t>
            </a:r>
          </a:p>
          <a:p>
            <a:endParaRPr lang="et-EE" dirty="0" smtClean="0">
              <a:latin typeface="Book Antiqua" panose="02040602050305030304" pitchFamily="18" charset="0"/>
            </a:endParaRPr>
          </a:p>
          <a:p>
            <a:r>
              <a:rPr lang="et-EE" dirty="0" smtClean="0">
                <a:latin typeface="Book Antiqua" panose="02040602050305030304" pitchFamily="18" charset="0"/>
              </a:rPr>
              <a:t>Vürtsikas toit, tsitrulised, liiga kuum või külm toit võivad provotseerida sümptomeid; </a:t>
            </a:r>
          </a:p>
          <a:p>
            <a:endParaRPr lang="et-EE" dirty="0" smtClean="0">
              <a:latin typeface="Book Antiqua" panose="02040602050305030304" pitchFamily="18" charset="0"/>
            </a:endParaRPr>
          </a:p>
          <a:p>
            <a:r>
              <a:rPr lang="et-EE" dirty="0" smtClean="0">
                <a:latin typeface="Book Antiqua" panose="02040602050305030304" pitchFamily="18" charset="0"/>
              </a:rPr>
              <a:t>Närimiskumm, maiustused parendavad olukorda.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247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Book Antiqua" panose="02040602050305030304" pitchFamily="18" charset="0"/>
              </a:rPr>
              <a:t>Sümptomite tüübid:</a:t>
            </a:r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6895678" cy="4351338"/>
          </a:xfrm>
        </p:spPr>
        <p:txBody>
          <a:bodyPr/>
          <a:lstStyle/>
          <a:p>
            <a:pPr lvl="0"/>
            <a:r>
              <a:rPr lang="et-EE" b="1" dirty="0">
                <a:latin typeface="Book Antiqua" panose="02040602050305030304" pitchFamily="18" charset="0"/>
              </a:rPr>
              <a:t>Tüüp </a:t>
            </a:r>
            <a:r>
              <a:rPr lang="et-EE" b="1" dirty="0" smtClean="0">
                <a:latin typeface="Book Antiqua" panose="02040602050305030304" pitchFamily="18" charset="0"/>
              </a:rPr>
              <a:t>1 </a:t>
            </a:r>
            <a:r>
              <a:rPr lang="et-EE" dirty="0" smtClean="0">
                <a:latin typeface="Book Antiqua" panose="02040602050305030304" pitchFamily="18" charset="0"/>
              </a:rPr>
              <a:t>– </a:t>
            </a:r>
            <a:r>
              <a:rPr lang="et-EE" dirty="0">
                <a:latin typeface="Book Antiqua" panose="02040602050305030304" pitchFamily="18" charset="0"/>
              </a:rPr>
              <a:t>igapäevane valu, </a:t>
            </a:r>
            <a:r>
              <a:rPr lang="et-EE" dirty="0" smtClean="0">
                <a:latin typeface="Book Antiqua" panose="02040602050305030304" pitchFamily="18" charset="0"/>
              </a:rPr>
              <a:t>muutub </a:t>
            </a:r>
            <a:r>
              <a:rPr lang="et-EE" dirty="0">
                <a:latin typeface="Book Antiqua" panose="02040602050305030304" pitchFamily="18" charset="0"/>
              </a:rPr>
              <a:t>päeva jooksul halvemaks. </a:t>
            </a:r>
            <a:endParaRPr lang="et-EE" dirty="0" smtClean="0">
              <a:latin typeface="Book Antiqua" panose="02040602050305030304" pitchFamily="18" charset="0"/>
            </a:endParaRPr>
          </a:p>
          <a:p>
            <a:pPr lvl="0"/>
            <a:endParaRPr lang="ru-RU" dirty="0">
              <a:latin typeface="Book Antiqua" panose="02040602050305030304" pitchFamily="18" charset="0"/>
            </a:endParaRPr>
          </a:p>
          <a:p>
            <a:pPr lvl="0"/>
            <a:r>
              <a:rPr lang="et-EE" b="1" dirty="0">
                <a:latin typeface="Book Antiqua" panose="02040602050305030304" pitchFamily="18" charset="0"/>
              </a:rPr>
              <a:t>Tüüp </a:t>
            </a:r>
            <a:r>
              <a:rPr lang="et-EE" b="1" dirty="0" smtClean="0">
                <a:latin typeface="Book Antiqua" panose="02040602050305030304" pitchFamily="18" charset="0"/>
              </a:rPr>
              <a:t>2 </a:t>
            </a:r>
            <a:r>
              <a:rPr lang="et-EE" dirty="0">
                <a:latin typeface="Book Antiqua" panose="02040602050305030304" pitchFamily="18" charset="0"/>
              </a:rPr>
              <a:t>– igapäevane </a:t>
            </a:r>
            <a:r>
              <a:rPr lang="et-EE" dirty="0" smtClean="0">
                <a:latin typeface="Book Antiqua" panose="02040602050305030304" pitchFamily="18" charset="0"/>
              </a:rPr>
              <a:t>kestev valu. Seos </a:t>
            </a:r>
            <a:r>
              <a:rPr lang="et-EE" dirty="0">
                <a:latin typeface="Book Antiqua" panose="02040602050305030304" pitchFamily="18" charset="0"/>
              </a:rPr>
              <a:t>psühhiaatriliste </a:t>
            </a:r>
            <a:r>
              <a:rPr lang="et-EE" dirty="0" smtClean="0">
                <a:latin typeface="Book Antiqua" panose="02040602050305030304" pitchFamily="18" charset="0"/>
              </a:rPr>
              <a:t>faktoritega.</a:t>
            </a:r>
          </a:p>
          <a:p>
            <a:pPr lvl="0"/>
            <a:endParaRPr lang="et-EE" dirty="0" smtClean="0">
              <a:latin typeface="Book Antiqua" panose="02040602050305030304" pitchFamily="18" charset="0"/>
            </a:endParaRPr>
          </a:p>
          <a:p>
            <a:pPr lvl="0"/>
            <a:r>
              <a:rPr lang="et-EE" b="1" dirty="0" smtClean="0">
                <a:latin typeface="Book Antiqua" panose="02040602050305030304" pitchFamily="18" charset="0"/>
              </a:rPr>
              <a:t>Tüüp 3 </a:t>
            </a:r>
            <a:r>
              <a:rPr lang="et-EE" dirty="0" smtClean="0">
                <a:latin typeface="Book Antiqua" panose="02040602050305030304" pitchFamily="18" charset="0"/>
              </a:rPr>
              <a:t>– </a:t>
            </a:r>
            <a:r>
              <a:rPr lang="et-EE" dirty="0">
                <a:latin typeface="Book Antiqua" panose="02040602050305030304" pitchFamily="18" charset="0"/>
              </a:rPr>
              <a:t>aeg-ajalt esinev </a:t>
            </a:r>
            <a:r>
              <a:rPr lang="et-EE" dirty="0" smtClean="0">
                <a:latin typeface="Book Antiqua" panose="02040602050305030304" pitchFamily="18" charset="0"/>
              </a:rPr>
              <a:t>valu, nt </a:t>
            </a:r>
            <a:r>
              <a:rPr lang="et-EE" dirty="0">
                <a:latin typeface="Book Antiqua" panose="02040602050305030304" pitchFamily="18" charset="0"/>
              </a:rPr>
              <a:t>suupõhjas, kurgus, põse </a:t>
            </a:r>
            <a:r>
              <a:rPr lang="et-EE" dirty="0" smtClean="0">
                <a:latin typeface="Book Antiqua" panose="02040602050305030304" pitchFamily="18" charset="0"/>
              </a:rPr>
              <a:t>mukoosas.</a:t>
            </a:r>
            <a:r>
              <a:rPr lang="en-US" dirty="0" smtClean="0">
                <a:latin typeface="Book Antiqua" panose="02040602050305030304" pitchFamily="18" charset="0"/>
              </a:rPr>
              <a:t> </a:t>
            </a:r>
            <a:r>
              <a:rPr lang="et-EE" dirty="0" smtClean="0">
                <a:latin typeface="Book Antiqua" panose="02040602050305030304" pitchFamily="18" charset="0"/>
              </a:rPr>
              <a:t>Seos toiduallergeenidega. </a:t>
            </a:r>
            <a:endParaRPr lang="ru-RU" dirty="0">
              <a:latin typeface="Book Antiqua" panose="0204060205030503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5180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F057E22-3B7C-4141-BDEA-4DE09332FB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13711</TotalTime>
  <Words>562</Words>
  <Application>Microsoft Office PowerPoint</Application>
  <PresentationFormat>Экран (4:3)</PresentationFormat>
  <Paragraphs>103</Paragraphs>
  <Slides>13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Book Antiqua</vt:lpstr>
      <vt:lpstr>Calibri</vt:lpstr>
      <vt:lpstr>Calibri Light</vt:lpstr>
      <vt:lpstr>Тема Office</vt:lpstr>
      <vt:lpstr>Burning mouth syndrome ehk põletava suu sündroom</vt:lpstr>
      <vt:lpstr>Sisukord:</vt:lpstr>
      <vt:lpstr>Mõiste</vt:lpstr>
      <vt:lpstr>Etioloogia</vt:lpstr>
      <vt:lpstr>Patogenees</vt:lpstr>
      <vt:lpstr>Презентация PowerPoint</vt:lpstr>
      <vt:lpstr>Sümptomid:</vt:lpstr>
      <vt:lpstr>Sümptomid(2):</vt:lpstr>
      <vt:lpstr>Sümptomite tüübid:</vt:lpstr>
      <vt:lpstr>Ravi:</vt:lpstr>
      <vt:lpstr>Kokkuvõte:</vt:lpstr>
      <vt:lpstr>Kasutatud kirjandus: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Burning mouth syndrome ehk põletava suu sündroom</dc:title>
  <dc:creator>Jana Jakovleva</dc:creator>
  <cp:keywords/>
  <cp:lastModifiedBy>Jana Jakovleva</cp:lastModifiedBy>
  <cp:revision>41</cp:revision>
  <dcterms:created xsi:type="dcterms:W3CDTF">2018-10-01T09:30:48Z</dcterms:created>
  <dcterms:modified xsi:type="dcterms:W3CDTF">2018-10-17T19:31:55Z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TC024745729991</vt:lpwstr>
  </property>
</Properties>
</file>