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9"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J." initials="RbD" lastIdx="1" clrIdx="0">
    <p:extLst>
      <p:ext uri="{19B8F6BF-5375-455C-9EA6-DF929625EA0E}">
        <p15:presenceInfo xmlns:p15="http://schemas.microsoft.com/office/powerpoint/2012/main" userId="Jana 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3091" autoAdjust="0"/>
  </p:normalViewPr>
  <p:slideViewPr>
    <p:cSldViewPr snapToGrid="0">
      <p:cViewPr>
        <p:scale>
          <a:sx n="71" d="100"/>
          <a:sy n="71" d="100"/>
        </p:scale>
        <p:origin x="798"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2T22:57:35.934"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611D6-7D85-42F1-AF3C-056E1B7D9BEB}" type="datetimeFigureOut">
              <a:rPr lang="ru-RU" smtClean="0"/>
              <a:t>22.03.2018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0727C-9EB0-475F-9C31-6BCAD13696DC}" type="slidenum">
              <a:rPr lang="ru-RU" smtClean="0"/>
              <a:t>‹#›</a:t>
            </a:fld>
            <a:endParaRPr lang="ru-RU"/>
          </a:p>
        </p:txBody>
      </p:sp>
    </p:spTree>
    <p:extLst>
      <p:ext uri="{BB962C8B-B14F-4D97-AF65-F5344CB8AC3E}">
        <p14:creationId xmlns:p14="http://schemas.microsoft.com/office/powerpoint/2010/main" val="86838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erma.ee/articles.php?id=23"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derma.ee/articles.php?id=14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erma.ee/articles.php?id=4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derma.ee/articles.php?id=10" TargetMode="External"/><Relationship Id="rId5" Type="http://schemas.openxmlformats.org/officeDocument/2006/relationships/hyperlink" Target="http://www.derma.ee/articles.php?id=27" TargetMode="External"/><Relationship Id="rId4" Type="http://schemas.openxmlformats.org/officeDocument/2006/relationships/hyperlink" Target="http://www.derma.ee/articles.php?id=2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erma.ee/articles.php?id=10" TargetMode="External"/><Relationship Id="rId7" Type="http://schemas.openxmlformats.org/officeDocument/2006/relationships/hyperlink" Target="http://www.derma.ee/articles.php?id=1"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derma.ee/articles.php?id=24#3" TargetMode="External"/><Relationship Id="rId5" Type="http://schemas.openxmlformats.org/officeDocument/2006/relationships/hyperlink" Target="http://www.derma.ee/articles.php?id=29" TargetMode="External"/><Relationship Id="rId4" Type="http://schemas.openxmlformats.org/officeDocument/2006/relationships/hyperlink" Target="http://www.derma.ee/articles.php?id=2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et-EE" sz="1200" b="0" i="0" kern="1200" dirty="0" smtClean="0">
                <a:solidFill>
                  <a:schemeClr val="tx1"/>
                </a:solidFill>
                <a:effectLst/>
                <a:latin typeface="+mn-lt"/>
                <a:ea typeface="+mn-ea"/>
                <a:cs typeface="+mn-cs"/>
              </a:rPr>
              <a:t>Puberteedieas suureneb nii poistel kui ka tüdrukutel meessuguhormoonide, eelkõige testosterooni tootmine. Selle toimel rasunäärmed suurenevad ja hakkavad tootma rohkem rasu.</a:t>
            </a:r>
          </a:p>
          <a:p>
            <a:pPr marL="228600" indent="-228600">
              <a:buAutoNum type="arabicPeriod"/>
            </a:pPr>
            <a:r>
              <a:rPr lang="et-EE" sz="1200" b="0" i="0" kern="1200" dirty="0" smtClean="0">
                <a:solidFill>
                  <a:schemeClr val="tx1"/>
                </a:solidFill>
                <a:effectLst/>
                <a:latin typeface="+mn-lt"/>
                <a:ea typeface="+mn-ea"/>
                <a:cs typeface="+mn-cs"/>
              </a:rPr>
              <a:t>Rasunäärmete viimajuhad võivad mõnikord naharakkude liigse sarvestumise tagajärjel kitsamaks muutuda. Selle tulemusena ei pääse rasu vaba.lt naha pinnale, vaid hakkab kogunema viimajuhadesse.=&gt;</a:t>
            </a:r>
            <a:r>
              <a:rPr lang="et-EE" sz="1200" b="0" i="0" kern="1200" baseline="0" dirty="0" smtClean="0">
                <a:solidFill>
                  <a:schemeClr val="tx1"/>
                </a:solidFill>
                <a:effectLst/>
                <a:latin typeface="+mn-lt"/>
                <a:ea typeface="+mn-ea"/>
                <a:cs typeface="+mn-cs"/>
              </a:rPr>
              <a:t> </a:t>
            </a:r>
            <a:r>
              <a:rPr lang="et-EE" sz="1200" b="0" i="0" kern="1200" dirty="0" smtClean="0">
                <a:solidFill>
                  <a:schemeClr val="tx1"/>
                </a:solidFill>
                <a:effectLst/>
                <a:latin typeface="+mn-lt"/>
                <a:ea typeface="+mn-ea"/>
                <a:cs typeface="+mn-cs"/>
              </a:rPr>
              <a:t>komedoonid.</a:t>
            </a:r>
          </a:p>
          <a:p>
            <a:pPr marL="228600" indent="-228600">
              <a:buAutoNum type="arabicPeriod"/>
            </a:pPr>
            <a:r>
              <a:rPr lang="et-EE" sz="1200" b="0" i="0" kern="1200" dirty="0" smtClean="0">
                <a:solidFill>
                  <a:schemeClr val="tx1"/>
                </a:solidFill>
                <a:effectLst/>
                <a:latin typeface="+mn-lt"/>
                <a:ea typeface="+mn-ea"/>
                <a:cs typeface="+mn-cs"/>
              </a:rPr>
              <a:t>Kui hormoon progesterooni tase on tõusnud. Progesteroon põhjustab vedeliku peetust ja kudede turset (ilmselt on tuttav menstruatsioonieelne “tursumine”), mille tulemusena poorid surutakse kinni. Androgeenid stimuleerivad rasunäärmetes rasu tootmist.Või  on östrogeenide tase liiga madal.</a:t>
            </a:r>
          </a:p>
          <a:p>
            <a:pPr marL="228600" indent="-228600">
              <a:buAutoNum type="arabicPeriod"/>
            </a:pPr>
            <a:r>
              <a:rPr lang="et-EE" sz="1200" b="0" i="0" kern="1200" dirty="0" smtClean="0">
                <a:solidFill>
                  <a:schemeClr val="tx1"/>
                </a:solidFill>
                <a:effectLst/>
                <a:latin typeface="+mn-lt"/>
                <a:ea typeface="+mn-ea"/>
                <a:cs typeface="+mn-cs"/>
              </a:rPr>
              <a:t>Nahal on alati mikroobe, mis moodustavad naha normaalse mikrofloora. Ummistunud rasunäärmete viimajuhad on soodne elukeskkond teatud liiki mikroobidele, mis võivad tekitada põletikulisi koldeid</a:t>
            </a:r>
          </a:p>
          <a:p>
            <a:pPr marL="228600" indent="-228600">
              <a:buAutoNum type="arabicPeriod"/>
            </a:pPr>
            <a:r>
              <a:rPr lang="et-EE" sz="1200" b="0" i="0" kern="1200" dirty="0" smtClean="0">
                <a:solidFill>
                  <a:schemeClr val="tx1"/>
                </a:solidFill>
                <a:effectLst/>
                <a:latin typeface="+mn-lt"/>
                <a:ea typeface="+mn-ea"/>
                <a:cs typeface="+mn-cs"/>
              </a:rPr>
              <a:t>Uuringutes on leitud, et akne on päriliku eelsoodumusega haigus. Kui mõlemal vanemal on nooruses esinenud akne, on ka lapsel suurem oht haigestuda. Pärilik on ka armide tekke eelsoodumus.</a:t>
            </a:r>
          </a:p>
          <a:p>
            <a:endParaRPr lang="ru-RU" dirty="0"/>
          </a:p>
        </p:txBody>
      </p:sp>
      <p:sp>
        <p:nvSpPr>
          <p:cNvPr id="4" name="Номер слайда 3"/>
          <p:cNvSpPr>
            <a:spLocks noGrp="1"/>
          </p:cNvSpPr>
          <p:nvPr>
            <p:ph type="sldNum" sz="quarter" idx="10"/>
          </p:nvPr>
        </p:nvSpPr>
        <p:spPr/>
        <p:txBody>
          <a:bodyPr/>
          <a:lstStyle/>
          <a:p>
            <a:fld id="{1590727C-9EB0-475F-9C31-6BCAD13696DC}" type="slidenum">
              <a:rPr lang="ru-RU" smtClean="0"/>
              <a:t>3</a:t>
            </a:fld>
            <a:endParaRPr lang="ru-RU"/>
          </a:p>
        </p:txBody>
      </p:sp>
    </p:spTree>
    <p:extLst>
      <p:ext uri="{BB962C8B-B14F-4D97-AF65-F5344CB8AC3E}">
        <p14:creationId xmlns:p14="http://schemas.microsoft.com/office/powerpoint/2010/main" val="199425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tretinoiin (Retin-A kreem)</a:t>
            </a:r>
          </a:p>
          <a:p>
            <a:r>
              <a:rPr lang="et-EE" dirty="0" smtClean="0"/>
              <a:t>adapaleen (Differin geel).</a:t>
            </a:r>
            <a:r>
              <a:rPr lang="et-EE" sz="1200" b="0" i="0" kern="1200" dirty="0" smtClean="0">
                <a:solidFill>
                  <a:schemeClr val="tx1"/>
                </a:solidFill>
                <a:effectLst/>
                <a:latin typeface="+mn-lt"/>
                <a:ea typeface="+mn-ea"/>
                <a:cs typeface="+mn-cs"/>
              </a:rPr>
              <a:t> Adapaleen omab lisaks ka mõningast põletikuvastast toimet, mistõttu ta aitab paremini vähendada </a:t>
            </a:r>
            <a:r>
              <a:rPr lang="et-EE" sz="1200" b="0" i="0" u="none" strike="noStrike" kern="1200" dirty="0" smtClean="0">
                <a:solidFill>
                  <a:schemeClr val="tx1"/>
                </a:solidFill>
                <a:effectLst/>
                <a:latin typeface="+mn-lt"/>
                <a:ea typeface="+mn-ea"/>
                <a:cs typeface="+mn-cs"/>
                <a:hlinkClick r:id="rId3"/>
              </a:rPr>
              <a:t>põletikulist</a:t>
            </a:r>
            <a:r>
              <a:rPr lang="et-EE" sz="1200" b="0" i="0" kern="1200" dirty="0" smtClean="0">
                <a:solidFill>
                  <a:schemeClr val="tx1"/>
                </a:solidFill>
                <a:effectLst/>
                <a:latin typeface="+mn-lt"/>
                <a:ea typeface="+mn-ea"/>
                <a:cs typeface="+mn-cs"/>
              </a:rPr>
              <a:t> aknet. Adapaleeni kasutamine ja kõrvaltoimed on sarnased tretinoiinile, kuid ta on viimasest veidi paremini talutav.</a:t>
            </a:r>
            <a:endParaRPr lang="et-EE" dirty="0" smtClean="0"/>
          </a:p>
          <a:p>
            <a:r>
              <a:rPr lang="et-EE" dirty="0" smtClean="0"/>
              <a:t>tazaroteen (Eestis ei ole).</a:t>
            </a:r>
          </a:p>
          <a:p>
            <a:endParaRPr lang="et-EE" dirty="0" smtClean="0"/>
          </a:p>
          <a:p>
            <a:r>
              <a:rPr lang="et-EE" sz="1200" b="0" i="0" kern="1200" dirty="0" smtClean="0">
                <a:solidFill>
                  <a:schemeClr val="tx1"/>
                </a:solidFill>
                <a:effectLst/>
                <a:latin typeface="+mn-lt"/>
                <a:ea typeface="+mn-ea"/>
                <a:cs typeface="+mn-cs"/>
              </a:rPr>
              <a:t>Peale selle leiavad retinoidid kasutust veel mitmete järgnevate seisundite korral: solaarlaigud, </a:t>
            </a:r>
            <a:r>
              <a:rPr lang="et-EE" sz="1200" b="0" i="0" u="none" strike="noStrike" kern="1200" dirty="0" smtClean="0">
                <a:solidFill>
                  <a:schemeClr val="tx1"/>
                </a:solidFill>
                <a:effectLst/>
                <a:latin typeface="+mn-lt"/>
                <a:ea typeface="+mn-ea"/>
                <a:cs typeface="+mn-cs"/>
                <a:hlinkClick r:id="rId4"/>
              </a:rPr>
              <a:t>melasma</a:t>
            </a:r>
            <a:r>
              <a:rPr lang="et-EE" sz="1200" b="0" i="0" kern="1200" dirty="0" smtClean="0">
                <a:solidFill>
                  <a:schemeClr val="tx1"/>
                </a:solidFill>
                <a:effectLst/>
                <a:latin typeface="+mn-lt"/>
                <a:ea typeface="+mn-ea"/>
                <a:cs typeface="+mn-cs"/>
              </a:rPr>
              <a:t>, rosaatsea, aktiinilised keratoosid, lamedad tüükad, armid, laiguline juuksetus.</a:t>
            </a:r>
            <a:r>
              <a:rPr lang="fi-FI" sz="1200" b="0" i="0" kern="1200" dirty="0" smtClean="0">
                <a:solidFill>
                  <a:schemeClr val="tx1"/>
                </a:solidFill>
                <a:effectLst/>
                <a:latin typeface="+mn-lt"/>
                <a:ea typeface="+mn-ea"/>
                <a:cs typeface="+mn-cs"/>
              </a:rPr>
              <a:t> preparaadid vananeva ja fotovananenud naha ravis</a:t>
            </a:r>
            <a:r>
              <a:rPr lang="et-EE" sz="1200" b="0" i="0" kern="1200" dirty="0" smtClean="0">
                <a:solidFill>
                  <a:schemeClr val="tx1"/>
                </a:solidFill>
                <a:effectLst/>
                <a:latin typeface="+mn-lt"/>
                <a:ea typeface="+mn-ea"/>
                <a:cs typeface="+mn-cs"/>
              </a:rPr>
              <a:t>.</a:t>
            </a:r>
            <a:endParaRPr lang="et-EE" dirty="0" smtClean="0"/>
          </a:p>
          <a:p>
            <a:endParaRPr lang="ru-RU" dirty="0"/>
          </a:p>
        </p:txBody>
      </p:sp>
      <p:sp>
        <p:nvSpPr>
          <p:cNvPr id="4" name="Slide Number Placeholder 3"/>
          <p:cNvSpPr>
            <a:spLocks noGrp="1"/>
          </p:cNvSpPr>
          <p:nvPr>
            <p:ph type="sldNum" sz="quarter" idx="10"/>
          </p:nvPr>
        </p:nvSpPr>
        <p:spPr/>
        <p:txBody>
          <a:bodyPr/>
          <a:lstStyle/>
          <a:p>
            <a:fld id="{5F2C10E1-0B05-4396-906C-20CD0C8D21C1}" type="slidenum">
              <a:rPr lang="ru-RU" smtClean="0"/>
              <a:t>20</a:t>
            </a:fld>
            <a:endParaRPr lang="ru-RU"/>
          </a:p>
        </p:txBody>
      </p:sp>
    </p:spTree>
    <p:extLst>
      <p:ext uri="{BB962C8B-B14F-4D97-AF65-F5344CB8AC3E}">
        <p14:creationId xmlns:p14="http://schemas.microsoft.com/office/powerpoint/2010/main" val="227562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Ravimil ei ole Eesti Vabariigis müügiluba</a:t>
            </a:r>
            <a:r>
              <a:rPr lang="et-EE" dirty="0" smtClean="0"/>
              <a:t>.</a:t>
            </a:r>
            <a:endParaRPr lang="ru-RU" dirty="0"/>
          </a:p>
        </p:txBody>
      </p:sp>
      <p:sp>
        <p:nvSpPr>
          <p:cNvPr id="4" name="Slide Number Placeholder 3"/>
          <p:cNvSpPr>
            <a:spLocks noGrp="1"/>
          </p:cNvSpPr>
          <p:nvPr>
            <p:ph type="sldNum" sz="quarter" idx="10"/>
          </p:nvPr>
        </p:nvSpPr>
        <p:spPr/>
        <p:txBody>
          <a:bodyPr/>
          <a:lstStyle/>
          <a:p>
            <a:fld id="{5F2C10E1-0B05-4396-906C-20CD0C8D21C1}" type="slidenum">
              <a:rPr lang="ru-RU" smtClean="0"/>
              <a:t>21</a:t>
            </a:fld>
            <a:endParaRPr lang="ru-RU"/>
          </a:p>
        </p:txBody>
      </p:sp>
    </p:spTree>
    <p:extLst>
      <p:ext uri="{BB962C8B-B14F-4D97-AF65-F5344CB8AC3E}">
        <p14:creationId xmlns:p14="http://schemas.microsoft.com/office/powerpoint/2010/main" val="325269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i="0" kern="1200" dirty="0" smtClean="0">
                <a:solidFill>
                  <a:schemeClr val="tx1"/>
                </a:solidFill>
                <a:effectLst/>
                <a:latin typeface="+mn-lt"/>
                <a:ea typeface="+mn-ea"/>
                <a:cs typeface="+mn-cs"/>
              </a:rPr>
              <a:t>klindamütsiin (Dalacin-T 1% lahus), erütromütsiin (Aknefug-EL lahus), tetratsükliin (Imex salv) – retseptiravimid</a:t>
            </a:r>
            <a:endParaRPr lang="ru-RU" dirty="0"/>
          </a:p>
        </p:txBody>
      </p:sp>
      <p:sp>
        <p:nvSpPr>
          <p:cNvPr id="4" name="Slide Number Placeholder 3"/>
          <p:cNvSpPr>
            <a:spLocks noGrp="1"/>
          </p:cNvSpPr>
          <p:nvPr>
            <p:ph type="sldNum" sz="quarter" idx="10"/>
          </p:nvPr>
        </p:nvSpPr>
        <p:spPr/>
        <p:txBody>
          <a:bodyPr/>
          <a:lstStyle/>
          <a:p>
            <a:fld id="{5F2C10E1-0B05-4396-906C-20CD0C8D21C1}" type="slidenum">
              <a:rPr lang="ru-RU" smtClean="0"/>
              <a:t>24</a:t>
            </a:fld>
            <a:endParaRPr lang="ru-RU"/>
          </a:p>
        </p:txBody>
      </p:sp>
    </p:spTree>
    <p:extLst>
      <p:ext uri="{BB962C8B-B14F-4D97-AF65-F5344CB8AC3E}">
        <p14:creationId xmlns:p14="http://schemas.microsoft.com/office/powerpoint/2010/main" val="156093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t-EE" dirty="0" smtClean="0"/>
              <a:t>suure rasvasisaldusega kosmeetikatooted, mis soodustavad pooride ummistumist,</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b="0" i="0" kern="1200" dirty="0" smtClean="0">
                <a:solidFill>
                  <a:schemeClr val="tx1"/>
                </a:solidFill>
                <a:effectLst/>
                <a:latin typeface="+mn-lt"/>
                <a:ea typeface="+mn-ea"/>
                <a:cs typeface="+mn-cs"/>
              </a:rPr>
              <a:t>Kui hormoon progesterooni tase on tõusnud. Progesteroon põhjustab vedeliku peetust ja kudede turset (ilmselt on tuttav menstruatsioonieelne “tursumine”), mille tulemusena poorid surutakse kinni. Androgeenid stimuleerivad rasunäärmetes rasu tootmist.Või  on östrogeenide tase liiga madal.</a:t>
            </a:r>
          </a:p>
          <a:p>
            <a:endParaRPr lang="ru-RU" dirty="0"/>
          </a:p>
        </p:txBody>
      </p:sp>
      <p:sp>
        <p:nvSpPr>
          <p:cNvPr id="4" name="Номер слайда 3"/>
          <p:cNvSpPr>
            <a:spLocks noGrp="1"/>
          </p:cNvSpPr>
          <p:nvPr>
            <p:ph type="sldNum" sz="quarter" idx="10"/>
          </p:nvPr>
        </p:nvSpPr>
        <p:spPr/>
        <p:txBody>
          <a:bodyPr/>
          <a:lstStyle/>
          <a:p>
            <a:fld id="{1590727C-9EB0-475F-9C31-6BCAD13696DC}" type="slidenum">
              <a:rPr lang="ru-RU" smtClean="0"/>
              <a:t>5</a:t>
            </a:fld>
            <a:endParaRPr lang="ru-RU"/>
          </a:p>
        </p:txBody>
      </p:sp>
    </p:spTree>
    <p:extLst>
      <p:ext uri="{BB962C8B-B14F-4D97-AF65-F5344CB8AC3E}">
        <p14:creationId xmlns:p14="http://schemas.microsoft.com/office/powerpoint/2010/main" val="141309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590727C-9EB0-475F-9C31-6BCAD13696DC}" type="slidenum">
              <a:rPr lang="ru-RU" smtClean="0"/>
              <a:t>6</a:t>
            </a:fld>
            <a:endParaRPr lang="ru-RU"/>
          </a:p>
        </p:txBody>
      </p:sp>
    </p:spTree>
    <p:extLst>
      <p:ext uri="{BB962C8B-B14F-4D97-AF65-F5344CB8AC3E}">
        <p14:creationId xmlns:p14="http://schemas.microsoft.com/office/powerpoint/2010/main" val="91997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b="1" dirty="0" smtClean="0">
                <a:latin typeface="Cambria" panose="02040503050406030204" pitchFamily="18" charset="0"/>
              </a:rPr>
              <a:t>Acne inversa</a:t>
            </a:r>
            <a:r>
              <a:rPr lang="et-EE" dirty="0" smtClean="0">
                <a:latin typeface="Cambria" panose="02040503050406030204" pitchFamily="18" charset="0"/>
              </a:rPr>
              <a:t> – vt hidradeniit.</a:t>
            </a:r>
            <a:endParaRPr lang="ru-RU" dirty="0" smtClean="0">
              <a:latin typeface="Cambria" panose="02040503050406030204" pitchFamily="18" charset="0"/>
            </a:endParaRPr>
          </a:p>
          <a:p>
            <a:endParaRPr lang="ru-RU" dirty="0"/>
          </a:p>
        </p:txBody>
      </p:sp>
      <p:sp>
        <p:nvSpPr>
          <p:cNvPr id="4" name="Номер слайда 3"/>
          <p:cNvSpPr>
            <a:spLocks noGrp="1"/>
          </p:cNvSpPr>
          <p:nvPr>
            <p:ph type="sldNum" sz="quarter" idx="10"/>
          </p:nvPr>
        </p:nvSpPr>
        <p:spPr/>
        <p:txBody>
          <a:bodyPr/>
          <a:lstStyle/>
          <a:p>
            <a:fld id="{1590727C-9EB0-475F-9C31-6BCAD13696DC}" type="slidenum">
              <a:rPr lang="ru-RU" smtClean="0"/>
              <a:t>8</a:t>
            </a:fld>
            <a:endParaRPr lang="ru-RU"/>
          </a:p>
        </p:txBody>
      </p:sp>
    </p:spTree>
    <p:extLst>
      <p:ext uri="{BB962C8B-B14F-4D97-AF65-F5344CB8AC3E}">
        <p14:creationId xmlns:p14="http://schemas.microsoft.com/office/powerpoint/2010/main" val="196999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t-EE" dirty="0" smtClean="0"/>
              <a:t>Sõltuvalt akne raskusastmest kasutatakse </a:t>
            </a:r>
            <a:r>
              <a:rPr lang="et-EE" b="1" dirty="0" smtClean="0"/>
              <a:t>kas lokaalset </a:t>
            </a:r>
            <a:r>
              <a:rPr lang="et-EE" dirty="0" smtClean="0"/>
              <a:t>või </a:t>
            </a:r>
            <a:r>
              <a:rPr lang="et-EE" b="1" dirty="0" smtClean="0"/>
              <a:t>süsteemset ravi</a:t>
            </a:r>
            <a:r>
              <a:rPr lang="et-EE" dirty="0" smtClean="0"/>
              <a:t>, raske akne korral mõlemat. </a:t>
            </a:r>
            <a:r>
              <a:rPr lang="et-EE" b="1" dirty="0" smtClean="0"/>
              <a:t>akne on hästi ravile alluv haigus</a:t>
            </a:r>
            <a:r>
              <a:rPr lang="et-EE" dirty="0" smtClean="0"/>
              <a:t>, </a:t>
            </a:r>
            <a:endParaRPr lang="en-US" dirty="0" smtClean="0"/>
          </a:p>
          <a:p>
            <a:r>
              <a:rPr lang="et-EE" dirty="0" smtClean="0"/>
              <a:t>Ravitulemused saabuvad keskmiselt 4–6 nädalat pärast ravi algust ja ravi peab kestma veel nädalaid ja kuid.</a:t>
            </a:r>
            <a:endParaRPr lang="en-US" dirty="0" smtClean="0"/>
          </a:p>
          <a:p>
            <a:r>
              <a:rPr lang="et-EE" dirty="0" smtClean="0"/>
              <a:t>võib säilitusravi kesta ka aastaid. </a:t>
            </a:r>
            <a:endParaRPr lang="en-US" dirty="0" smtClean="0"/>
          </a:p>
          <a:p>
            <a:r>
              <a:rPr lang="et-EE" dirty="0" smtClean="0"/>
              <a:t>trakraniaalse rõhu tõusu ohu tõttu ei tohi kasutada tetratsükliine koos süsteemse retinoidiga</a:t>
            </a:r>
            <a:r>
              <a:rPr lang="en-US" dirty="0" smtClean="0"/>
              <a:t>.</a:t>
            </a:r>
          </a:p>
          <a:p>
            <a:r>
              <a:rPr lang="et-EE" b="1" dirty="0" smtClean="0">
                <a:solidFill>
                  <a:schemeClr val="accent1">
                    <a:lumMod val="75000"/>
                  </a:schemeClr>
                </a:solidFill>
              </a:rPr>
              <a:t>Süsteemse</a:t>
            </a:r>
            <a:r>
              <a:rPr lang="et-EE" dirty="0" smtClean="0"/>
              <a:t> ravi mittealustamist </a:t>
            </a:r>
            <a:r>
              <a:rPr lang="et-EE" b="1" dirty="0" smtClean="0"/>
              <a:t>raske akne </a:t>
            </a:r>
            <a:r>
              <a:rPr lang="et-EE" dirty="0" smtClean="0"/>
              <a:t>korral peetakse tänapäeval meditsiiniliseks veaks. </a:t>
            </a:r>
            <a:r>
              <a:rPr lang="en-US" dirty="0" smtClean="0"/>
              <a:t>.</a:t>
            </a:r>
            <a:endParaRPr lang="ru-RU" dirty="0"/>
          </a:p>
        </p:txBody>
      </p:sp>
      <p:sp>
        <p:nvSpPr>
          <p:cNvPr id="4" name="Номер слайда 3"/>
          <p:cNvSpPr>
            <a:spLocks noGrp="1"/>
          </p:cNvSpPr>
          <p:nvPr>
            <p:ph type="sldNum" sz="quarter" idx="10"/>
          </p:nvPr>
        </p:nvSpPr>
        <p:spPr/>
        <p:txBody>
          <a:bodyPr/>
          <a:lstStyle/>
          <a:p>
            <a:fld id="{1590727C-9EB0-475F-9C31-6BCAD13696DC}" type="slidenum">
              <a:rPr lang="ru-RU" smtClean="0"/>
              <a:t>10</a:t>
            </a:fld>
            <a:endParaRPr lang="ru-RU"/>
          </a:p>
        </p:txBody>
      </p:sp>
    </p:spTree>
    <p:extLst>
      <p:ext uri="{BB962C8B-B14F-4D97-AF65-F5344CB8AC3E}">
        <p14:creationId xmlns:p14="http://schemas.microsoft.com/office/powerpoint/2010/main" val="122779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i="0" kern="1200" dirty="0" smtClean="0">
                <a:solidFill>
                  <a:schemeClr val="tx1"/>
                </a:solidFill>
                <a:effectLst/>
                <a:latin typeface="+mn-lt"/>
                <a:ea typeface="+mn-ea"/>
                <a:cs typeface="+mn-cs"/>
              </a:rPr>
              <a:t>Paiksete komedolüütiliste preparaatide hulka kuuluvad:</a:t>
            </a:r>
          </a:p>
          <a:p>
            <a:r>
              <a:rPr lang="et-EE" sz="1200" b="0" i="0" u="none" strike="noStrike" kern="1200" dirty="0" smtClean="0">
                <a:solidFill>
                  <a:schemeClr val="tx1"/>
                </a:solidFill>
                <a:effectLst/>
                <a:latin typeface="+mn-lt"/>
                <a:ea typeface="+mn-ea"/>
                <a:cs typeface="+mn-cs"/>
                <a:hlinkClick r:id="rId3"/>
              </a:rPr>
              <a:t>retinoidid</a:t>
            </a:r>
            <a:r>
              <a:rPr lang="et-EE" sz="1200" b="0" i="0" kern="1200" dirty="0" smtClean="0">
                <a:solidFill>
                  <a:schemeClr val="tx1"/>
                </a:solidFill>
                <a:effectLst/>
                <a:latin typeface="+mn-lt"/>
                <a:ea typeface="+mn-ea"/>
                <a:cs typeface="+mn-cs"/>
              </a:rPr>
              <a:t> - adapaleen (Differin 0,1% geel), tretinoiin (0,05% Retin-A kreem) - retseptiravimid</a:t>
            </a:r>
          </a:p>
          <a:p>
            <a:r>
              <a:rPr lang="et-EE" sz="1200" b="0" i="0" u="none" strike="noStrike" kern="1200" dirty="0" smtClean="0">
                <a:solidFill>
                  <a:schemeClr val="tx1"/>
                </a:solidFill>
                <a:effectLst/>
                <a:latin typeface="+mn-lt"/>
                <a:ea typeface="+mn-ea"/>
                <a:cs typeface="+mn-cs"/>
                <a:hlinkClick r:id="rId4"/>
              </a:rPr>
              <a:t>aselaiinhape</a:t>
            </a:r>
            <a:r>
              <a:rPr lang="et-EE" sz="1200" b="0" i="0" kern="1200" dirty="0" smtClean="0">
                <a:solidFill>
                  <a:schemeClr val="tx1"/>
                </a:solidFill>
                <a:effectLst/>
                <a:latin typeface="+mn-lt"/>
                <a:ea typeface="+mn-ea"/>
                <a:cs typeface="+mn-cs"/>
              </a:rPr>
              <a:t> (20% Skinoren kreem) - retseptiravim</a:t>
            </a:r>
          </a:p>
          <a:p>
            <a:r>
              <a:rPr lang="et-EE" sz="1200" b="0" i="0" u="none" strike="noStrike" kern="1200" dirty="0" smtClean="0">
                <a:solidFill>
                  <a:schemeClr val="tx1"/>
                </a:solidFill>
                <a:effectLst/>
                <a:latin typeface="+mn-lt"/>
                <a:ea typeface="+mn-ea"/>
                <a:cs typeface="+mn-cs"/>
                <a:hlinkClick r:id="rId5"/>
              </a:rPr>
              <a:t>benzoüülperoksiid</a:t>
            </a:r>
            <a:r>
              <a:rPr lang="et-EE" sz="1200" b="0" i="0" kern="1200" dirty="0" smtClean="0">
                <a:solidFill>
                  <a:schemeClr val="tx1"/>
                </a:solidFill>
                <a:effectLst/>
                <a:latin typeface="+mn-lt"/>
                <a:ea typeface="+mn-ea"/>
                <a:cs typeface="+mn-cs"/>
              </a:rPr>
              <a:t> (Aknefug-oxid mild 3%, 5%, 10% geel, Akne BP 5 emuls., Dercome Clear pesususp.) - käsimüügiravimid</a:t>
            </a:r>
          </a:p>
          <a:p>
            <a:r>
              <a:rPr lang="et-EE" sz="1200" b="0" i="0" kern="1200" dirty="0" smtClean="0">
                <a:solidFill>
                  <a:schemeClr val="tx1"/>
                </a:solidFill>
                <a:effectLst/>
                <a:latin typeface="+mn-lt"/>
                <a:ea typeface="+mn-ea"/>
                <a:cs typeface="+mn-cs"/>
              </a:rPr>
              <a:t>salitsüülhape (2%) - käsimüügiravim</a:t>
            </a:r>
          </a:p>
          <a:p>
            <a:r>
              <a:rPr lang="et-EE" sz="1200" b="1" i="0" kern="1200" dirty="0" smtClean="0">
                <a:solidFill>
                  <a:schemeClr val="tx1"/>
                </a:solidFill>
                <a:effectLst/>
                <a:latin typeface="+mn-lt"/>
                <a:ea typeface="+mn-ea"/>
                <a:cs typeface="+mn-cs"/>
              </a:rPr>
              <a:t>Paiksed põletikuvastased preparaadid:</a:t>
            </a:r>
            <a:endParaRPr lang="et-EE" sz="1200" b="0" i="0" kern="1200" dirty="0" smtClean="0">
              <a:solidFill>
                <a:schemeClr val="tx1"/>
              </a:solidFill>
              <a:effectLst/>
              <a:latin typeface="+mn-lt"/>
              <a:ea typeface="+mn-ea"/>
              <a:cs typeface="+mn-cs"/>
            </a:endParaRPr>
          </a:p>
          <a:p>
            <a:r>
              <a:rPr lang="et-EE" sz="1200" b="0" i="0" kern="1200" dirty="0" smtClean="0">
                <a:solidFill>
                  <a:schemeClr val="tx1"/>
                </a:solidFill>
                <a:effectLst/>
                <a:latin typeface="+mn-lt"/>
                <a:ea typeface="+mn-ea"/>
                <a:cs typeface="+mn-cs"/>
              </a:rPr>
              <a:t>atselaiinhape (põletikuvastane ja antibakteriaalne toime)</a:t>
            </a:r>
          </a:p>
          <a:p>
            <a:r>
              <a:rPr lang="et-EE" sz="1200" b="0" i="0" kern="1200" dirty="0" smtClean="0">
                <a:solidFill>
                  <a:schemeClr val="tx1"/>
                </a:solidFill>
                <a:effectLst/>
                <a:latin typeface="+mn-lt"/>
                <a:ea typeface="+mn-ea"/>
                <a:cs typeface="+mn-cs"/>
              </a:rPr>
              <a:t>benzoüülperoksiid (antibakteriaalne toime)</a:t>
            </a:r>
          </a:p>
          <a:p>
            <a:r>
              <a:rPr lang="et-EE" sz="1200" b="0" i="0" kern="1200" dirty="0" smtClean="0">
                <a:solidFill>
                  <a:schemeClr val="tx1"/>
                </a:solidFill>
                <a:effectLst/>
                <a:latin typeface="+mn-lt"/>
                <a:ea typeface="+mn-ea"/>
                <a:cs typeface="+mn-cs"/>
              </a:rPr>
              <a:t>paiksed </a:t>
            </a:r>
            <a:r>
              <a:rPr lang="et-EE" sz="1200" b="0" i="0" u="none" strike="noStrike" kern="1200" dirty="0" smtClean="0">
                <a:solidFill>
                  <a:schemeClr val="tx1"/>
                </a:solidFill>
                <a:effectLst/>
                <a:latin typeface="+mn-lt"/>
                <a:ea typeface="+mn-ea"/>
                <a:cs typeface="+mn-cs"/>
                <a:hlinkClick r:id="rId6"/>
              </a:rPr>
              <a:t>antibiootikumid</a:t>
            </a:r>
            <a:r>
              <a:rPr lang="et-EE" sz="1200" b="0" i="0" kern="1200" dirty="0" smtClean="0">
                <a:solidFill>
                  <a:schemeClr val="tx1"/>
                </a:solidFill>
                <a:effectLst/>
                <a:latin typeface="+mn-lt"/>
                <a:ea typeface="+mn-ea"/>
                <a:cs typeface="+mn-cs"/>
              </a:rPr>
              <a:t> (AB) – klindamütsiin (Dalacin-T 1% lahus), erütromütsiin (Aknefug-EL lahus), tetratsükliin (Imex salv) – retseptiravimid</a:t>
            </a:r>
          </a:p>
          <a:p>
            <a:r>
              <a:rPr lang="et-EE" sz="1200" b="0" i="0" kern="1200" dirty="0" smtClean="0">
                <a:solidFill>
                  <a:schemeClr val="tx1"/>
                </a:solidFill>
                <a:effectLst/>
                <a:latin typeface="+mn-lt"/>
                <a:ea typeface="+mn-ea"/>
                <a:cs typeface="+mn-cs"/>
              </a:rPr>
              <a:t>väävel (põletikuvastane, antibakteriaalne, kooriv)</a:t>
            </a:r>
          </a:p>
          <a:p>
            <a:endParaRPr lang="ru-RU" dirty="0"/>
          </a:p>
        </p:txBody>
      </p:sp>
      <p:sp>
        <p:nvSpPr>
          <p:cNvPr id="4" name="Slide Number Placeholder 3"/>
          <p:cNvSpPr>
            <a:spLocks noGrp="1"/>
          </p:cNvSpPr>
          <p:nvPr>
            <p:ph type="sldNum" sz="quarter" idx="10"/>
          </p:nvPr>
        </p:nvSpPr>
        <p:spPr/>
        <p:txBody>
          <a:bodyPr/>
          <a:lstStyle/>
          <a:p>
            <a:fld id="{5F2C10E1-0B05-4396-906C-20CD0C8D21C1}" type="slidenum">
              <a:rPr lang="ru-RU" smtClean="0"/>
              <a:t>14</a:t>
            </a:fld>
            <a:endParaRPr lang="ru-RU"/>
          </a:p>
        </p:txBody>
      </p:sp>
    </p:spTree>
    <p:extLst>
      <p:ext uri="{BB962C8B-B14F-4D97-AF65-F5344CB8AC3E}">
        <p14:creationId xmlns:p14="http://schemas.microsoft.com/office/powerpoint/2010/main" val="150398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i="0" kern="1200" dirty="0" smtClean="0">
                <a:solidFill>
                  <a:schemeClr val="tx1"/>
                </a:solidFill>
                <a:effectLst/>
                <a:latin typeface="+mn-lt"/>
                <a:ea typeface="+mn-ea"/>
                <a:cs typeface="+mn-cs"/>
              </a:rPr>
              <a:t>Mõõduka akne ravi:</a:t>
            </a:r>
            <a:r>
              <a:rPr lang="et-EE" sz="1200" b="0" i="0" u="none" strike="noStrike" kern="1200" dirty="0" smtClean="0">
                <a:solidFill>
                  <a:schemeClr val="tx1"/>
                </a:solidFill>
                <a:effectLst/>
                <a:latin typeface="+mn-lt"/>
                <a:ea typeface="+mn-ea"/>
                <a:cs typeface="+mn-cs"/>
                <a:hlinkClick r:id="rId3"/>
              </a:rPr>
              <a:t>antibiootikumid</a:t>
            </a:r>
            <a:r>
              <a:rPr lang="et-EE" sz="1200" b="0" i="0" kern="1200" dirty="0" smtClean="0">
                <a:solidFill>
                  <a:schemeClr val="tx1"/>
                </a:solidFill>
                <a:effectLst/>
                <a:latin typeface="+mn-lt"/>
                <a:ea typeface="+mn-ea"/>
                <a:cs typeface="+mn-cs"/>
              </a:rPr>
              <a:t>, nagu doksütsükliin, tetratsükliin, minotsükliin ja erütromütsiin,</a:t>
            </a:r>
            <a:r>
              <a:rPr lang="et-EE" sz="1200" b="0" i="0" u="none" strike="noStrike" kern="1200" dirty="0" smtClean="0">
                <a:solidFill>
                  <a:schemeClr val="tx1"/>
                </a:solidFill>
                <a:effectLst/>
                <a:latin typeface="+mn-lt"/>
                <a:ea typeface="+mn-ea"/>
                <a:cs typeface="+mn-cs"/>
                <a:hlinkClick r:id="rId4"/>
              </a:rPr>
              <a:t> rasedusvastased pillid</a:t>
            </a:r>
            <a:r>
              <a:rPr lang="et-EE" sz="1200" b="0" i="0" kern="1200" dirty="0" smtClean="0">
                <a:solidFill>
                  <a:schemeClr val="tx1"/>
                </a:solidFill>
                <a:effectLst/>
                <a:latin typeface="+mn-lt"/>
                <a:ea typeface="+mn-ea"/>
                <a:cs typeface="+mn-cs"/>
              </a:rPr>
              <a:t> (SRP),  </a:t>
            </a:r>
            <a:r>
              <a:rPr lang="et-EE" sz="1200" b="0" i="0" u="none" strike="noStrike" kern="1200" dirty="0" smtClean="0">
                <a:solidFill>
                  <a:schemeClr val="tx1"/>
                </a:solidFill>
                <a:effectLst/>
                <a:latin typeface="+mn-lt"/>
                <a:ea typeface="+mn-ea"/>
                <a:cs typeface="+mn-cs"/>
                <a:hlinkClick r:id="rId5"/>
              </a:rPr>
              <a:t>isotretinoiin</a:t>
            </a:r>
            <a:endParaRPr lang="et-EE" sz="1200" b="0" i="0" kern="1200" dirty="0" smtClean="0">
              <a:solidFill>
                <a:schemeClr val="tx1"/>
              </a:solidFill>
              <a:effectLst/>
              <a:latin typeface="+mn-lt"/>
              <a:ea typeface="+mn-ea"/>
              <a:cs typeface="+mn-cs"/>
            </a:endParaRPr>
          </a:p>
          <a:p>
            <a:r>
              <a:rPr lang="et-EE" sz="1200" b="0" i="0" kern="1200" dirty="0" smtClean="0">
                <a:solidFill>
                  <a:schemeClr val="tx1"/>
                </a:solidFill>
                <a:effectLst/>
                <a:latin typeface="+mn-lt"/>
                <a:ea typeface="+mn-ea"/>
                <a:cs typeface="+mn-cs"/>
              </a:rPr>
              <a:t>Nikotiinamiidi (750 mg), tsinkoksiidi (25 mg) ja foolhappe (500 mikrogrammi) kombinatsioon on heaks kiidetud akne (ja rosaatsea) ravis</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b="1" i="0" kern="1200" dirty="0" smtClean="0">
                <a:solidFill>
                  <a:schemeClr val="tx1"/>
                </a:solidFill>
                <a:effectLst/>
                <a:latin typeface="+mn-lt"/>
                <a:ea typeface="+mn-ea"/>
                <a:cs typeface="+mn-cs"/>
              </a:rPr>
              <a:t>Raske akne ravi:</a:t>
            </a:r>
            <a:r>
              <a:rPr lang="fi-FI" sz="1200" b="0" i="0" kern="1200" dirty="0" smtClean="0">
                <a:solidFill>
                  <a:schemeClr val="tx1"/>
                </a:solidFill>
                <a:effectLst/>
                <a:latin typeface="+mn-lt"/>
                <a:ea typeface="+mn-ea"/>
                <a:cs typeface="+mn-cs"/>
              </a:rPr>
              <a:t>Lisaks </a:t>
            </a:r>
            <a:r>
              <a:rPr lang="fi-FI" sz="1200" b="0" i="0" u="none" strike="noStrike" kern="1200" dirty="0" smtClean="0">
                <a:solidFill>
                  <a:schemeClr val="tx1"/>
                </a:solidFill>
                <a:effectLst/>
                <a:latin typeface="+mn-lt"/>
                <a:ea typeface="+mn-ea"/>
                <a:cs typeface="+mn-cs"/>
                <a:hlinkClick r:id="rId6"/>
              </a:rPr>
              <a:t>paiksele ravile</a:t>
            </a:r>
            <a:r>
              <a:rPr lang="fi-FI" sz="1200" b="0" i="0" kern="1200" dirty="0" smtClean="0">
                <a:solidFill>
                  <a:schemeClr val="tx1"/>
                </a:solidFill>
                <a:effectLst/>
                <a:latin typeface="+mn-lt"/>
                <a:ea typeface="+mn-ea"/>
                <a:cs typeface="+mn-cs"/>
              </a:rPr>
              <a:t> on kindlasti vajalik suukaudne ravi</a:t>
            </a:r>
            <a:r>
              <a:rPr lang="et-EE" sz="1200" b="0" i="0" kern="1200" dirty="0" smtClean="0">
                <a:solidFill>
                  <a:schemeClr val="tx1"/>
                </a:solidFill>
                <a:effectLst/>
                <a:latin typeface="+mn-lt"/>
                <a:ea typeface="+mn-ea"/>
                <a:cs typeface="+mn-cs"/>
              </a:rPr>
              <a:t>,</a:t>
            </a:r>
            <a:r>
              <a:rPr lang="et-EE" sz="1200" b="0" i="0" u="none" strike="noStrike" kern="1200" dirty="0" smtClean="0">
                <a:solidFill>
                  <a:schemeClr val="tx1"/>
                </a:solidFill>
                <a:effectLst/>
                <a:latin typeface="+mn-lt"/>
                <a:ea typeface="+mn-ea"/>
                <a:cs typeface="+mn-cs"/>
                <a:hlinkClick r:id="rId5"/>
              </a:rPr>
              <a:t> isotretinoiini</a:t>
            </a:r>
            <a:r>
              <a:rPr lang="et-EE" sz="1200" b="0" i="0" kern="1200" dirty="0" smtClean="0">
                <a:solidFill>
                  <a:schemeClr val="tx1"/>
                </a:solidFill>
                <a:effectLst/>
                <a:latin typeface="+mn-lt"/>
                <a:ea typeface="+mn-ea"/>
                <a:cs typeface="+mn-cs"/>
              </a:rPr>
              <a:t>.  </a:t>
            </a:r>
            <a:r>
              <a:rPr lang="et-EE" sz="1200" b="0" i="0" u="none" strike="noStrike" kern="1200" dirty="0" smtClean="0">
                <a:solidFill>
                  <a:schemeClr val="tx1"/>
                </a:solidFill>
                <a:effectLst/>
                <a:latin typeface="+mn-lt"/>
                <a:ea typeface="+mn-ea"/>
                <a:cs typeface="+mn-cs"/>
                <a:hlinkClick r:id="rId3"/>
              </a:rPr>
              <a:t>antibiootikumid</a:t>
            </a:r>
            <a:r>
              <a:rPr lang="et-EE" sz="1200" b="0" i="0" kern="1200" dirty="0" smtClean="0">
                <a:solidFill>
                  <a:schemeClr val="tx1"/>
                </a:solidFill>
                <a:effectLst/>
                <a:latin typeface="+mn-lt"/>
                <a:ea typeface="+mn-ea"/>
                <a:cs typeface="+mn-cs"/>
              </a:rPr>
              <a:t>, </a:t>
            </a:r>
            <a:r>
              <a:rPr lang="et-EE" sz="1200" b="0" i="0" u="none" strike="noStrike" kern="1200" dirty="0" smtClean="0">
                <a:solidFill>
                  <a:schemeClr val="tx1"/>
                </a:solidFill>
                <a:effectLst/>
                <a:latin typeface="+mn-lt"/>
                <a:ea typeface="+mn-ea"/>
                <a:cs typeface="+mn-cs"/>
                <a:hlinkClick r:id="rId4"/>
              </a:rPr>
              <a:t>suukaudsed rasedusvastased pillid</a:t>
            </a:r>
            <a:r>
              <a:rPr lang="et-EE" sz="1200" b="0" i="0" kern="1200" dirty="0" smtClean="0">
                <a:solidFill>
                  <a:schemeClr val="tx1"/>
                </a:solidFill>
                <a:effectLst/>
                <a:latin typeface="+mn-lt"/>
                <a:ea typeface="+mn-ea"/>
                <a:cs typeface="+mn-cs"/>
              </a:rPr>
              <a:t>, </a:t>
            </a:r>
            <a:r>
              <a:rPr lang="et-EE" sz="1200" b="0" i="0" u="none" strike="noStrike" kern="1200" dirty="0" smtClean="0">
                <a:solidFill>
                  <a:schemeClr val="tx1"/>
                </a:solidFill>
                <a:effectLst/>
                <a:latin typeface="+mn-lt"/>
                <a:ea typeface="+mn-ea"/>
                <a:cs typeface="+mn-cs"/>
                <a:hlinkClick r:id="rId7"/>
              </a:rPr>
              <a:t>antiandrogeenid</a:t>
            </a:r>
            <a:r>
              <a:rPr lang="et-EE" sz="1200" b="0" i="0" u="none" strike="noStrike" kern="1200" dirty="0" smtClean="0">
                <a:solidFill>
                  <a:schemeClr val="tx1"/>
                </a:solidFill>
                <a:effectLst/>
                <a:latin typeface="+mn-lt"/>
                <a:ea typeface="+mn-ea"/>
                <a:cs typeface="+mn-cs"/>
              </a:rPr>
              <a:t>.</a:t>
            </a:r>
            <a:endParaRPr lang="et-EE" sz="1200" b="1" i="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5F2C10E1-0B05-4396-906C-20CD0C8D21C1}" type="slidenum">
              <a:rPr lang="ru-RU" smtClean="0"/>
              <a:t>15</a:t>
            </a:fld>
            <a:endParaRPr lang="ru-RU"/>
          </a:p>
        </p:txBody>
      </p:sp>
    </p:spTree>
    <p:extLst>
      <p:ext uri="{BB962C8B-B14F-4D97-AF65-F5344CB8AC3E}">
        <p14:creationId xmlns:p14="http://schemas.microsoft.com/office/powerpoint/2010/main" val="54229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1.</a:t>
            </a:r>
            <a:r>
              <a:rPr lang="et-EE" b="1" dirty="0" smtClean="0"/>
              <a:t> Bensoüülperoksiidi</a:t>
            </a:r>
            <a:r>
              <a:rPr lang="et-EE" dirty="0" smtClean="0"/>
              <a:t> kasutatakse kerge akne ravis</a:t>
            </a:r>
          </a:p>
          <a:p>
            <a:r>
              <a:rPr lang="et-EE" dirty="0" smtClean="0"/>
              <a:t>antibakteriaalne toime, mis vähendab bakteri </a:t>
            </a:r>
            <a:r>
              <a:rPr lang="et-EE" i="1" dirty="0" smtClean="0"/>
              <a:t>Propionibacterium acnes </a:t>
            </a:r>
            <a:r>
              <a:rPr lang="et-EE" dirty="0" smtClean="0"/>
              <a:t>hulka nahal ja rasunäärme viimajuhas.</a:t>
            </a:r>
          </a:p>
          <a:p>
            <a:r>
              <a:rPr lang="et-EE" dirty="0" smtClean="0"/>
              <a:t>2. Enne Akne BP 5 kasutamist tuleb nahk hoolikalt puhastada leelisevaba seebiga. </a:t>
            </a:r>
          </a:p>
          <a:p>
            <a:r>
              <a:rPr lang="et-EE" dirty="0" smtClean="0"/>
              <a:t>Naha liigset kuivamist saab vältida regulaarse nahahooldusega, kasutades niisutavat </a:t>
            </a:r>
          </a:p>
          <a:p>
            <a:r>
              <a:rPr lang="et-EE" dirty="0" smtClean="0"/>
              <a:t>bensoüülperoksiidi mittesisaldavat preparaati. </a:t>
            </a:r>
            <a:endParaRPr lang="ru-RU" dirty="0"/>
          </a:p>
        </p:txBody>
      </p:sp>
      <p:sp>
        <p:nvSpPr>
          <p:cNvPr id="4" name="Slide Number Placeholder 3"/>
          <p:cNvSpPr>
            <a:spLocks noGrp="1"/>
          </p:cNvSpPr>
          <p:nvPr>
            <p:ph type="sldNum" sz="quarter" idx="10"/>
          </p:nvPr>
        </p:nvSpPr>
        <p:spPr/>
        <p:txBody>
          <a:bodyPr/>
          <a:lstStyle/>
          <a:p>
            <a:fld id="{5F2C10E1-0B05-4396-906C-20CD0C8D21C1}" type="slidenum">
              <a:rPr lang="ru-RU" smtClean="0"/>
              <a:t>16</a:t>
            </a:fld>
            <a:endParaRPr lang="ru-RU"/>
          </a:p>
        </p:txBody>
      </p:sp>
    </p:spTree>
    <p:extLst>
      <p:ext uri="{BB962C8B-B14F-4D97-AF65-F5344CB8AC3E}">
        <p14:creationId xmlns:p14="http://schemas.microsoft.com/office/powerpoint/2010/main" val="118562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F2C10E1-0B05-4396-906C-20CD0C8D21C1}" type="slidenum">
              <a:rPr lang="ru-RU" smtClean="0"/>
              <a:t>17</a:t>
            </a:fld>
            <a:endParaRPr lang="ru-RU"/>
          </a:p>
        </p:txBody>
      </p:sp>
    </p:spTree>
    <p:extLst>
      <p:ext uri="{BB962C8B-B14F-4D97-AF65-F5344CB8AC3E}">
        <p14:creationId xmlns:p14="http://schemas.microsoft.com/office/powerpoint/2010/main" val="199599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C1491E-00BC-4BF8-8863-D9B466F7A0A6}" type="datetimeFigureOut">
              <a:rPr lang="ru-RU" smtClean="0"/>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249120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C1491E-00BC-4BF8-8863-D9B466F7A0A6}" type="datetimeFigureOut">
              <a:rPr lang="ru-RU" smtClean="0"/>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158762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C1491E-00BC-4BF8-8863-D9B466F7A0A6}" type="datetimeFigureOut">
              <a:rPr lang="ru-RU" smtClean="0"/>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404442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C1491E-00BC-4BF8-8863-D9B466F7A0A6}" type="datetimeFigureOut">
              <a:rPr lang="ru-RU" smtClean="0"/>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256793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C1491E-00BC-4BF8-8863-D9B466F7A0A6}" type="datetimeFigureOut">
              <a:rPr lang="ru-RU" smtClean="0"/>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267772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C1491E-00BC-4BF8-8863-D9B466F7A0A6}" type="datetimeFigureOut">
              <a:rPr lang="ru-RU" smtClean="0"/>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25544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C1491E-00BC-4BF8-8863-D9B466F7A0A6}" type="datetimeFigureOut">
              <a:rPr lang="ru-RU" smtClean="0"/>
              <a:t>22.03.2018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260216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C1491E-00BC-4BF8-8863-D9B466F7A0A6}" type="datetimeFigureOut">
              <a:rPr lang="ru-RU" smtClean="0"/>
              <a:t>22.03.2018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16555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C1491E-00BC-4BF8-8863-D9B466F7A0A6}" type="datetimeFigureOut">
              <a:rPr lang="ru-RU" smtClean="0"/>
              <a:t>22.03.2018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137137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1C1491E-00BC-4BF8-8863-D9B466F7A0A6}" type="datetimeFigureOut">
              <a:rPr lang="ru-RU" smtClean="0"/>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364294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1C1491E-00BC-4BF8-8863-D9B466F7A0A6}" type="datetimeFigureOut">
              <a:rPr lang="ru-RU" smtClean="0"/>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7FC48-3E94-45C4-B54F-D0791C82CDA7}" type="slidenum">
              <a:rPr lang="ru-RU" smtClean="0"/>
              <a:t>‹#›</a:t>
            </a:fld>
            <a:endParaRPr lang="ru-RU"/>
          </a:p>
        </p:txBody>
      </p:sp>
    </p:spTree>
    <p:extLst>
      <p:ext uri="{BB962C8B-B14F-4D97-AF65-F5344CB8AC3E}">
        <p14:creationId xmlns:p14="http://schemas.microsoft.com/office/powerpoint/2010/main" val="38631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1491E-00BC-4BF8-8863-D9B466F7A0A6}" type="datetimeFigureOut">
              <a:rPr lang="ru-RU" smtClean="0"/>
              <a:t>22.03.2018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7FC48-3E94-45C4-B54F-D0791C82CDA7}" type="slidenum">
              <a:rPr lang="ru-RU" smtClean="0"/>
              <a:t>‹#›</a:t>
            </a:fld>
            <a:endParaRPr lang="ru-RU"/>
          </a:p>
        </p:txBody>
      </p:sp>
    </p:spTree>
    <p:extLst>
      <p:ext uri="{BB962C8B-B14F-4D97-AF65-F5344CB8AC3E}">
        <p14:creationId xmlns:p14="http://schemas.microsoft.com/office/powerpoint/2010/main" val="210919740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derma.ee/articles.php?id=5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derma.ee/articles.php?id=5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kne.ee/index.php?id=31&amp;" TargetMode="External"/><Relationship Id="rId2" Type="http://schemas.openxmlformats.org/officeDocument/2006/relationships/hyperlink" Target="http://www.ravimiamet.ee/sites/default/files/documents/Tretinoii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1" r="11880" b="18153"/>
          <a:stretch/>
        </p:blipFill>
        <p:spPr>
          <a:xfrm>
            <a:off x="1050192" y="0"/>
            <a:ext cx="11141808" cy="6858000"/>
          </a:xfrm>
          <a:prstGeom prst="rect">
            <a:avLst/>
          </a:prstGeom>
        </p:spPr>
      </p:pic>
      <p:sp>
        <p:nvSpPr>
          <p:cNvPr id="2" name="Заголовок 1"/>
          <p:cNvSpPr>
            <a:spLocks noGrp="1"/>
          </p:cNvSpPr>
          <p:nvPr>
            <p:ph type="ctrTitle"/>
          </p:nvPr>
        </p:nvSpPr>
        <p:spPr>
          <a:xfrm>
            <a:off x="2489283" y="2842266"/>
            <a:ext cx="8263625" cy="1863474"/>
          </a:xfrm>
        </p:spPr>
        <p:txBody>
          <a:bodyPr>
            <a:noAutofit/>
          </a:bodyPr>
          <a:lstStyle/>
          <a:p>
            <a:r>
              <a:rPr lang="et-EE" sz="8000" b="1" dirty="0" smtClean="0">
                <a:ln w="13462">
                  <a:solidFill>
                    <a:schemeClr val="bg1"/>
                  </a:solidFill>
                  <a:prstDash val="solid"/>
                </a:ln>
                <a:solidFill>
                  <a:srgbClr val="0070C0"/>
                </a:solidFill>
                <a:effectLst>
                  <a:outerShdw dist="38100" dir="2700000" algn="bl" rotWithShape="0">
                    <a:schemeClr val="accent5"/>
                  </a:outerShdw>
                </a:effectLst>
                <a:latin typeface="+mn-lt"/>
              </a:rPr>
              <a:t>AKNE </a:t>
            </a:r>
            <a:r>
              <a:rPr lang="en-US" sz="8000" b="1" dirty="0" smtClean="0">
                <a:ln w="13462">
                  <a:solidFill>
                    <a:schemeClr val="bg1"/>
                  </a:solidFill>
                  <a:prstDash val="solid"/>
                </a:ln>
                <a:solidFill>
                  <a:srgbClr val="0070C0"/>
                </a:solidFill>
                <a:effectLst>
                  <a:outerShdw dist="38100" dir="2700000" algn="bl" rotWithShape="0">
                    <a:schemeClr val="accent5"/>
                  </a:outerShdw>
                </a:effectLst>
                <a:latin typeface="+mn-lt"/>
              </a:rPr>
              <a:t/>
            </a:r>
            <a:br>
              <a:rPr lang="en-US" sz="8000" b="1" dirty="0" smtClean="0">
                <a:ln w="13462">
                  <a:solidFill>
                    <a:schemeClr val="bg1"/>
                  </a:solidFill>
                  <a:prstDash val="solid"/>
                </a:ln>
                <a:solidFill>
                  <a:srgbClr val="0070C0"/>
                </a:solidFill>
                <a:effectLst>
                  <a:outerShdw dist="38100" dir="2700000" algn="bl" rotWithShape="0">
                    <a:schemeClr val="accent5"/>
                  </a:outerShdw>
                </a:effectLst>
                <a:latin typeface="+mn-lt"/>
              </a:rPr>
            </a:br>
            <a:r>
              <a:rPr lang="et-EE" sz="8000" b="1" dirty="0" smtClean="0">
                <a:ln w="13462">
                  <a:solidFill>
                    <a:schemeClr val="bg1"/>
                  </a:solidFill>
                  <a:prstDash val="solid"/>
                </a:ln>
                <a:solidFill>
                  <a:srgbClr val="0070C0"/>
                </a:solidFill>
                <a:effectLst>
                  <a:outerShdw dist="38100" dir="2700000" algn="bl" rotWithShape="0">
                    <a:schemeClr val="accent5"/>
                  </a:outerShdw>
                </a:effectLst>
                <a:latin typeface="+mn-lt"/>
              </a:rPr>
              <a:t>(</a:t>
            </a:r>
            <a:r>
              <a:rPr lang="et-EE" sz="8000" b="1" i="1" dirty="0" smtClean="0">
                <a:ln w="13462">
                  <a:solidFill>
                    <a:schemeClr val="bg1"/>
                  </a:solidFill>
                  <a:prstDash val="solid"/>
                </a:ln>
                <a:solidFill>
                  <a:srgbClr val="0070C0"/>
                </a:solidFill>
                <a:effectLst>
                  <a:outerShdw dist="38100" dir="2700000" algn="bl" rotWithShape="0">
                    <a:schemeClr val="accent5"/>
                  </a:outerShdw>
                </a:effectLst>
                <a:latin typeface="+mn-lt"/>
              </a:rPr>
              <a:t>acne vulgaris</a:t>
            </a:r>
            <a:r>
              <a:rPr lang="et-EE" sz="8000" b="1" dirty="0" smtClean="0">
                <a:ln w="13462">
                  <a:solidFill>
                    <a:schemeClr val="bg1"/>
                  </a:solidFill>
                  <a:prstDash val="solid"/>
                </a:ln>
                <a:solidFill>
                  <a:srgbClr val="0070C0"/>
                </a:solidFill>
                <a:effectLst>
                  <a:outerShdw dist="38100" dir="2700000" algn="bl" rotWithShape="0">
                    <a:schemeClr val="accent5"/>
                  </a:outerShdw>
                </a:effectLst>
                <a:latin typeface="+mn-lt"/>
              </a:rPr>
              <a:t>)</a:t>
            </a:r>
            <a:endParaRPr lang="ru-RU" sz="8000" b="1" dirty="0">
              <a:ln w="13462">
                <a:solidFill>
                  <a:schemeClr val="bg1"/>
                </a:solidFill>
                <a:prstDash val="solid"/>
              </a:ln>
              <a:solidFill>
                <a:srgbClr val="0070C0"/>
              </a:solidFill>
              <a:effectLst>
                <a:outerShdw dist="38100" dir="2700000" algn="bl" rotWithShape="0">
                  <a:schemeClr val="accent5"/>
                </a:outerShdw>
              </a:effectLst>
              <a:latin typeface="+mn-lt"/>
            </a:endParaRPr>
          </a:p>
        </p:txBody>
      </p:sp>
      <p:sp>
        <p:nvSpPr>
          <p:cNvPr id="3" name="Подзаголовок 2"/>
          <p:cNvSpPr>
            <a:spLocks noGrp="1"/>
          </p:cNvSpPr>
          <p:nvPr>
            <p:ph type="subTitle" idx="1"/>
          </p:nvPr>
        </p:nvSpPr>
        <p:spPr>
          <a:xfrm>
            <a:off x="339777" y="4953989"/>
            <a:ext cx="9144000" cy="1655762"/>
          </a:xfrm>
        </p:spPr>
        <p:txBody>
          <a:bodyPr>
            <a:normAutofit/>
          </a:bodyPr>
          <a:lstStyle/>
          <a:p>
            <a:pPr algn="l"/>
            <a:r>
              <a:rPr lang="et-EE" b="1" dirty="0" smtClean="0">
                <a:solidFill>
                  <a:srgbClr val="0070C0"/>
                </a:solidFill>
              </a:rPr>
              <a:t>Jana Jakovleva</a:t>
            </a:r>
          </a:p>
          <a:p>
            <a:pPr algn="l"/>
            <a:r>
              <a:rPr lang="et-EE" b="1" dirty="0" smtClean="0">
                <a:solidFill>
                  <a:srgbClr val="0070C0"/>
                </a:solidFill>
              </a:rPr>
              <a:t>STOM IV</a:t>
            </a:r>
          </a:p>
          <a:p>
            <a:pPr algn="l"/>
            <a:r>
              <a:rPr lang="et-EE" b="1" dirty="0" smtClean="0">
                <a:solidFill>
                  <a:srgbClr val="0070C0"/>
                </a:solidFill>
              </a:rPr>
              <a:t>Tartu Ülikool 2018</a:t>
            </a:r>
          </a:p>
          <a:p>
            <a:endParaRPr lang="et-EE" dirty="0" smtClean="0"/>
          </a:p>
        </p:txBody>
      </p:sp>
    </p:spTree>
    <p:extLst>
      <p:ext uri="{BB962C8B-B14F-4D97-AF65-F5344CB8AC3E}">
        <p14:creationId xmlns:p14="http://schemas.microsoft.com/office/powerpoint/2010/main" val="169047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r>
              <a:rPr lang="en-US" b="1" dirty="0" smtClean="0">
                <a:solidFill>
                  <a:schemeClr val="accent1">
                    <a:lumMod val="75000"/>
                  </a:schemeClr>
                </a:solidFill>
                <a:latin typeface="Cambria" panose="02040503050406030204" pitchFamily="18" charset="0"/>
              </a:rPr>
              <a:t>6. RAVI</a:t>
            </a:r>
            <a:endParaRPr lang="ru-RU"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98612" y="954740"/>
            <a:ext cx="7364506" cy="5903260"/>
          </a:xfrm>
        </p:spPr>
        <p:txBody>
          <a:bodyPr>
            <a:normAutofit fontScale="62500" lnSpcReduction="20000"/>
          </a:bodyPr>
          <a:lstStyle/>
          <a:p>
            <a:pPr marL="0" indent="0">
              <a:buNone/>
            </a:pPr>
            <a:r>
              <a:rPr lang="et-EE" dirty="0" smtClean="0">
                <a:latin typeface="Cambria" panose="02040503050406030204" pitchFamily="18" charset="0"/>
              </a:rPr>
              <a:t>Akneravimitelt oodatakse </a:t>
            </a:r>
            <a:r>
              <a:rPr lang="et-EE" b="1" dirty="0" smtClean="0">
                <a:latin typeface="Cambria" panose="02040503050406030204" pitchFamily="18" charset="0"/>
              </a:rPr>
              <a:t>keratolüütilist, sebostaatilist ja põletikuvastast toimet. </a:t>
            </a:r>
            <a:endParaRPr lang="en-US" b="1" dirty="0" smtClean="0">
              <a:latin typeface="Cambria" panose="02040503050406030204" pitchFamily="18" charset="0"/>
            </a:endParaRPr>
          </a:p>
          <a:p>
            <a:pPr>
              <a:buFont typeface="Wingdings" panose="05000000000000000000" pitchFamily="2" charset="2"/>
              <a:buChar char="ü"/>
            </a:pPr>
            <a:r>
              <a:rPr lang="et-EE" b="1" dirty="0" smtClean="0">
                <a:solidFill>
                  <a:schemeClr val="accent1">
                    <a:lumMod val="75000"/>
                  </a:schemeClr>
                </a:solidFill>
                <a:latin typeface="Cambria" panose="02040503050406030204" pitchFamily="18" charset="0"/>
              </a:rPr>
              <a:t>Lokaalseks</a:t>
            </a:r>
            <a:r>
              <a:rPr lang="et-EE" dirty="0" smtClean="0">
                <a:latin typeface="Cambria" panose="02040503050406030204" pitchFamily="18" charset="0"/>
              </a:rPr>
              <a:t> raviks kasutatakse : </a:t>
            </a:r>
            <a:r>
              <a:rPr lang="et-EE" dirty="0" smtClean="0">
                <a:solidFill>
                  <a:schemeClr val="accent6">
                    <a:lumMod val="75000"/>
                  </a:schemeClr>
                </a:solidFill>
                <a:latin typeface="Cambria" panose="02040503050406030204" pitchFamily="18" charset="0"/>
              </a:rPr>
              <a:t>bensoüülperoksiid, aselaiinhape, adapaleen, retinoiin ja lokaalsed antibiootikumid (erütromütsiin, klindamütsiin, tetratsükliin</a:t>
            </a:r>
            <a:r>
              <a:rPr lang="en-US" dirty="0" smtClean="0">
                <a:solidFill>
                  <a:schemeClr val="accent6">
                    <a:lumMod val="75000"/>
                  </a:schemeClr>
                </a:solidFill>
                <a:latin typeface="Cambria" panose="02040503050406030204" pitchFamily="18" charset="0"/>
              </a:rPr>
              <a:t>.</a:t>
            </a:r>
            <a:r>
              <a:rPr lang="et-EE" dirty="0" smtClean="0">
                <a:latin typeface="Cambria" panose="02040503050406030204" pitchFamily="18" charset="0"/>
              </a:rPr>
              <a:t> </a:t>
            </a:r>
            <a:r>
              <a:rPr lang="en-US" dirty="0" smtClean="0">
                <a:solidFill>
                  <a:srgbClr val="FF0000"/>
                </a:solidFill>
                <a:latin typeface="Cambria" panose="02040503050406030204" pitchFamily="18" charset="0"/>
              </a:rPr>
              <a:t>ALATI</a:t>
            </a:r>
            <a:r>
              <a:rPr lang="et-EE" dirty="0" smtClean="0">
                <a:latin typeface="Cambria" panose="02040503050406030204" pitchFamily="18" charset="0"/>
              </a:rPr>
              <a:t> </a:t>
            </a:r>
            <a:r>
              <a:rPr lang="et-EE" dirty="0" smtClean="0">
                <a:solidFill>
                  <a:srgbClr val="FF0000"/>
                </a:solidFill>
                <a:latin typeface="Cambria" panose="02040503050406030204" pitchFamily="18" charset="0"/>
              </a:rPr>
              <a:t>kombineerida lokaalse keratolüütilise preparaadiga</a:t>
            </a:r>
            <a:r>
              <a:rPr lang="et-EE" dirty="0" smtClean="0">
                <a:latin typeface="Cambria" panose="02040503050406030204" pitchFamily="18" charset="0"/>
              </a:rPr>
              <a:t>, mis väldib raviresistentsuse tekkimist antibiootikumi suhtes.</a:t>
            </a:r>
            <a:endParaRPr lang="en-US" dirty="0" smtClean="0">
              <a:latin typeface="Cambria" panose="02040503050406030204" pitchFamily="18" charset="0"/>
            </a:endParaRPr>
          </a:p>
          <a:p>
            <a:pPr>
              <a:buFont typeface="Wingdings" panose="05000000000000000000" pitchFamily="2" charset="2"/>
              <a:buChar char="ü"/>
            </a:pPr>
            <a:r>
              <a:rPr lang="en-US" b="1" dirty="0" smtClean="0">
                <a:solidFill>
                  <a:schemeClr val="accent1">
                    <a:lumMod val="75000"/>
                  </a:schemeClr>
                </a:solidFill>
                <a:latin typeface="Cambria" panose="02040503050406030204" pitchFamily="18" charset="0"/>
              </a:rPr>
              <a:t>S</a:t>
            </a:r>
            <a:r>
              <a:rPr lang="et-EE" b="1" dirty="0" smtClean="0">
                <a:solidFill>
                  <a:schemeClr val="accent1">
                    <a:lumMod val="75000"/>
                  </a:schemeClr>
                </a:solidFill>
                <a:latin typeface="Cambria" panose="02040503050406030204" pitchFamily="18" charset="0"/>
              </a:rPr>
              <a:t>üsteemseks </a:t>
            </a:r>
            <a:r>
              <a:rPr lang="et-EE" dirty="0" smtClean="0">
                <a:latin typeface="Cambria" panose="02040503050406030204" pitchFamily="18" charset="0"/>
              </a:rPr>
              <a:t>raviks kasutatakse </a:t>
            </a:r>
            <a:r>
              <a:rPr lang="et-EE" dirty="0" smtClean="0">
                <a:solidFill>
                  <a:schemeClr val="accent6">
                    <a:lumMod val="75000"/>
                  </a:schemeClr>
                </a:solidFill>
                <a:latin typeface="Cambria" panose="02040503050406030204" pitchFamily="18" charset="0"/>
              </a:rPr>
              <a:t>antibiootikume, antiandrogeene ja retinoide</a:t>
            </a:r>
            <a:r>
              <a:rPr lang="et-EE" dirty="0" smtClean="0">
                <a:latin typeface="Cambria" panose="02040503050406030204" pitchFamily="18" charset="0"/>
              </a:rPr>
              <a:t>. Esmavalikuks on </a:t>
            </a:r>
            <a:r>
              <a:rPr lang="et-EE" b="1" dirty="0" smtClean="0">
                <a:latin typeface="Cambria" panose="02040503050406030204" pitchFamily="18" charset="0"/>
              </a:rPr>
              <a:t>tetratsükliini</a:t>
            </a:r>
            <a:r>
              <a:rPr lang="et-EE" dirty="0" smtClean="0">
                <a:latin typeface="Cambria" panose="02040503050406030204" pitchFamily="18" charset="0"/>
              </a:rPr>
              <a:t> rea preparaadid. Ravi </a:t>
            </a:r>
            <a:r>
              <a:rPr lang="et-EE" b="1" dirty="0" smtClean="0">
                <a:latin typeface="Cambria" panose="02040503050406030204" pitchFamily="18" charset="0"/>
              </a:rPr>
              <a:t>doksütsükliiniga</a:t>
            </a:r>
            <a:r>
              <a:rPr lang="et-EE" dirty="0" smtClean="0">
                <a:latin typeface="Cambria" panose="02040503050406030204" pitchFamily="18" charset="0"/>
              </a:rPr>
              <a:t> (100 mg 1 kord päevas) või </a:t>
            </a:r>
            <a:r>
              <a:rPr lang="et-EE" b="1" dirty="0" smtClean="0">
                <a:latin typeface="Cambria" panose="02040503050406030204" pitchFamily="18" charset="0"/>
              </a:rPr>
              <a:t>tetratsükliiniga</a:t>
            </a:r>
            <a:r>
              <a:rPr lang="et-EE" dirty="0" smtClean="0">
                <a:latin typeface="Cambria" panose="02040503050406030204" pitchFamily="18" charset="0"/>
              </a:rPr>
              <a:t> (250–500 mg 2 korda päevas) </a:t>
            </a:r>
            <a:r>
              <a:rPr lang="en-US" dirty="0" smtClean="0">
                <a:latin typeface="Cambria" panose="02040503050406030204" pitchFamily="18" charset="0"/>
              </a:rPr>
              <a:t>- </a:t>
            </a:r>
            <a:r>
              <a:rPr lang="et-EE" dirty="0" smtClean="0">
                <a:solidFill>
                  <a:srgbClr val="FF0000"/>
                </a:solidFill>
                <a:latin typeface="Cambria" panose="02040503050406030204" pitchFamily="18" charset="0"/>
              </a:rPr>
              <a:t>2–6 kuud</a:t>
            </a:r>
            <a:r>
              <a:rPr lang="et-EE" dirty="0" smtClean="0">
                <a:latin typeface="Cambria" panose="02040503050406030204" pitchFamily="18" charset="0"/>
              </a:rPr>
              <a:t>. Kui tetratsükliinid on kõrvaltoimete tõttu </a:t>
            </a:r>
            <a:r>
              <a:rPr lang="en-US" dirty="0" smtClean="0">
                <a:latin typeface="Cambria" panose="02040503050406030204" pitchFamily="18" charset="0"/>
              </a:rPr>
              <a:t>VN</a:t>
            </a:r>
            <a:r>
              <a:rPr lang="en-US" dirty="0">
                <a:latin typeface="Cambria" panose="02040503050406030204" pitchFamily="18" charset="0"/>
              </a:rPr>
              <a:t> </a:t>
            </a:r>
            <a:r>
              <a:rPr lang="en-US" dirty="0" smtClean="0">
                <a:latin typeface="Cambria" panose="02040503050406030204" pitchFamily="18" charset="0"/>
              </a:rPr>
              <a:t>-</a:t>
            </a:r>
            <a:r>
              <a:rPr lang="et-EE" dirty="0" smtClean="0">
                <a:latin typeface="Cambria" panose="02040503050406030204" pitchFamily="18" charset="0"/>
              </a:rPr>
              <a:t>&gt;</a:t>
            </a:r>
            <a:r>
              <a:rPr lang="ru-RU" dirty="0" smtClean="0">
                <a:latin typeface="Cambria" panose="02040503050406030204" pitchFamily="18" charset="0"/>
              </a:rPr>
              <a:t> </a:t>
            </a:r>
            <a:r>
              <a:rPr lang="et-EE" b="1" dirty="0" smtClean="0">
                <a:latin typeface="Cambria" panose="02040503050406030204" pitchFamily="18" charset="0"/>
              </a:rPr>
              <a:t>ka makroliide</a:t>
            </a:r>
            <a:r>
              <a:rPr lang="et-EE" dirty="0" smtClean="0">
                <a:latin typeface="Cambria" panose="02040503050406030204" pitchFamily="18" charset="0"/>
              </a:rPr>
              <a:t>. </a:t>
            </a:r>
            <a:r>
              <a:rPr lang="et-EE" dirty="0" smtClean="0">
                <a:solidFill>
                  <a:srgbClr val="FF0000"/>
                </a:solidFill>
                <a:latin typeface="Cambria" panose="02040503050406030204" pitchFamily="18" charset="0"/>
              </a:rPr>
              <a:t>Vältida tuleks süsteemset klindamütsiini</a:t>
            </a:r>
            <a:r>
              <a:rPr lang="et-EE" dirty="0" smtClean="0">
                <a:latin typeface="Cambria" panose="02040503050406030204" pitchFamily="18" charset="0"/>
              </a:rPr>
              <a:t>. </a:t>
            </a:r>
            <a:endParaRPr lang="en-US" dirty="0" smtClean="0">
              <a:latin typeface="Cambria" panose="02040503050406030204" pitchFamily="18" charset="0"/>
            </a:endParaRPr>
          </a:p>
          <a:p>
            <a:pPr>
              <a:buFont typeface="Wingdings" panose="05000000000000000000" pitchFamily="2" charset="2"/>
              <a:buChar char="ü"/>
            </a:pPr>
            <a:r>
              <a:rPr lang="et-EE" dirty="0" smtClean="0">
                <a:latin typeface="Cambria" panose="02040503050406030204" pitchFamily="18" charset="0"/>
              </a:rPr>
              <a:t>Ravimiresistentsuse vältimiseks tuleb süsteemset </a:t>
            </a:r>
            <a:r>
              <a:rPr lang="en-US" dirty="0" smtClean="0">
                <a:latin typeface="Cambria" panose="02040503050406030204" pitchFamily="18" charset="0"/>
              </a:rPr>
              <a:t>AB</a:t>
            </a:r>
            <a:r>
              <a:rPr lang="et-EE" dirty="0" smtClean="0">
                <a:latin typeface="Cambria" panose="02040503050406030204" pitchFamily="18" charset="0"/>
              </a:rPr>
              <a:t> </a:t>
            </a:r>
            <a:r>
              <a:rPr lang="et-EE" b="1" dirty="0" smtClean="0">
                <a:latin typeface="Cambria" panose="02040503050406030204" pitchFamily="18" charset="0"/>
              </a:rPr>
              <a:t>alati kombineerida lokaalse keratolüütilise </a:t>
            </a:r>
            <a:r>
              <a:rPr lang="et-EE" dirty="0" smtClean="0">
                <a:latin typeface="Cambria" panose="02040503050406030204" pitchFamily="18" charset="0"/>
              </a:rPr>
              <a:t>preparaadiga. </a:t>
            </a:r>
            <a:endParaRPr lang="en-US" dirty="0" smtClean="0">
              <a:latin typeface="Cambria" panose="02040503050406030204" pitchFamily="18" charset="0"/>
            </a:endParaRPr>
          </a:p>
          <a:p>
            <a:pPr>
              <a:buFont typeface="Wingdings" panose="05000000000000000000" pitchFamily="2" charset="2"/>
              <a:buChar char="ü"/>
            </a:pPr>
            <a:r>
              <a:rPr lang="et-EE" dirty="0" smtClean="0">
                <a:solidFill>
                  <a:schemeClr val="accent1">
                    <a:lumMod val="75000"/>
                  </a:schemeClr>
                </a:solidFill>
                <a:latin typeface="Cambria" panose="02040503050406030204" pitchFamily="18" charset="0"/>
              </a:rPr>
              <a:t>Antiandrogeenide toime on seotud rasuproduktisooni vähendamisega</a:t>
            </a:r>
            <a:r>
              <a:rPr lang="et-EE" dirty="0" smtClean="0">
                <a:latin typeface="Cambria" panose="02040503050406030204" pitchFamily="18" charset="0"/>
              </a:rPr>
              <a:t>. Kasutatakse ainult naispatsientidel, </a:t>
            </a:r>
            <a:r>
              <a:rPr lang="et-EE" b="1" dirty="0" smtClean="0">
                <a:latin typeface="Cambria" panose="02040503050406030204" pitchFamily="18" charset="0"/>
              </a:rPr>
              <a:t>antibeebipillide </a:t>
            </a:r>
            <a:r>
              <a:rPr lang="et-EE" dirty="0" smtClean="0">
                <a:latin typeface="Cambria" panose="02040503050406030204" pitchFamily="18" charset="0"/>
              </a:rPr>
              <a:t>koostisosana</a:t>
            </a:r>
            <a:endParaRPr lang="en-US" dirty="0" smtClean="0">
              <a:latin typeface="Cambria" panose="02040503050406030204" pitchFamily="18" charset="0"/>
            </a:endParaRPr>
          </a:p>
          <a:p>
            <a:pPr>
              <a:buFont typeface="Wingdings" panose="05000000000000000000" pitchFamily="2" charset="2"/>
              <a:buChar char="ü"/>
            </a:pPr>
            <a:endParaRPr lang="en-US" dirty="0">
              <a:latin typeface="Cambria" panose="02040503050406030204" pitchFamily="18" charset="0"/>
            </a:endParaRPr>
          </a:p>
          <a:p>
            <a:pPr>
              <a:buFont typeface="Wingdings" panose="05000000000000000000" pitchFamily="2" charset="2"/>
              <a:buChar char="ü"/>
            </a:pPr>
            <a:r>
              <a:rPr lang="et-EE" dirty="0" smtClean="0">
                <a:latin typeface="Cambria" panose="02040503050406030204" pitchFamily="18" charset="0"/>
              </a:rPr>
              <a:t> </a:t>
            </a:r>
            <a:r>
              <a:rPr lang="et-EE" b="1" dirty="0" smtClean="0">
                <a:solidFill>
                  <a:schemeClr val="accent1">
                    <a:lumMod val="75000"/>
                  </a:schemeClr>
                </a:solidFill>
                <a:latin typeface="Cambria" panose="02040503050406030204" pitchFamily="18" charset="0"/>
              </a:rPr>
              <a:t>Retinoidid on A-vitamiini sünteetilised derivaadid</a:t>
            </a:r>
            <a:r>
              <a:rPr lang="et-EE" dirty="0" smtClean="0">
                <a:latin typeface="Cambria" panose="02040503050406030204" pitchFamily="18" charset="0"/>
              </a:rPr>
              <a:t>, </a:t>
            </a:r>
            <a:r>
              <a:rPr lang="en-US" dirty="0" err="1" smtClean="0">
                <a:latin typeface="Cambria" panose="02040503050406030204" pitchFamily="18" charset="0"/>
              </a:rPr>
              <a:t>raske</a:t>
            </a:r>
            <a:r>
              <a:rPr lang="en-US" dirty="0" smtClean="0">
                <a:latin typeface="Cambria" panose="02040503050406030204" pitchFamily="18" charset="0"/>
              </a:rPr>
              <a:t> </a:t>
            </a:r>
            <a:r>
              <a:rPr lang="et-EE" dirty="0" smtClean="0">
                <a:latin typeface="Cambria" panose="02040503050406030204" pitchFamily="18" charset="0"/>
              </a:rPr>
              <a:t>akne raviks kasutatakse </a:t>
            </a:r>
            <a:r>
              <a:rPr lang="et-EE" dirty="0" smtClean="0">
                <a:solidFill>
                  <a:schemeClr val="accent6">
                    <a:lumMod val="75000"/>
                  </a:schemeClr>
                </a:solidFill>
                <a:latin typeface="Cambria" panose="02040503050406030204" pitchFamily="18" charset="0"/>
              </a:rPr>
              <a:t>isotretinoiin</a:t>
            </a:r>
            <a:r>
              <a:rPr lang="et-EE" dirty="0" smtClean="0">
                <a:latin typeface="Cambria" panose="02040503050406030204" pitchFamily="18" charset="0"/>
              </a:rPr>
              <a:t>i – seni kõige tõhusam aknevastane ravim, mis toimib kõigisse akne patogeneetilistesse lülidesse ning on valikravim raske akne korral. </a:t>
            </a:r>
            <a:r>
              <a:rPr lang="et-EE" dirty="0" smtClean="0">
                <a:solidFill>
                  <a:srgbClr val="C00000"/>
                </a:solidFill>
                <a:latin typeface="Cambria" panose="02040503050406030204" pitchFamily="18" charset="0"/>
              </a:rPr>
              <a:t>Väga teratogeenne</a:t>
            </a:r>
            <a:r>
              <a:rPr lang="en-US" dirty="0" smtClean="0">
                <a:solidFill>
                  <a:srgbClr val="C00000"/>
                </a:solidFill>
                <a:latin typeface="Cambria" panose="02040503050406030204" pitchFamily="18" charset="0"/>
              </a:rPr>
              <a:t>. </a:t>
            </a:r>
            <a:endParaRPr lang="et-EE" dirty="0" smtClean="0">
              <a:solidFill>
                <a:srgbClr val="C00000"/>
              </a:solidFill>
              <a:latin typeface="Cambria" panose="02040503050406030204" pitchFamily="18" charset="0"/>
            </a:endParaRPr>
          </a:p>
          <a:p>
            <a:pPr lvl="1">
              <a:buFont typeface="Wingdings" panose="05000000000000000000" pitchFamily="2" charset="2"/>
              <a:buChar char="§"/>
            </a:pPr>
            <a:r>
              <a:rPr lang="et-EE" dirty="0" smtClean="0">
                <a:latin typeface="Cambria" panose="02040503050406030204" pitchFamily="18" charset="0"/>
              </a:rPr>
              <a:t>ravi peaks toimuma </a:t>
            </a:r>
            <a:r>
              <a:rPr lang="et-EE" b="1" dirty="0" smtClean="0">
                <a:latin typeface="Cambria" panose="02040503050406030204" pitchFamily="18" charset="0"/>
              </a:rPr>
              <a:t>dermatoloogi range järelevalve all</a:t>
            </a:r>
            <a:r>
              <a:rPr lang="et-EE" dirty="0" smtClean="0">
                <a:latin typeface="Cambria" panose="02040503050406030204" pitchFamily="18" charset="0"/>
              </a:rPr>
              <a:t> (0,5–1,0 mg/kg/p). Ravi kestab </a:t>
            </a:r>
            <a:r>
              <a:rPr lang="et-EE" b="1" dirty="0" smtClean="0">
                <a:latin typeface="Cambria" panose="02040503050406030204" pitchFamily="18" charset="0"/>
              </a:rPr>
              <a:t>4–8 kuud </a:t>
            </a:r>
            <a:r>
              <a:rPr lang="et-EE" dirty="0" smtClean="0">
                <a:latin typeface="Cambria" panose="02040503050406030204" pitchFamily="18" charset="0"/>
              </a:rPr>
              <a:t>ja ravi lõpuks on vajalik saavutada ravimi kumulatiivne doos </a:t>
            </a:r>
            <a:r>
              <a:rPr lang="et-EE" b="1" dirty="0" smtClean="0">
                <a:latin typeface="Cambria" panose="02040503050406030204" pitchFamily="18" charset="0"/>
              </a:rPr>
              <a:t>120–150 mg/kg</a:t>
            </a:r>
            <a:r>
              <a:rPr lang="et-EE" dirty="0" smtClean="0">
                <a:latin typeface="Cambria" panose="02040503050406030204" pitchFamily="18" charset="0"/>
              </a:rPr>
              <a:t>.</a:t>
            </a:r>
            <a:endParaRPr lang="ru-RU" dirty="0">
              <a:latin typeface="Cambria" panose="02040503050406030204" pitchFamily="18"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9287" t="4471" r="18558" b="3941"/>
          <a:stretch/>
        </p:blipFill>
        <p:spPr>
          <a:xfrm>
            <a:off x="7209102" y="547768"/>
            <a:ext cx="1017494" cy="1769110"/>
          </a:xfrm>
          <a:prstGeom prst="rect">
            <a:avLst/>
          </a:prstGeom>
          <a:ln>
            <a:noFill/>
          </a:ln>
          <a:effectLst>
            <a:softEdge rad="112500"/>
          </a:effectLst>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2883" t="19457" r="10353" b="8694"/>
          <a:stretch/>
        </p:blipFill>
        <p:spPr>
          <a:xfrm>
            <a:off x="10168932" y="0"/>
            <a:ext cx="2023068" cy="1148731"/>
          </a:xfrm>
          <a:prstGeom prst="rect">
            <a:avLst/>
          </a:prstGeom>
          <a:ln>
            <a:noFill/>
          </a:ln>
          <a:effectLst>
            <a:softEdge rad="112500"/>
          </a:effectLst>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7765" t="10224" r="8941" b="10224"/>
          <a:stretch/>
        </p:blipFill>
        <p:spPr>
          <a:xfrm>
            <a:off x="8259606" y="26596"/>
            <a:ext cx="1820753" cy="1095537"/>
          </a:xfrm>
          <a:prstGeom prst="rect">
            <a:avLst/>
          </a:prstGeom>
          <a:ln>
            <a:noFill/>
          </a:ln>
          <a:effectLst>
            <a:softEdge rad="112500"/>
          </a:effectLst>
        </p:spPr>
      </p:pic>
      <p:pic>
        <p:nvPicPr>
          <p:cNvPr id="7" name="Рисунок 6"/>
          <p:cNvPicPr>
            <a:picLocks noChangeAspect="1"/>
          </p:cNvPicPr>
          <p:nvPr/>
        </p:nvPicPr>
        <p:blipFill rotWithShape="1">
          <a:blip r:embed="rId6">
            <a:extLst>
              <a:ext uri="{28A0092B-C50C-407E-A947-70E740481C1C}">
                <a14:useLocalDpi xmlns:a14="http://schemas.microsoft.com/office/drawing/2010/main" val="0"/>
              </a:ext>
            </a:extLst>
          </a:blip>
          <a:srcRect l="5441" t="10754" r="4029" b="23427"/>
          <a:stretch/>
        </p:blipFill>
        <p:spPr>
          <a:xfrm>
            <a:off x="8405033" y="1175327"/>
            <a:ext cx="2424909" cy="1141551"/>
          </a:xfrm>
          <a:prstGeom prst="rect">
            <a:avLst/>
          </a:prstGeom>
          <a:ln>
            <a:noFill/>
          </a:ln>
          <a:effectLst>
            <a:softEdge rad="112500"/>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7661" y="5230906"/>
            <a:ext cx="2904492" cy="1320636"/>
          </a:xfrm>
          <a:prstGeom prst="rect">
            <a:avLst/>
          </a:prstGeom>
        </p:spPr>
      </p:pic>
      <p:pic>
        <p:nvPicPr>
          <p:cNvPr id="9" name="Рисунок 8"/>
          <p:cNvPicPr>
            <a:picLocks noChangeAspect="1"/>
          </p:cNvPicPr>
          <p:nvPr/>
        </p:nvPicPr>
        <p:blipFill rotWithShape="1">
          <a:blip r:embed="rId8">
            <a:extLst>
              <a:ext uri="{28A0092B-C50C-407E-A947-70E740481C1C}">
                <a14:useLocalDpi xmlns:a14="http://schemas.microsoft.com/office/drawing/2010/main" val="0"/>
              </a:ext>
            </a:extLst>
          </a:blip>
          <a:srcRect l="21608" t="1999" r="38863" b="26354"/>
          <a:stretch/>
        </p:blipFill>
        <p:spPr>
          <a:xfrm>
            <a:off x="10945049" y="1122133"/>
            <a:ext cx="951116" cy="2298530"/>
          </a:xfrm>
          <a:prstGeom prst="rect">
            <a:avLst/>
          </a:prstGeom>
          <a:ln>
            <a:noFill/>
          </a:ln>
          <a:effectLst>
            <a:softEdge rad="112500"/>
          </a:effectLst>
        </p:spPr>
      </p:pic>
      <p:pic>
        <p:nvPicPr>
          <p:cNvPr id="10" name="Рисунок 9"/>
          <p:cNvPicPr>
            <a:picLocks noChangeAspect="1"/>
          </p:cNvPicPr>
          <p:nvPr/>
        </p:nvPicPr>
        <p:blipFill rotWithShape="1">
          <a:blip r:embed="rId9">
            <a:extLst>
              <a:ext uri="{28A0092B-C50C-407E-A947-70E740481C1C}">
                <a14:useLocalDpi xmlns:a14="http://schemas.microsoft.com/office/drawing/2010/main" val="0"/>
              </a:ext>
            </a:extLst>
          </a:blip>
          <a:srcRect l="5441" t="11882" r="6941" b="15059"/>
          <a:stretch/>
        </p:blipFill>
        <p:spPr>
          <a:xfrm>
            <a:off x="7239901" y="4217508"/>
            <a:ext cx="2377586" cy="991259"/>
          </a:xfrm>
          <a:prstGeom prst="rect">
            <a:avLst/>
          </a:prstGeom>
          <a:ln>
            <a:noFill/>
          </a:ln>
          <a:effectLst>
            <a:softEdge rad="112500"/>
          </a:effectLst>
        </p:spPr>
      </p:pic>
      <p:pic>
        <p:nvPicPr>
          <p:cNvPr id="11" name="Рисунок 10"/>
          <p:cNvPicPr>
            <a:picLocks noChangeAspect="1"/>
          </p:cNvPicPr>
          <p:nvPr/>
        </p:nvPicPr>
        <p:blipFill rotWithShape="1">
          <a:blip r:embed="rId10">
            <a:extLst>
              <a:ext uri="{28A0092B-C50C-407E-A947-70E740481C1C}">
                <a14:useLocalDpi xmlns:a14="http://schemas.microsoft.com/office/drawing/2010/main" val="0"/>
              </a:ext>
            </a:extLst>
          </a:blip>
          <a:srcRect l="48529" t="9572" r="3823" b="19198"/>
          <a:stretch/>
        </p:blipFill>
        <p:spPr>
          <a:xfrm>
            <a:off x="7557356" y="2739114"/>
            <a:ext cx="2084616" cy="857009"/>
          </a:xfrm>
          <a:prstGeom prst="rect">
            <a:avLst/>
          </a:prstGeom>
        </p:spPr>
      </p:pic>
    </p:spTree>
    <p:extLst>
      <p:ext uri="{BB962C8B-B14F-4D97-AF65-F5344CB8AC3E}">
        <p14:creationId xmlns:p14="http://schemas.microsoft.com/office/powerpoint/2010/main" val="23011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130" y="136526"/>
            <a:ext cx="10515600" cy="1325563"/>
          </a:xfrm>
        </p:spPr>
        <p:txBody>
          <a:bodyPr>
            <a:normAutofit/>
          </a:bodyPr>
          <a:lstStyle/>
          <a:p>
            <a:r>
              <a:rPr lang="et-EE" sz="3200" b="1" dirty="0" smtClean="0">
                <a:solidFill>
                  <a:schemeClr val="accent1">
                    <a:lumMod val="75000"/>
                  </a:schemeClr>
                </a:solidFill>
                <a:latin typeface="Cambria" panose="02040503050406030204" pitchFamily="18" charset="0"/>
              </a:rPr>
              <a:t>6.Ravi</a:t>
            </a:r>
            <a:endParaRPr lang="ru-RU" sz="3200"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327212" y="1878947"/>
            <a:ext cx="10515600" cy="4351338"/>
          </a:xfrm>
        </p:spPr>
        <p:txBody>
          <a:bodyPr/>
          <a:lstStyle/>
          <a:p>
            <a:r>
              <a:rPr lang="et-EE" dirty="0" smtClean="0">
                <a:latin typeface="Cambria" panose="02040503050406030204" pitchFamily="18" charset="0"/>
              </a:rPr>
              <a:t>Akne paranemisel on mõnikord vajalik armide korrektsioon. On proovitud erineva edukusega:</a:t>
            </a:r>
          </a:p>
          <a:p>
            <a:r>
              <a:rPr lang="et-EE" b="1" dirty="0" smtClean="0">
                <a:latin typeface="Cambria" panose="02040503050406030204" pitchFamily="18" charset="0"/>
              </a:rPr>
              <a:t>krüomassaaži väävliga</a:t>
            </a:r>
            <a:endParaRPr lang="et-EE" dirty="0">
              <a:latin typeface="Cambria" panose="02040503050406030204" pitchFamily="18" charset="0"/>
            </a:endParaRPr>
          </a:p>
          <a:p>
            <a:r>
              <a:rPr lang="et-EE" b="1" dirty="0" smtClean="0">
                <a:latin typeface="Cambria" panose="02040503050406030204" pitchFamily="18" charset="0"/>
              </a:rPr>
              <a:t>Mikrolihvimist</a:t>
            </a:r>
          </a:p>
          <a:p>
            <a:r>
              <a:rPr lang="et-EE" b="1" dirty="0" smtClean="0">
                <a:latin typeface="Cambria" panose="02040503050406030204" pitchFamily="18" charset="0"/>
              </a:rPr>
              <a:t>keemilist koorimist</a:t>
            </a:r>
            <a:endParaRPr lang="ru-RU" b="1" dirty="0">
              <a:latin typeface="Cambria" panose="02040503050406030204" pitchFamily="18" charset="0"/>
            </a:endParaRPr>
          </a:p>
        </p:txBody>
      </p:sp>
    </p:spTree>
    <p:extLst>
      <p:ext uri="{BB962C8B-B14F-4D97-AF65-F5344CB8AC3E}">
        <p14:creationId xmlns:p14="http://schemas.microsoft.com/office/powerpoint/2010/main" val="291962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t-EE" b="1" dirty="0" smtClean="0">
                <a:solidFill>
                  <a:schemeClr val="accent1">
                    <a:lumMod val="75000"/>
                  </a:schemeClr>
                </a:solidFill>
                <a:latin typeface="Cambria" panose="02040503050406030204" pitchFamily="18" charset="0"/>
              </a:rPr>
              <a:t>Kasutatud kirjandus:</a:t>
            </a:r>
            <a:endParaRPr lang="ru-RU"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p:txBody>
          <a:bodyPr/>
          <a:lstStyle/>
          <a:p>
            <a:pPr marL="0" indent="0">
              <a:buNone/>
            </a:pPr>
            <a:r>
              <a:rPr lang="et-EE" dirty="0">
                <a:latin typeface="Cambria" panose="02040503050406030204" pitchFamily="18" charset="0"/>
              </a:rPr>
              <a:t>Nahahaigused. K. Kingo; S. Kaur; H. Silm; M. Karelson; K. Abram. - TÜ Kirjastus, </a:t>
            </a:r>
            <a:r>
              <a:rPr lang="et-EE" dirty="0" smtClean="0">
                <a:latin typeface="Cambria" panose="02040503050406030204" pitchFamily="18" charset="0"/>
              </a:rPr>
              <a:t>2010.</a:t>
            </a:r>
          </a:p>
          <a:p>
            <a:pPr marL="0" indent="0">
              <a:buNone/>
            </a:pPr>
            <a:endParaRPr lang="ru-RU" dirty="0">
              <a:latin typeface="Cambria" panose="02040503050406030204" pitchFamily="18" charset="0"/>
            </a:endParaRPr>
          </a:p>
        </p:txBody>
      </p:sp>
    </p:spTree>
    <p:extLst>
      <p:ext uri="{BB962C8B-B14F-4D97-AF65-F5344CB8AC3E}">
        <p14:creationId xmlns:p14="http://schemas.microsoft.com/office/powerpoint/2010/main" val="219960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1" r="11880" b="18153"/>
          <a:stretch/>
        </p:blipFill>
        <p:spPr>
          <a:xfrm>
            <a:off x="1050192" y="0"/>
            <a:ext cx="11141808" cy="6858000"/>
          </a:xfrm>
          <a:prstGeom prst="rect">
            <a:avLst/>
          </a:prstGeom>
        </p:spPr>
      </p:pic>
      <p:sp>
        <p:nvSpPr>
          <p:cNvPr id="3" name="Объект 2"/>
          <p:cNvSpPr>
            <a:spLocks noGrp="1"/>
          </p:cNvSpPr>
          <p:nvPr>
            <p:ph idx="1"/>
          </p:nvPr>
        </p:nvSpPr>
        <p:spPr>
          <a:xfrm>
            <a:off x="1676400" y="2175249"/>
            <a:ext cx="10515600" cy="4351338"/>
          </a:xfrm>
        </p:spPr>
        <p:txBody>
          <a:bodyPr>
            <a:normAutofit/>
          </a:bodyPr>
          <a:lstStyle/>
          <a:p>
            <a:pPr marL="0" indent="0">
              <a:buNone/>
            </a:pPr>
            <a:r>
              <a:rPr lang="et-EE" sz="7200" dirty="0" smtClean="0">
                <a:solidFill>
                  <a:schemeClr val="accent1">
                    <a:lumMod val="75000"/>
                  </a:schemeClr>
                </a:solidFill>
                <a:latin typeface="Cambria" panose="02040503050406030204" pitchFamily="18" charset="0"/>
              </a:rPr>
              <a:t>Aitäh tähelepanu eest!</a:t>
            </a:r>
            <a:endParaRPr lang="ru-RU" sz="72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3586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RAVI</a:t>
            </a:r>
            <a:endParaRPr lang="ru-RU" dirty="0"/>
          </a:p>
        </p:txBody>
      </p:sp>
      <p:sp>
        <p:nvSpPr>
          <p:cNvPr id="3" name="Content Placeholder 2"/>
          <p:cNvSpPr>
            <a:spLocks noGrp="1"/>
          </p:cNvSpPr>
          <p:nvPr>
            <p:ph idx="1"/>
          </p:nvPr>
        </p:nvSpPr>
        <p:spPr/>
        <p:txBody>
          <a:bodyPr/>
          <a:lstStyle/>
          <a:p>
            <a:r>
              <a:rPr lang="et-EE" b="1" dirty="0" smtClean="0"/>
              <a:t>1.Bensoüülperoksiid</a:t>
            </a:r>
          </a:p>
          <a:p>
            <a:r>
              <a:rPr lang="et-EE" b="1" dirty="0" smtClean="0"/>
              <a:t>2.Paiksed retinoidid</a:t>
            </a:r>
          </a:p>
          <a:p>
            <a:r>
              <a:rPr lang="et-EE" b="1" dirty="0"/>
              <a:t>3</a:t>
            </a:r>
            <a:r>
              <a:rPr lang="et-EE" b="1" dirty="0" smtClean="0"/>
              <a:t>. Paiksed antibiootikumid(nt </a:t>
            </a:r>
            <a:r>
              <a:rPr lang="et-EE" dirty="0"/>
              <a:t>klindamütsiini, erütromütsiini, </a:t>
            </a:r>
            <a:r>
              <a:rPr lang="et-EE" dirty="0" smtClean="0"/>
              <a:t>tetratsükliini)</a:t>
            </a:r>
            <a:endParaRPr lang="et-EE" b="1" dirty="0" smtClean="0"/>
          </a:p>
          <a:p>
            <a:r>
              <a:rPr lang="et-EE" b="1" dirty="0" smtClean="0"/>
              <a:t>4. Aselaiinhappe</a:t>
            </a:r>
          </a:p>
          <a:p>
            <a:r>
              <a:rPr lang="et-EE" b="1" dirty="0"/>
              <a:t>5</a:t>
            </a:r>
            <a:r>
              <a:rPr lang="et-EE" b="1" dirty="0" smtClean="0"/>
              <a:t>. </a:t>
            </a:r>
            <a:r>
              <a:rPr lang="et-EE" b="1" dirty="0"/>
              <a:t>AHA-happed</a:t>
            </a:r>
            <a:endParaRPr lang="ru-RU" dirty="0"/>
          </a:p>
        </p:txBody>
      </p:sp>
    </p:spTree>
    <p:extLst>
      <p:ext uri="{BB962C8B-B14F-4D97-AF65-F5344CB8AC3E}">
        <p14:creationId xmlns:p14="http://schemas.microsoft.com/office/powerpoint/2010/main" val="71452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1.BENSOÜÜLPEROKSIID</a:t>
            </a:r>
            <a:endParaRPr lang="ru-RU" dirty="0"/>
          </a:p>
        </p:txBody>
      </p:sp>
      <p:sp>
        <p:nvSpPr>
          <p:cNvPr id="3" name="Content Placeholder 2"/>
          <p:cNvSpPr>
            <a:spLocks noGrp="1"/>
          </p:cNvSpPr>
          <p:nvPr>
            <p:ph idx="1"/>
          </p:nvPr>
        </p:nvSpPr>
        <p:spPr/>
        <p:txBody>
          <a:bodyPr>
            <a:normAutofit/>
          </a:bodyPr>
          <a:lstStyle/>
          <a:p>
            <a:r>
              <a:rPr lang="et-EE" dirty="0" smtClean="0"/>
              <a:t>Mõjutab akne patogeneesi 3 erineval viisil: </a:t>
            </a:r>
          </a:p>
          <a:p>
            <a:pPr marL="0" indent="0">
              <a:buNone/>
            </a:pPr>
            <a:r>
              <a:rPr lang="et-EE" dirty="0" smtClean="0"/>
              <a:t>a) </a:t>
            </a:r>
            <a:r>
              <a:rPr lang="et-EE" b="1" dirty="0" smtClean="0"/>
              <a:t>keratolüütilise toime </a:t>
            </a:r>
            <a:r>
              <a:rPr lang="et-EE" dirty="0" smtClean="0"/>
              <a:t>abil paraneb häirunud keratinisatsioon rasunäärmete piirkonnas ning seega on ravimil </a:t>
            </a:r>
            <a:r>
              <a:rPr lang="et-EE" b="1" dirty="0" smtClean="0"/>
              <a:t>komedolüütiline toime</a:t>
            </a:r>
            <a:r>
              <a:rPr lang="et-EE" dirty="0" smtClean="0"/>
              <a:t>; </a:t>
            </a:r>
          </a:p>
          <a:p>
            <a:pPr marL="0" indent="0">
              <a:buNone/>
            </a:pPr>
            <a:r>
              <a:rPr lang="et-EE" dirty="0" smtClean="0"/>
              <a:t>b) </a:t>
            </a:r>
            <a:r>
              <a:rPr lang="et-EE" b="1" dirty="0"/>
              <a:t>r</a:t>
            </a:r>
            <a:r>
              <a:rPr lang="et-EE" b="1" dirty="0" smtClean="0"/>
              <a:t>asu produktsiooni </a:t>
            </a:r>
            <a:r>
              <a:rPr lang="et-EE" dirty="0" smtClean="0"/>
              <a:t>vähendamime; </a:t>
            </a:r>
          </a:p>
          <a:p>
            <a:pPr marL="0" indent="0">
              <a:buNone/>
            </a:pPr>
            <a:r>
              <a:rPr lang="et-EE" dirty="0" smtClean="0"/>
              <a:t>c) </a:t>
            </a:r>
            <a:r>
              <a:rPr lang="et-EE" b="1" dirty="0" smtClean="0"/>
              <a:t>pidurdab</a:t>
            </a:r>
            <a:r>
              <a:rPr lang="et-EE" dirty="0" smtClean="0"/>
              <a:t> </a:t>
            </a:r>
            <a:r>
              <a:rPr lang="et-EE" i="1" dirty="0" smtClean="0"/>
              <a:t>Propionibacterium acnes’e ja Staphylococcus aureus’e </a:t>
            </a:r>
            <a:r>
              <a:rPr lang="et-EE" dirty="0" smtClean="0"/>
              <a:t>kasvu folliiklites</a:t>
            </a:r>
            <a:endParaRPr lang="ru-RU" dirty="0"/>
          </a:p>
        </p:txBody>
      </p:sp>
    </p:spTree>
    <p:extLst>
      <p:ext uri="{BB962C8B-B14F-4D97-AF65-F5344CB8AC3E}">
        <p14:creationId xmlns:p14="http://schemas.microsoft.com/office/powerpoint/2010/main" val="2317420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308"/>
            <a:ext cx="8229600" cy="1143000"/>
          </a:xfrm>
        </p:spPr>
        <p:txBody>
          <a:bodyPr>
            <a:normAutofit fontScale="90000"/>
          </a:bodyPr>
          <a:lstStyle/>
          <a:p>
            <a:pPr algn="l"/>
            <a:r>
              <a:rPr lang="et-EE" i="1" u="sng" dirty="0" smtClean="0"/>
              <a:t/>
            </a:r>
            <a:br>
              <a:rPr lang="et-EE" i="1" u="sng" dirty="0" smtClean="0"/>
            </a:br>
            <a:endParaRPr lang="ru-RU" i="1"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656" y="3755976"/>
            <a:ext cx="309634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89122" y="16901"/>
            <a:ext cx="9036496" cy="6508443"/>
          </a:xfrm>
        </p:spPr>
        <p:txBody>
          <a:bodyPr>
            <a:normAutofit/>
          </a:bodyPr>
          <a:lstStyle/>
          <a:p>
            <a:pPr marL="0" indent="0">
              <a:buNone/>
            </a:pPr>
            <a:r>
              <a:rPr lang="et-EE" dirty="0" smtClean="0"/>
              <a:t>        1.</a:t>
            </a:r>
            <a:r>
              <a:rPr lang="et-EE" sz="3600" b="1" dirty="0"/>
              <a:t>AKNE BP 5, 50 MG/ML NAHAEMULSIOON</a:t>
            </a:r>
          </a:p>
          <a:p>
            <a:pPr marL="0" indent="0">
              <a:buNone/>
            </a:pPr>
            <a:r>
              <a:rPr lang="et-EE" sz="3600" b="1" dirty="0"/>
              <a:t>Näidustus: </a:t>
            </a:r>
            <a:r>
              <a:rPr lang="et-EE" sz="3600" dirty="0"/>
              <a:t>Akne paikne ravi</a:t>
            </a:r>
            <a:endParaRPr lang="et-EE" sz="3600" b="1" dirty="0"/>
          </a:p>
          <a:p>
            <a:pPr marL="0" indent="0">
              <a:buNone/>
            </a:pPr>
            <a:r>
              <a:rPr lang="et-EE" b="1" dirty="0" smtClean="0"/>
              <a:t>Annustamine ja manustamisviis:</a:t>
            </a:r>
          </a:p>
          <a:p>
            <a:pPr marL="0" indent="0">
              <a:buNone/>
            </a:pPr>
            <a:r>
              <a:rPr lang="et-EE" dirty="0"/>
              <a:t>R</a:t>
            </a:r>
            <a:r>
              <a:rPr lang="et-EE" dirty="0" smtClean="0"/>
              <a:t>avi algul kanda õhtuti õhukese kihina kahjustatud nahapiirkondadele. Kui ravi talutakse hästi, kasutada ka hommikuti.</a:t>
            </a:r>
          </a:p>
          <a:p>
            <a:pPr marL="0" indent="0">
              <a:buNone/>
            </a:pPr>
            <a:r>
              <a:rPr lang="et-EE" dirty="0" smtClean="0"/>
              <a:t>Tavaliselt kestab ravi bensoüülperoksiidiga</a:t>
            </a:r>
          </a:p>
          <a:p>
            <a:pPr marL="0" indent="0">
              <a:buNone/>
            </a:pPr>
            <a:r>
              <a:rPr lang="et-EE" dirty="0" smtClean="0"/>
              <a:t>mõnest nädalast mõne </a:t>
            </a:r>
            <a:r>
              <a:rPr lang="et-EE" b="1" dirty="0" smtClean="0"/>
              <a:t>kuuni</a:t>
            </a:r>
            <a:r>
              <a:rPr lang="et-EE" dirty="0" smtClean="0"/>
              <a:t>.</a:t>
            </a:r>
          </a:p>
          <a:p>
            <a:pPr marL="0" indent="0">
              <a:buNone/>
            </a:pPr>
            <a:endParaRPr lang="et-EE" dirty="0" smtClean="0"/>
          </a:p>
          <a:p>
            <a:pPr marL="0" indent="0">
              <a:buNone/>
            </a:pPr>
            <a:r>
              <a:rPr lang="fi-FI" b="1" dirty="0" smtClean="0"/>
              <a:t>Vastunäidustused</a:t>
            </a:r>
            <a:r>
              <a:rPr lang="et-EE" b="1" dirty="0" smtClean="0"/>
              <a:t>:</a:t>
            </a:r>
            <a:endParaRPr lang="fi-FI" b="1" dirty="0" smtClean="0"/>
          </a:p>
          <a:p>
            <a:pPr marL="0" indent="0">
              <a:buNone/>
            </a:pPr>
            <a:r>
              <a:rPr lang="fi-FI" dirty="0" smtClean="0"/>
              <a:t>Ülitundlikkus peroksiidi või ravimi teiste </a:t>
            </a:r>
            <a:endParaRPr lang="et-EE" dirty="0" smtClean="0"/>
          </a:p>
          <a:p>
            <a:pPr marL="0" indent="0">
              <a:buNone/>
            </a:pPr>
            <a:r>
              <a:rPr lang="fi-FI" dirty="0" smtClean="0"/>
              <a:t>koostisainete suhtes.</a:t>
            </a:r>
            <a:endParaRPr lang="et-EE" dirty="0"/>
          </a:p>
          <a:p>
            <a:endParaRPr lang="ru-RU" dirty="0"/>
          </a:p>
        </p:txBody>
      </p:sp>
    </p:spTree>
    <p:extLst>
      <p:ext uri="{BB962C8B-B14F-4D97-AF65-F5344CB8AC3E}">
        <p14:creationId xmlns:p14="http://schemas.microsoft.com/office/powerpoint/2010/main" val="3408935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5646"/>
            <a:ext cx="9144000" cy="6653715"/>
          </a:xfrm>
        </p:spPr>
        <p:txBody>
          <a:bodyPr>
            <a:normAutofit/>
          </a:bodyPr>
          <a:lstStyle/>
          <a:p>
            <a:pPr marL="0" indent="0">
              <a:buNone/>
            </a:pPr>
            <a:r>
              <a:rPr lang="et-EE" b="1" dirty="0"/>
              <a:t>AKNE BP 5, 50 MG/ML NAHAEMULSIOON</a:t>
            </a:r>
            <a:endParaRPr lang="et-EE" sz="3000" b="1" dirty="0"/>
          </a:p>
          <a:p>
            <a:pPr marL="0" indent="0">
              <a:buNone/>
            </a:pPr>
            <a:r>
              <a:rPr lang="et-EE" sz="3000" b="1" dirty="0"/>
              <a:t>Hoiatused:</a:t>
            </a:r>
          </a:p>
          <a:p>
            <a:pPr marL="0" indent="0">
              <a:buNone/>
            </a:pPr>
            <a:r>
              <a:rPr lang="et-EE" sz="3000" dirty="0"/>
              <a:t>-kasutada ravimi </a:t>
            </a:r>
            <a:r>
              <a:rPr lang="et-EE" sz="3000" b="1" dirty="0"/>
              <a:t>madalamaid kontsentratsioone </a:t>
            </a:r>
            <a:r>
              <a:rPr lang="et-EE" sz="3000" dirty="0"/>
              <a:t>ning sobivat aluskreemi.</a:t>
            </a:r>
            <a:r>
              <a:rPr lang="et-EE" dirty="0"/>
              <a:t> </a:t>
            </a:r>
          </a:p>
          <a:p>
            <a:pPr marL="0" indent="0">
              <a:buNone/>
            </a:pPr>
            <a:r>
              <a:rPr lang="et-EE" dirty="0"/>
              <a:t>Bensoüülperoksiidi </a:t>
            </a:r>
            <a:r>
              <a:rPr lang="et-EE" b="1" dirty="0"/>
              <a:t>pleegitava toime </a:t>
            </a:r>
            <a:r>
              <a:rPr lang="et-EE" dirty="0"/>
              <a:t>tõttu ei tohi Akne BP 5 kokku puutuda kulmude, habeme ega juustega. Samuti võib see pleegitada värvilist tekstiilmaterjali. </a:t>
            </a:r>
          </a:p>
          <a:p>
            <a:pPr marL="0" indent="0">
              <a:buNone/>
            </a:pPr>
            <a:endParaRPr lang="et-EE" sz="3000" dirty="0"/>
          </a:p>
          <a:p>
            <a:pPr marL="0" indent="0">
              <a:buNone/>
            </a:pPr>
            <a:r>
              <a:rPr lang="et-EE" sz="3000" b="1" dirty="0"/>
              <a:t>Koostoimed teiste ravimitega:</a:t>
            </a:r>
          </a:p>
          <a:p>
            <a:pPr marL="0" indent="0">
              <a:buNone/>
            </a:pPr>
            <a:r>
              <a:rPr lang="et-EE" sz="3000" dirty="0"/>
              <a:t>Samaaegne teiste </a:t>
            </a:r>
            <a:r>
              <a:rPr lang="et-EE" sz="3000" b="1" dirty="0"/>
              <a:t>koorivate aknevastaste </a:t>
            </a:r>
            <a:r>
              <a:rPr lang="et-EE" sz="3000" dirty="0"/>
              <a:t>ravimite ja </a:t>
            </a:r>
            <a:r>
              <a:rPr lang="et-EE" sz="3000" b="1" dirty="0"/>
              <a:t>nahka ärritavate</a:t>
            </a:r>
            <a:r>
              <a:rPr lang="et-EE" sz="3000" dirty="0"/>
              <a:t> vahendite kasutamine või intensiivne </a:t>
            </a:r>
            <a:r>
              <a:rPr lang="et-EE" sz="3000" b="1" dirty="0"/>
              <a:t>UV-kiirgus</a:t>
            </a:r>
            <a:r>
              <a:rPr lang="et-EE" sz="3000" dirty="0"/>
              <a:t> (solaarium) võib kõrvaltoimeid </a:t>
            </a:r>
            <a:r>
              <a:rPr lang="et-EE" sz="3000" b="1" dirty="0"/>
              <a:t>süvendada. </a:t>
            </a:r>
            <a:endParaRPr lang="ru-RU" sz="3000" b="1" dirty="0"/>
          </a:p>
        </p:txBody>
      </p:sp>
    </p:spTree>
    <p:extLst>
      <p:ext uri="{BB962C8B-B14F-4D97-AF65-F5344CB8AC3E}">
        <p14:creationId xmlns:p14="http://schemas.microsoft.com/office/powerpoint/2010/main" val="1570140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4873"/>
            <a:ext cx="8229600" cy="6882873"/>
          </a:xfrm>
        </p:spPr>
        <p:txBody>
          <a:bodyPr>
            <a:normAutofit/>
          </a:bodyPr>
          <a:lstStyle/>
          <a:p>
            <a:pPr marL="0" indent="0">
              <a:buNone/>
            </a:pPr>
            <a:r>
              <a:rPr lang="et-EE" b="1" dirty="0"/>
              <a:t>AKNE BP 5, 50 MG/ML NAHAEMULSIOON</a:t>
            </a:r>
          </a:p>
          <a:p>
            <a:pPr marL="0" indent="0">
              <a:buNone/>
            </a:pPr>
            <a:r>
              <a:rPr lang="et-EE" sz="3000" b="1" dirty="0"/>
              <a:t>Rasedus ja imetamine:</a:t>
            </a:r>
          </a:p>
          <a:p>
            <a:pPr marL="0" indent="0">
              <a:buNone/>
            </a:pPr>
            <a:r>
              <a:rPr lang="et-EE" sz="3000" b="1" dirty="0"/>
              <a:t>Puuduvad</a:t>
            </a:r>
            <a:r>
              <a:rPr lang="et-EE" sz="3000" dirty="0"/>
              <a:t> kliinilised andmed ,</a:t>
            </a:r>
            <a:r>
              <a:rPr lang="et-EE" sz="3000" b="1" dirty="0"/>
              <a:t>puuduvad usaldusväärsed eksperimentaalsed </a:t>
            </a:r>
            <a:r>
              <a:rPr lang="et-EE" sz="3000" dirty="0"/>
              <a:t>loomuuringud embrüonaalset arengut mõjutavate toimete kohta. Tohib raseduse ajal kasutada vaid </a:t>
            </a:r>
            <a:r>
              <a:rPr lang="et-EE" sz="3000" b="1" dirty="0"/>
              <a:t>juhul, kui  võimalikud kasud ületavad riski. </a:t>
            </a:r>
          </a:p>
          <a:p>
            <a:pPr marL="0" indent="0">
              <a:buNone/>
            </a:pPr>
            <a:endParaRPr lang="et-EE" sz="3000" b="1" dirty="0"/>
          </a:p>
          <a:p>
            <a:pPr marL="0" indent="0">
              <a:buNone/>
            </a:pPr>
            <a:r>
              <a:rPr lang="et-EE" sz="3000" b="1" dirty="0"/>
              <a:t>Kõrvaltoimed:</a:t>
            </a:r>
          </a:p>
          <a:p>
            <a:pPr marL="0" indent="0">
              <a:buNone/>
            </a:pPr>
            <a:r>
              <a:rPr lang="et-EE" sz="3000" dirty="0"/>
              <a:t>Kontaktallergiline naha sensibiliseerumine.  Punetus, kerge põletustunne ning naha ketendus. Kui preparaadi kestval kasutamisel ärritus ei kao, tuleb preparaadi kasutamine lõpetada</a:t>
            </a:r>
            <a:endParaRPr lang="ru-RU" sz="3000" b="1" dirty="0"/>
          </a:p>
        </p:txBody>
      </p:sp>
    </p:spTree>
    <p:extLst>
      <p:ext uri="{BB962C8B-B14F-4D97-AF65-F5344CB8AC3E}">
        <p14:creationId xmlns:p14="http://schemas.microsoft.com/office/powerpoint/2010/main" val="2048382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152" y="11380"/>
            <a:ext cx="8229600" cy="1143000"/>
          </a:xfrm>
        </p:spPr>
        <p:txBody>
          <a:bodyPr>
            <a:normAutofit/>
          </a:bodyPr>
          <a:lstStyle/>
          <a:p>
            <a:pPr algn="l"/>
            <a:endParaRPr lang="ru-RU" sz="4000" i="1" u="sng" dirty="0"/>
          </a:p>
        </p:txBody>
      </p:sp>
      <p:sp>
        <p:nvSpPr>
          <p:cNvPr id="3" name="Content Placeholder 2"/>
          <p:cNvSpPr>
            <a:spLocks noGrp="1"/>
          </p:cNvSpPr>
          <p:nvPr>
            <p:ph idx="1"/>
          </p:nvPr>
        </p:nvSpPr>
        <p:spPr>
          <a:xfrm>
            <a:off x="1703512" y="1268761"/>
            <a:ext cx="8229600" cy="4525963"/>
          </a:xfrm>
        </p:spPr>
        <p:txBody>
          <a:bodyPr/>
          <a:lstStyle/>
          <a:p>
            <a:r>
              <a:rPr lang="et-EE" b="1" dirty="0" smtClean="0"/>
              <a:t>Teised ravimid: </a:t>
            </a:r>
          </a:p>
          <a:p>
            <a:endParaRPr lang="et-EE" b="1" dirty="0" smtClean="0"/>
          </a:p>
          <a:p>
            <a:r>
              <a:rPr lang="et-EE" b="1" dirty="0" smtClean="0"/>
              <a:t>2. AKNEFUG-OXID MILD 50MG/G, GEEL</a:t>
            </a:r>
          </a:p>
          <a:p>
            <a:r>
              <a:rPr lang="et-EE" b="1" dirty="0" smtClean="0"/>
              <a:t>3. DERCOME CLEAR PESUSUSPENSIOON</a:t>
            </a:r>
            <a:endParaRPr lang="ru-RU" b="1" dirty="0"/>
          </a:p>
        </p:txBody>
      </p:sp>
    </p:spTree>
    <p:extLst>
      <p:ext uri="{BB962C8B-B14F-4D97-AF65-F5344CB8AC3E}">
        <p14:creationId xmlns:p14="http://schemas.microsoft.com/office/powerpoint/2010/main" val="3819813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7769460" y="84520"/>
            <a:ext cx="4062065" cy="2307992"/>
          </a:xfrm>
          <a:prstGeom prst="rect">
            <a:avLst/>
          </a:prstGeom>
        </p:spPr>
      </p:pic>
      <p:sp>
        <p:nvSpPr>
          <p:cNvPr id="2" name="Заголовок 1"/>
          <p:cNvSpPr>
            <a:spLocks noGrp="1"/>
          </p:cNvSpPr>
          <p:nvPr>
            <p:ph type="title"/>
          </p:nvPr>
        </p:nvSpPr>
        <p:spPr>
          <a:xfrm>
            <a:off x="908538" y="216057"/>
            <a:ext cx="10515600" cy="1325563"/>
          </a:xfrm>
        </p:spPr>
        <p:txBody>
          <a:bodyPr/>
          <a:lstStyle/>
          <a:p>
            <a:r>
              <a:rPr lang="en-US" b="1" dirty="0" smtClean="0">
                <a:solidFill>
                  <a:schemeClr val="accent1">
                    <a:lumMod val="75000"/>
                  </a:schemeClr>
                </a:solidFill>
                <a:latin typeface="Cambria" panose="02040503050406030204" pitchFamily="18" charset="0"/>
              </a:rPr>
              <a:t>1</a:t>
            </a:r>
            <a:r>
              <a:rPr lang="et-EE" b="1" dirty="0" smtClean="0">
                <a:solidFill>
                  <a:schemeClr val="accent1">
                    <a:lumMod val="75000"/>
                  </a:schemeClr>
                </a:solidFill>
                <a:latin typeface="Cambria" panose="02040503050406030204" pitchFamily="18" charset="0"/>
              </a:rPr>
              <a:t>.</a:t>
            </a:r>
            <a:r>
              <a:rPr lang="en-US" b="1" dirty="0" smtClean="0">
                <a:solidFill>
                  <a:schemeClr val="accent1">
                    <a:lumMod val="75000"/>
                  </a:schemeClr>
                </a:solidFill>
                <a:latin typeface="Cambria" panose="02040503050406030204" pitchFamily="18" charset="0"/>
              </a:rPr>
              <a:t> M</a:t>
            </a:r>
            <a:r>
              <a:rPr lang="et-EE" b="1" dirty="0" smtClean="0">
                <a:solidFill>
                  <a:schemeClr val="accent1">
                    <a:lumMod val="75000"/>
                  </a:schemeClr>
                </a:solidFill>
                <a:latin typeface="Cambria" panose="02040503050406030204" pitchFamily="18" charset="0"/>
              </a:rPr>
              <a:t>ÕISTE</a:t>
            </a:r>
            <a:endParaRPr lang="ru-RU"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179435" y="1570863"/>
            <a:ext cx="7218892" cy="4833083"/>
          </a:xfrm>
        </p:spPr>
        <p:txBody>
          <a:bodyPr>
            <a:normAutofit fontScale="92500" lnSpcReduction="10000"/>
          </a:bodyPr>
          <a:lstStyle/>
          <a:p>
            <a:pPr marL="0" indent="0">
              <a:buNone/>
            </a:pPr>
            <a:r>
              <a:rPr lang="et-EE" dirty="0" smtClean="0">
                <a:latin typeface="Cambria" panose="02040503050406030204" pitchFamily="18" charset="0"/>
              </a:rPr>
              <a:t>Akne - </a:t>
            </a:r>
            <a:r>
              <a:rPr lang="et-EE" b="1" dirty="0" smtClean="0">
                <a:latin typeface="Cambria" panose="02040503050406030204" pitchFamily="18" charset="0"/>
              </a:rPr>
              <a:t>rasunäärmete</a:t>
            </a:r>
            <a:r>
              <a:rPr lang="et-EE" dirty="0" smtClean="0">
                <a:latin typeface="Cambria" panose="02040503050406030204" pitchFamily="18" charset="0"/>
              </a:rPr>
              <a:t> ja neid ümbritsevate kudede </a:t>
            </a:r>
            <a:r>
              <a:rPr lang="et-EE" b="1" dirty="0" smtClean="0">
                <a:latin typeface="Cambria" panose="02040503050406030204" pitchFamily="18" charset="0"/>
              </a:rPr>
              <a:t>krooniline põletikuline</a:t>
            </a:r>
            <a:r>
              <a:rPr lang="et-EE" dirty="0" smtClean="0">
                <a:latin typeface="Cambria" panose="02040503050406030204" pitchFamily="18" charset="0"/>
              </a:rPr>
              <a:t> haigus. </a:t>
            </a:r>
            <a:endParaRPr lang="ru-RU" dirty="0" smtClean="0">
              <a:latin typeface="Cambria" panose="02040503050406030204" pitchFamily="18" charset="0"/>
            </a:endParaRPr>
          </a:p>
          <a:p>
            <a:pPr marL="0" indent="0">
              <a:buNone/>
            </a:pPr>
            <a:endParaRPr lang="et-EE" dirty="0" smtClean="0">
              <a:latin typeface="Cambria" panose="02040503050406030204" pitchFamily="18" charset="0"/>
            </a:endParaRPr>
          </a:p>
          <a:p>
            <a:pPr marL="0" indent="0">
              <a:buNone/>
            </a:pPr>
            <a:r>
              <a:rPr lang="et-EE" dirty="0" smtClean="0">
                <a:latin typeface="Cambria" panose="02040503050406030204" pitchFamily="18" charset="0"/>
              </a:rPr>
              <a:t>Iseloomulik: </a:t>
            </a:r>
          </a:p>
          <a:p>
            <a:pPr>
              <a:buFont typeface="Wingdings" panose="05000000000000000000" pitchFamily="2" charset="2"/>
              <a:buChar char="ü"/>
            </a:pPr>
            <a:r>
              <a:rPr lang="et-EE" dirty="0" smtClean="0">
                <a:latin typeface="Cambria" panose="02040503050406030204" pitchFamily="18" charset="0"/>
              </a:rPr>
              <a:t> suurenenud rasueritus,</a:t>
            </a:r>
          </a:p>
          <a:p>
            <a:pPr>
              <a:buFont typeface="Wingdings" panose="05000000000000000000" pitchFamily="2" charset="2"/>
              <a:buChar char="ü"/>
            </a:pPr>
            <a:r>
              <a:rPr lang="et-EE" dirty="0" smtClean="0">
                <a:latin typeface="Cambria" panose="02040503050406030204" pitchFamily="18" charset="0"/>
              </a:rPr>
              <a:t> komedoonid, põletikuliste paapulid, pustulid ning suuremad põletikulised sõlmed</a:t>
            </a:r>
            <a:r>
              <a:rPr lang="en-US" dirty="0">
                <a:latin typeface="Cambria" panose="02040503050406030204" pitchFamily="18" charset="0"/>
              </a:rPr>
              <a:t>,</a:t>
            </a:r>
            <a:endParaRPr lang="et-EE" dirty="0" smtClean="0">
              <a:latin typeface="Cambria" panose="02040503050406030204" pitchFamily="18" charset="0"/>
            </a:endParaRPr>
          </a:p>
          <a:p>
            <a:pPr>
              <a:buFont typeface="Wingdings" panose="05000000000000000000" pitchFamily="2" charset="2"/>
              <a:buChar char="ü"/>
            </a:pPr>
            <a:r>
              <a:rPr lang="et-EE" dirty="0" smtClean="0">
                <a:latin typeface="Cambria" panose="02040503050406030204" pitchFamily="18" charset="0"/>
              </a:rPr>
              <a:t>armid. </a:t>
            </a:r>
          </a:p>
          <a:p>
            <a:pPr marL="0" indent="0">
              <a:buNone/>
            </a:pPr>
            <a:endParaRPr lang="et-EE" dirty="0">
              <a:latin typeface="Cambria" panose="02040503050406030204" pitchFamily="18" charset="0"/>
            </a:endParaRPr>
          </a:p>
          <a:p>
            <a:pPr marL="0" indent="0">
              <a:buNone/>
            </a:pPr>
            <a:r>
              <a:rPr lang="et-EE" dirty="0" smtClean="0">
                <a:latin typeface="Cambria" panose="02040503050406030204" pitchFamily="18" charset="0"/>
              </a:rPr>
              <a:t>Haigus on väga sage – kuni 90% 12–24-aastastest noortest põeb seda kas kergemal või raskemal kujul</a:t>
            </a:r>
            <a:endParaRPr lang="ru-RU" dirty="0">
              <a:latin typeface="Cambria" panose="02040503050406030204" pitchFamily="18"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48718" r="10722" b="7296"/>
          <a:stretch/>
        </p:blipFill>
        <p:spPr>
          <a:xfrm>
            <a:off x="9853506" y="4311082"/>
            <a:ext cx="2391507" cy="2530604"/>
          </a:xfrm>
          <a:prstGeom prst="rect">
            <a:avLst/>
          </a:prstGeom>
          <a:effectLst>
            <a:softEdge rad="127000"/>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5943" r="25292" b="13118"/>
          <a:stretch/>
        </p:blipFill>
        <p:spPr>
          <a:xfrm>
            <a:off x="7820869" y="2473938"/>
            <a:ext cx="2212072" cy="1837144"/>
          </a:xfrm>
          <a:prstGeom prst="rect">
            <a:avLst/>
          </a:prstGeom>
          <a:effectLst>
            <a:softEdge rad="63500"/>
          </a:effectLst>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5636" t="7291" r="27929" b="2837"/>
          <a:stretch/>
        </p:blipFill>
        <p:spPr>
          <a:xfrm>
            <a:off x="10032941" y="2531605"/>
            <a:ext cx="2212072" cy="1721810"/>
          </a:xfrm>
          <a:prstGeom prst="rect">
            <a:avLst/>
          </a:prstGeom>
          <a:effectLst>
            <a:softEdge rad="63500"/>
          </a:effectLst>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t="-737" r="52820"/>
          <a:stretch/>
        </p:blipFill>
        <p:spPr>
          <a:xfrm>
            <a:off x="7892001" y="4315001"/>
            <a:ext cx="1961505" cy="2385763"/>
          </a:xfrm>
          <a:prstGeom prst="rect">
            <a:avLst/>
          </a:prstGeom>
        </p:spPr>
      </p:pic>
    </p:spTree>
    <p:extLst>
      <p:ext uri="{BB962C8B-B14F-4D97-AF65-F5344CB8AC3E}">
        <p14:creationId xmlns:p14="http://schemas.microsoft.com/office/powerpoint/2010/main" val="2276601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2.PAIKSED RETINOIDID</a:t>
            </a:r>
            <a:endParaRPr lang="ru-RU" dirty="0"/>
          </a:p>
        </p:txBody>
      </p:sp>
      <p:sp>
        <p:nvSpPr>
          <p:cNvPr id="3" name="Content Placeholder 2"/>
          <p:cNvSpPr>
            <a:spLocks noGrp="1"/>
          </p:cNvSpPr>
          <p:nvPr>
            <p:ph idx="1"/>
          </p:nvPr>
        </p:nvSpPr>
        <p:spPr>
          <a:xfrm>
            <a:off x="1981200" y="1196752"/>
            <a:ext cx="8229600" cy="5328592"/>
          </a:xfrm>
        </p:spPr>
        <p:txBody>
          <a:bodyPr>
            <a:normAutofit/>
          </a:bodyPr>
          <a:lstStyle/>
          <a:p>
            <a:pPr marL="0" indent="0" algn="just">
              <a:buNone/>
            </a:pPr>
            <a:r>
              <a:rPr lang="et-EE" dirty="0"/>
              <a:t>Retinoidid on vitamiin A derivaadid. </a:t>
            </a:r>
            <a:r>
              <a:rPr lang="et-EE" dirty="0" smtClean="0"/>
              <a:t>Sageli </a:t>
            </a:r>
            <a:r>
              <a:rPr lang="et-EE" dirty="0"/>
              <a:t>esmavaliku preparaatideks </a:t>
            </a:r>
            <a:r>
              <a:rPr lang="et-EE" dirty="0">
                <a:hlinkClick r:id="rId3"/>
              </a:rPr>
              <a:t>akne</a:t>
            </a:r>
            <a:r>
              <a:rPr lang="et-EE" dirty="0"/>
              <a:t> </a:t>
            </a:r>
            <a:r>
              <a:rPr lang="et-EE" dirty="0" smtClean="0"/>
              <a:t>-komedoonidevastasne</a:t>
            </a:r>
            <a:r>
              <a:rPr lang="et-EE" dirty="0"/>
              <a:t> </a:t>
            </a:r>
            <a:r>
              <a:rPr lang="et-EE" dirty="0" smtClean="0"/>
              <a:t>toime. </a:t>
            </a:r>
          </a:p>
          <a:p>
            <a:pPr marL="0" indent="0" algn="just">
              <a:buNone/>
            </a:pPr>
            <a:r>
              <a:rPr lang="et-EE" dirty="0" smtClean="0"/>
              <a:t>Nad </a:t>
            </a:r>
            <a:r>
              <a:rPr lang="et-EE" dirty="0"/>
              <a:t>väldivad nahapoorides rakkude kokkukleepumist ja mikrokomedoonide teket, mis aitab ühtlasi vältida ja vähendada ka edaspidist põletiku laienemist ja vistrike teket. </a:t>
            </a:r>
          </a:p>
          <a:p>
            <a:endParaRPr lang="ru-RU" dirty="0"/>
          </a:p>
        </p:txBody>
      </p:sp>
    </p:spTree>
    <p:extLst>
      <p:ext uri="{BB962C8B-B14F-4D97-AF65-F5344CB8AC3E}">
        <p14:creationId xmlns:p14="http://schemas.microsoft.com/office/powerpoint/2010/main" val="1916436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60" y="429457"/>
            <a:ext cx="3131840" cy="166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14852" y="0"/>
            <a:ext cx="9144000" cy="6586418"/>
          </a:xfrm>
          <a:prstGeom prst="rect">
            <a:avLst/>
          </a:prstGeom>
        </p:spPr>
        <p:txBody>
          <a:bodyPr wrap="square">
            <a:spAutoFit/>
          </a:bodyPr>
          <a:lstStyle/>
          <a:p>
            <a:r>
              <a:rPr lang="et-EE" sz="3200" b="1" dirty="0"/>
              <a:t>TRETINOIIN(Retin-A kutaanne kreem)</a:t>
            </a:r>
          </a:p>
          <a:p>
            <a:r>
              <a:rPr lang="et-EE" sz="3000" b="1" dirty="0"/>
              <a:t>Annustamine ja manustamisviis:</a:t>
            </a:r>
          </a:p>
          <a:p>
            <a:pPr marL="457200" indent="-457200">
              <a:buFont typeface="Arial" pitchFamily="34" charset="0"/>
              <a:buChar char="•"/>
            </a:pPr>
            <a:r>
              <a:rPr lang="et-EE" sz="3000" dirty="0"/>
              <a:t>Kui arst ei ole määranud teisiti, </a:t>
            </a:r>
          </a:p>
          <a:p>
            <a:r>
              <a:rPr lang="et-EE" sz="3000" dirty="0"/>
              <a:t>kasutatakse seda ravimit </a:t>
            </a:r>
          </a:p>
          <a:p>
            <a:r>
              <a:rPr lang="et-EE" sz="3000" b="1" dirty="0"/>
              <a:t>üks kord päevas</a:t>
            </a:r>
            <a:r>
              <a:rPr lang="et-EE" sz="3000" dirty="0"/>
              <a:t>. Enne kasutamist puhastada nahka. </a:t>
            </a:r>
          </a:p>
          <a:p>
            <a:pPr marL="457200" indent="-457200">
              <a:buFont typeface="Arial" pitchFamily="34" charset="0"/>
              <a:buChar char="•"/>
            </a:pPr>
            <a:r>
              <a:rPr lang="et-EE" sz="3000" dirty="0"/>
              <a:t>1. ravinädalate jooksul </a:t>
            </a:r>
            <a:r>
              <a:rPr lang="et-EE" sz="3000" b="1" dirty="0"/>
              <a:t>lööve ägeneb</a:t>
            </a:r>
            <a:r>
              <a:rPr lang="et-EE" sz="3000" dirty="0"/>
              <a:t>; see on tingitud</a:t>
            </a:r>
          </a:p>
          <a:p>
            <a:r>
              <a:rPr lang="et-EE" sz="3000" dirty="0"/>
              <a:t>preparaadi toimest sügaval asetsevatele komedoonidele.</a:t>
            </a:r>
          </a:p>
          <a:p>
            <a:pPr marL="457200" indent="-457200">
              <a:buFont typeface="Arial" pitchFamily="34" charset="0"/>
              <a:buChar char="•"/>
            </a:pPr>
            <a:r>
              <a:rPr lang="et-EE" sz="3000" b="1" dirty="0"/>
              <a:t>8-12 nädalat </a:t>
            </a:r>
            <a:r>
              <a:rPr lang="et-EE" sz="3000" dirty="0"/>
              <a:t>kestev ravi.</a:t>
            </a:r>
          </a:p>
          <a:p>
            <a:pPr marL="457200" indent="-457200">
              <a:buFont typeface="Arial" pitchFamily="34" charset="0"/>
              <a:buChar char="•"/>
            </a:pPr>
            <a:endParaRPr lang="et-EE" sz="3000" dirty="0"/>
          </a:p>
          <a:p>
            <a:r>
              <a:rPr lang="fi-FI" sz="3000" b="1" dirty="0"/>
              <a:t>Vastunäidustused</a:t>
            </a:r>
            <a:r>
              <a:rPr lang="et-EE" sz="3000" b="1" dirty="0"/>
              <a:t>:</a:t>
            </a:r>
            <a:endParaRPr lang="fi-FI" sz="3000" b="1" dirty="0"/>
          </a:p>
          <a:p>
            <a:r>
              <a:rPr lang="fi-FI" sz="3000" dirty="0"/>
              <a:t>kui te olete allergiline (ülitundlik) </a:t>
            </a:r>
            <a:r>
              <a:rPr lang="et-EE" sz="3000" dirty="0"/>
              <a:t>,</a:t>
            </a:r>
            <a:r>
              <a:rPr lang="fi-FI" sz="3000" dirty="0"/>
              <a:t> </a:t>
            </a:r>
          </a:p>
          <a:p>
            <a:r>
              <a:rPr lang="fi-FI" sz="3000" dirty="0"/>
              <a:t>- kui teil esineb äge nahapõletik</a:t>
            </a:r>
            <a:r>
              <a:rPr lang="et-EE" sz="3000" dirty="0"/>
              <a:t>,</a:t>
            </a:r>
            <a:r>
              <a:rPr lang="fi-FI" sz="3000" dirty="0"/>
              <a:t>ekseem </a:t>
            </a:r>
          </a:p>
          <a:p>
            <a:r>
              <a:rPr lang="fi-FI" sz="3000" dirty="0"/>
              <a:t>- kui teil esineb roosvistrik </a:t>
            </a:r>
          </a:p>
          <a:p>
            <a:r>
              <a:rPr lang="fi-FI" sz="3000" dirty="0"/>
              <a:t>- kui te olete rase või toidate last rinnaga</a:t>
            </a:r>
            <a:endParaRPr lang="et-EE" sz="3000" dirty="0"/>
          </a:p>
        </p:txBody>
      </p:sp>
    </p:spTree>
    <p:extLst>
      <p:ext uri="{BB962C8B-B14F-4D97-AF65-F5344CB8AC3E}">
        <p14:creationId xmlns:p14="http://schemas.microsoft.com/office/powerpoint/2010/main" val="256348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669360"/>
          </a:xfrm>
        </p:spPr>
        <p:txBody>
          <a:bodyPr>
            <a:normAutofit/>
          </a:bodyPr>
          <a:lstStyle/>
          <a:p>
            <a:pPr marL="0" indent="0">
              <a:buNone/>
            </a:pPr>
            <a:r>
              <a:rPr lang="et-EE" b="1" dirty="0" smtClean="0"/>
              <a:t>Hoiatused:</a:t>
            </a:r>
          </a:p>
          <a:p>
            <a:r>
              <a:rPr lang="et-EE" dirty="0" smtClean="0"/>
              <a:t>vältida sattumist silma, ninna ja limaskestadele. </a:t>
            </a:r>
          </a:p>
          <a:p>
            <a:r>
              <a:rPr lang="et-EE" dirty="0" smtClean="0"/>
              <a:t>hoiduda otsesest päikesekiirgusest,</a:t>
            </a:r>
          </a:p>
          <a:p>
            <a:r>
              <a:rPr lang="et-EE" dirty="0" smtClean="0"/>
              <a:t>ultraviolettkiirgusest (kvartslamp, solaarium) ravitavale nahapinnale.</a:t>
            </a:r>
          </a:p>
          <a:p>
            <a:endParaRPr lang="et-EE" dirty="0" smtClean="0"/>
          </a:p>
          <a:p>
            <a:pPr marL="0" indent="0">
              <a:buNone/>
            </a:pPr>
            <a:r>
              <a:rPr lang="et-EE" b="1" dirty="0" smtClean="0"/>
              <a:t>Koostoimed teiste ravimitega:</a:t>
            </a:r>
          </a:p>
          <a:p>
            <a:r>
              <a:rPr lang="et-EE" dirty="0" smtClean="0"/>
              <a:t>Tuleb olla väga ettevaatlik, kui samaaegselt kasutatakse teisi ravimeid, eelkõige kooriva toimega aineid. </a:t>
            </a:r>
            <a:endParaRPr lang="ru-RU" dirty="0"/>
          </a:p>
        </p:txBody>
      </p:sp>
    </p:spTree>
    <p:extLst>
      <p:ext uri="{BB962C8B-B14F-4D97-AF65-F5344CB8AC3E}">
        <p14:creationId xmlns:p14="http://schemas.microsoft.com/office/powerpoint/2010/main" val="3943248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
            <a:ext cx="9144000" cy="6126163"/>
          </a:xfrm>
        </p:spPr>
        <p:txBody>
          <a:bodyPr>
            <a:normAutofit/>
          </a:bodyPr>
          <a:lstStyle/>
          <a:p>
            <a:pPr marL="0" indent="0">
              <a:buNone/>
            </a:pPr>
            <a:r>
              <a:rPr lang="et-EE" b="1" dirty="0" smtClean="0"/>
              <a:t>Rasedus ja imetamine:</a:t>
            </a:r>
          </a:p>
          <a:p>
            <a:pPr marL="0" indent="0">
              <a:buNone/>
            </a:pPr>
            <a:r>
              <a:rPr lang="et-EE" dirty="0"/>
              <a:t>Paiksed retinoidid imenduvad nahast vaid minimaalselt </a:t>
            </a:r>
            <a:r>
              <a:rPr lang="et-EE" dirty="0" smtClean="0"/>
              <a:t>vereringesse</a:t>
            </a:r>
            <a:r>
              <a:rPr lang="et-EE" dirty="0"/>
              <a:t> </a:t>
            </a:r>
            <a:r>
              <a:rPr lang="et-EE" dirty="0" smtClean="0"/>
              <a:t>aga </a:t>
            </a:r>
            <a:r>
              <a:rPr lang="et-EE" dirty="0"/>
              <a:t>siiski võimelised põhjustama loote </a:t>
            </a:r>
            <a:r>
              <a:rPr lang="et-EE" dirty="0" smtClean="0"/>
              <a:t>väärarenguid. Vältida.</a:t>
            </a:r>
          </a:p>
          <a:p>
            <a:pPr marL="0" indent="0">
              <a:buNone/>
            </a:pPr>
            <a:endParaRPr lang="et-EE" dirty="0" smtClean="0"/>
          </a:p>
          <a:p>
            <a:pPr marL="0" indent="0">
              <a:buNone/>
            </a:pPr>
            <a:r>
              <a:rPr lang="et-EE" b="1" dirty="0" smtClean="0"/>
              <a:t>Kõrvaltoimed:</a:t>
            </a:r>
          </a:p>
          <a:p>
            <a:pPr marL="0" indent="0">
              <a:buNone/>
            </a:pPr>
            <a:r>
              <a:rPr lang="fi-FI" dirty="0" smtClean="0"/>
              <a:t>tugeva nahapunetus, turse, vill</a:t>
            </a:r>
            <a:r>
              <a:rPr lang="et-EE" dirty="0" smtClean="0"/>
              <a:t>id</a:t>
            </a:r>
            <a:r>
              <a:rPr lang="fi-FI" dirty="0" smtClean="0"/>
              <a:t> ja/või koorikud. </a:t>
            </a:r>
            <a:endParaRPr lang="et-EE" dirty="0" smtClean="0"/>
          </a:p>
          <a:p>
            <a:pPr marL="0" indent="0">
              <a:buNone/>
            </a:pPr>
            <a:r>
              <a:rPr lang="et-EE" dirty="0"/>
              <a:t>tõuseb tundlikkus </a:t>
            </a:r>
            <a:r>
              <a:rPr lang="et-EE" dirty="0" smtClean="0"/>
              <a:t>päikesele.</a:t>
            </a:r>
            <a:endParaRPr lang="ru-RU" dirty="0"/>
          </a:p>
        </p:txBody>
      </p:sp>
    </p:spTree>
    <p:extLst>
      <p:ext uri="{BB962C8B-B14F-4D97-AF65-F5344CB8AC3E}">
        <p14:creationId xmlns:p14="http://schemas.microsoft.com/office/powerpoint/2010/main" val="1103185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3.PAIKSED ANTIBIOOTIKUMID</a:t>
            </a:r>
            <a:endParaRPr lang="ru-RU" dirty="0"/>
          </a:p>
        </p:txBody>
      </p:sp>
      <p:sp>
        <p:nvSpPr>
          <p:cNvPr id="3" name="Content Placeholder 2"/>
          <p:cNvSpPr>
            <a:spLocks noGrp="1"/>
          </p:cNvSpPr>
          <p:nvPr>
            <p:ph idx="1"/>
          </p:nvPr>
        </p:nvSpPr>
        <p:spPr>
          <a:xfrm>
            <a:off x="1524000" y="1268760"/>
            <a:ext cx="9144000" cy="5589240"/>
          </a:xfrm>
        </p:spPr>
        <p:txBody>
          <a:bodyPr>
            <a:normAutofit/>
          </a:bodyPr>
          <a:lstStyle/>
          <a:p>
            <a:pPr marL="0" indent="0">
              <a:buNone/>
            </a:pPr>
            <a:r>
              <a:rPr lang="et-EE" dirty="0"/>
              <a:t>(klindamütsiini, erütromütsiini, </a:t>
            </a:r>
            <a:r>
              <a:rPr lang="et-EE" dirty="0" smtClean="0"/>
              <a:t>tetratsükliin</a:t>
            </a:r>
            <a:r>
              <a:rPr lang="en-GB" dirty="0" smtClean="0"/>
              <a:t>)</a:t>
            </a:r>
          </a:p>
          <a:p>
            <a:pPr marL="0" indent="0">
              <a:buNone/>
            </a:pPr>
            <a:r>
              <a:rPr lang="et-EE" dirty="0" smtClean="0"/>
              <a:t>kasutatakse </a:t>
            </a:r>
            <a:r>
              <a:rPr lang="et-EE" b="1" dirty="0"/>
              <a:t>põletikulise akne ravis</a:t>
            </a:r>
            <a:r>
              <a:rPr lang="et-EE" dirty="0"/>
              <a:t>. </a:t>
            </a:r>
            <a:endParaRPr lang="en-GB" dirty="0" smtClean="0"/>
          </a:p>
          <a:p>
            <a:pPr marL="0" indent="0">
              <a:buNone/>
            </a:pPr>
            <a:r>
              <a:rPr lang="en-GB" dirty="0" smtClean="0"/>
              <a:t>P</a:t>
            </a:r>
            <a:r>
              <a:rPr lang="et-EE" dirty="0" smtClean="0"/>
              <a:t>ärsivad </a:t>
            </a:r>
            <a:r>
              <a:rPr lang="et-EE" dirty="0"/>
              <a:t>bakteri </a:t>
            </a:r>
            <a:r>
              <a:rPr lang="et-EE" i="1" dirty="0"/>
              <a:t>Propionibacterium acnes</a:t>
            </a:r>
            <a:r>
              <a:rPr lang="et-EE" dirty="0"/>
              <a:t> ja teiste põletikku tekitavate bakterite kasvu. </a:t>
            </a:r>
            <a:endParaRPr lang="en-GB" dirty="0" smtClean="0"/>
          </a:p>
          <a:p>
            <a:pPr marL="0" indent="0">
              <a:buNone/>
            </a:pPr>
            <a:r>
              <a:rPr lang="et-EE" dirty="0" smtClean="0"/>
              <a:t>Toime </a:t>
            </a:r>
            <a:r>
              <a:rPr lang="et-EE" dirty="0"/>
              <a:t>avaldub </a:t>
            </a:r>
            <a:r>
              <a:rPr lang="et-EE" b="1" dirty="0"/>
              <a:t>pärast </a:t>
            </a:r>
            <a:r>
              <a:rPr lang="en-GB" b="1" dirty="0" smtClean="0"/>
              <a:t>2 n</a:t>
            </a:r>
            <a:r>
              <a:rPr lang="et-EE" b="1" dirty="0" smtClean="0"/>
              <a:t>ädalat </a:t>
            </a:r>
            <a:r>
              <a:rPr lang="et-EE" dirty="0"/>
              <a:t>ravi. </a:t>
            </a:r>
            <a:endParaRPr lang="et-EE" dirty="0" smtClean="0"/>
          </a:p>
          <a:p>
            <a:pPr marL="0" indent="0">
              <a:buNone/>
            </a:pPr>
            <a:r>
              <a:rPr lang="et-EE" dirty="0" smtClean="0"/>
              <a:t>AB </a:t>
            </a:r>
            <a:r>
              <a:rPr lang="et-EE" dirty="0"/>
              <a:t>ärritavad nahka </a:t>
            </a:r>
            <a:r>
              <a:rPr lang="et-EE" b="1" dirty="0"/>
              <a:t>vähem</a:t>
            </a:r>
            <a:r>
              <a:rPr lang="et-EE" dirty="0"/>
              <a:t> kui bensoüülperoksiid ja tretinoiin. </a:t>
            </a:r>
            <a:endParaRPr lang="et-EE" dirty="0" smtClean="0"/>
          </a:p>
          <a:p>
            <a:pPr marL="0" indent="0">
              <a:buNone/>
            </a:pPr>
            <a:r>
              <a:rPr lang="et-EE" dirty="0" smtClean="0"/>
              <a:t>Klindamütsiinravi </a:t>
            </a:r>
            <a:r>
              <a:rPr lang="et-EE" dirty="0"/>
              <a:t>ajal võib </a:t>
            </a:r>
            <a:r>
              <a:rPr lang="et-EE" dirty="0" smtClean="0"/>
              <a:t>päevitada, </a:t>
            </a:r>
            <a:r>
              <a:rPr lang="et-EE" dirty="0"/>
              <a:t>kuid tetratsükliinravi ajal tuleks päikesest hoiduda.</a:t>
            </a:r>
            <a:endParaRPr lang="ru-RU" dirty="0"/>
          </a:p>
        </p:txBody>
      </p:sp>
    </p:spTree>
    <p:extLst>
      <p:ext uri="{BB962C8B-B14F-4D97-AF65-F5344CB8AC3E}">
        <p14:creationId xmlns:p14="http://schemas.microsoft.com/office/powerpoint/2010/main" val="1534211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a:bodyPr>
          <a:lstStyle/>
          <a:p>
            <a:r>
              <a:rPr lang="et-EE" sz="4000" b="1" dirty="0"/>
              <a:t>DUAC GEEL 10MG</a:t>
            </a:r>
            <a:r>
              <a:rPr lang="ru-RU" sz="4000" b="1" dirty="0"/>
              <a:t>\ 50</a:t>
            </a:r>
            <a:r>
              <a:rPr lang="en-GB" sz="4000" b="1" dirty="0"/>
              <a:t>MG</a:t>
            </a:r>
            <a:endParaRPr lang="ru-RU" sz="4000" b="1" dirty="0"/>
          </a:p>
        </p:txBody>
      </p:sp>
      <p:sp>
        <p:nvSpPr>
          <p:cNvPr id="3" name="Content Placeholder 2"/>
          <p:cNvSpPr>
            <a:spLocks noGrp="1"/>
          </p:cNvSpPr>
          <p:nvPr>
            <p:ph idx="1"/>
          </p:nvPr>
        </p:nvSpPr>
        <p:spPr>
          <a:xfrm>
            <a:off x="1521748" y="764704"/>
            <a:ext cx="7310556" cy="5832648"/>
          </a:xfrm>
        </p:spPr>
        <p:txBody>
          <a:bodyPr>
            <a:normAutofit/>
          </a:bodyPr>
          <a:lstStyle/>
          <a:p>
            <a:pPr marL="0" indent="0">
              <a:buNone/>
            </a:pPr>
            <a:r>
              <a:rPr lang="et-EE" dirty="0" smtClean="0"/>
              <a:t>(K</a:t>
            </a:r>
            <a:r>
              <a:rPr lang="en-GB" dirty="0" err="1" smtClean="0"/>
              <a:t>lindam</a:t>
            </a:r>
            <a:r>
              <a:rPr lang="et-EE" dirty="0" smtClean="0"/>
              <a:t>ütsiin ja bensoüülperoksiid)</a:t>
            </a:r>
          </a:p>
          <a:p>
            <a:pPr marL="0" indent="0">
              <a:buNone/>
            </a:pPr>
            <a:r>
              <a:rPr lang="et-EE" b="1" dirty="0" smtClean="0"/>
              <a:t>Näidustus</a:t>
            </a:r>
            <a:r>
              <a:rPr lang="et-EE" dirty="0" smtClean="0"/>
              <a:t>: </a:t>
            </a:r>
            <a:r>
              <a:rPr lang="et-EE" dirty="0"/>
              <a:t>Kerge või mõõdukas acne vulgaris, eriti põletikulised kahjustused</a:t>
            </a:r>
            <a:endParaRPr lang="et-EE" dirty="0" smtClean="0"/>
          </a:p>
          <a:p>
            <a:pPr marL="0" indent="0">
              <a:buNone/>
            </a:pPr>
            <a:r>
              <a:rPr lang="et-EE" b="1" dirty="0" smtClean="0"/>
              <a:t>Annustamine:</a:t>
            </a:r>
          </a:p>
          <a:p>
            <a:pPr marL="0" indent="0">
              <a:buNone/>
            </a:pPr>
            <a:r>
              <a:rPr lang="et-EE" dirty="0" smtClean="0"/>
              <a:t>Täiskasvanud ja noorukid al. 12 eluaastast.</a:t>
            </a:r>
          </a:p>
          <a:p>
            <a:pPr marL="0" indent="0">
              <a:buNone/>
            </a:pPr>
            <a:r>
              <a:rPr lang="et-EE" dirty="0" smtClean="0"/>
              <a:t>Määritakse 1 kord päevas kahjustatud piirkonnale.</a:t>
            </a:r>
          </a:p>
          <a:p>
            <a:pPr marL="0" indent="0">
              <a:buNone/>
            </a:pPr>
            <a:r>
              <a:rPr lang="et-EE" dirty="0" smtClean="0"/>
              <a:t>Eelnevalt nahapiirkond pesta.</a:t>
            </a:r>
          </a:p>
          <a:p>
            <a:pPr marL="0" indent="0">
              <a:buNone/>
            </a:pPr>
            <a:r>
              <a:rPr lang="et-EE" b="1" dirty="0" smtClean="0"/>
              <a:t>Vastunäidustused:</a:t>
            </a:r>
          </a:p>
          <a:p>
            <a:pPr marL="0" indent="0">
              <a:buNone/>
            </a:pPr>
            <a:r>
              <a:rPr lang="et-EE" dirty="0" smtClean="0"/>
              <a:t>Ei tohiks kasutada esineva ülitundlikkusega klindamütsiini, linkomütsiini, bensoüülperoksiidi suhtes. </a:t>
            </a:r>
          </a:p>
          <a:p>
            <a:pPr marL="0" indent="0">
              <a:buNone/>
            </a:pPr>
            <a:endParaRPr lang="ru-RU" dirty="0"/>
          </a:p>
        </p:txBody>
      </p:sp>
      <p:sp>
        <p:nvSpPr>
          <p:cNvPr id="4" name="AutoShape 2" descr="data:image/jpeg;base64,/9j/4AAQSkZJRgABAQAAAQABAAD/2wCEAAkGBxQSEhUPEhQVFA8VFBQUEBQUFRAVEBQUFBcXFxQVFBQYHCggGBooHBcUIjEhJikrLy4uFyAzODMuNyguLiwBCgoKDg0OGxAQGy0kHyQuLC8wLCwsLCwtLCwvLSw1LCwsLCwsLCwsLCwsLCwsLCwsLCwsLCwsLCwsLCwsLCwsLP/AABEIASQArQMBIgACEQEDEQH/xAAbAAABBQEBAAAAAAAAAAAAAAAAAQMEBQYCB//EAEMQAAIBAgQBCQQGCQQBBQAAAAECAAMRBBIhMQUGEyIyQVFhcZEUgaHBI0JScrHRBxUWM1NiktLwgpOi4TQkc6Oyw//EABoBAQADAQEBAAAAAAAAAAAAAAABAgMEBQb/xAAwEQACAgECBAMHBAMBAAAAAAAAAQIRAwQSITFRYRNBoQUUInGRsdEygcHwMzRyI//aAAwDAQACEQMRAD8A9trVlQZmNhKr9dXYhVGUbE7mc8od08m+UqcKbkkaiaQinzMMs2uRd/rRu4fGL+tG7h8ZWiLL7EZeJLqWX6zPcPjF/WR7h8ZWidSNqHiS6lj+sj3D4w/WJ7h8ZXidSNqLeJLqTxxE9w+MmYarmF5SiW2A6nvlZJI0xybfEkMwG5ic4O8eolRxtwHFz9Xv8TK9qo7x6iUNjT84O8eohzg7x6iZc1BtmHqIZ7fW+MA1HODvHqInODvHqJlw3e3juIuYfa+IgGn51e8eohzq949RMsWH2t9ukvwh45tPPXugGq5wd49RDOO8eomWzj7Xxiisu+cesA1OYd4izOYGoOcWzA3YaXmjgFJygUEoD3Np2HbeVmGGp/zuljyjvdOwWa57dxoJAwupJ/zsnPib96f/AD+Cudf+a+Y/aLaKBOgJ32clHIE6AigRbSLJoS0W0UCKBAoQS2wPVlYBLPBdWUka41xKflEpLpa3VO4U9viJVcz4D+lSPS0veP0uo/mp9+o+cqJeNUZ5LUnxGeb8F/pT8ojUx3D+lfyjxMZri6kA2JBAI3FxuJbgZNvqzk0x3D0X8pzzQ7h6L+Uj+zNf969rk9mx2F/DWOPTJy9IiwIP822p18PifOWrsUcn1fqOcyO4eggKA7h6CNmm2TLnOb7Vjfe/f84got/EO7G9uwqQBv2Eg/6ZFE7n1+4/zI7h6LODRG2noL+scpAgWJue+dWig2+rHuCUfpl2sLkaC99O2a+ZfgKXr/dUk/ACaiY5OZ16f9BScfUFk8m8txIOFG8ncoWN0AF9G8uyQsCDbXecWL/ab7fg3y/418yFym4x7HQ9oyCp01QqXKHpAkFTlNzoe6QMXynqYcU6mKwvN0KhA5xKy1ChIv00ygg21t4GV36TcShGHwrHQ1RUr2uSiAZQWA11DuR5RzlJWHEzTwmFDNQ5znMRXKOtJFAICqWAzNZm077Dvt7EMcdsXJcHdvjwRwyk7aXlXDualuJURU5g1qfPWJyZgWAVc5Jt1RlF9bRzA42lWDGjUSoFOVihzAEi9r7bTJ1+IpR4vVeoGumFVMKoVi1Q5Vay20+2LmwFjfaUaYpqfCQytl9pxjjFuu6IRqDbq3yg+WnbIWC0u9etlnNK+1+h6Jh+L4d35pK9J6uoCK6liRe9rb7HbujmI4nQpuKT1qaVSQAjOoe526N7i8x2ErZ8biqmGUA4bAmngadrMejdGFM69pNv5lvvJfILH4ZsPToE58W1RqlZSjtU51XLrVqNbQAKlmJ3Ft5EsVK+Pl6kqduvn6Gtol7nOoFrWsb3Pbp2S2wfVleBLDCdWcsjeC4jPF6d6TeFj6GZoGa7ELdWHeD+EyD6GXgZ5l5i3iETKcQ5Q4hcYcFSSg7FwKZIrCwcBlD9PcKRc+BjmP5Q4nCsntNCk1N72eg79lrgFiRmFxoQPOb+HLh3MdjNGRC0Yq8RpKq1Gq01R1D0y7KpZTsQpN/DbeJV4lRRVqNWpKjqHQlwMynZgp6RHulVZnsfQkWhaJRqB1V0IZWUMpF7FTsdbaSvblBhQSpxFK431cj+oKR8YSb5DayznDtDEVlRS7sqILEsxyqLi41Pbbs3lfheL0KxKUaqVHAJyjODYbkZlFx5QupLizUclaf7x/ED01mglPyUvzAZlKMzElSQSOzceUuJhP8AUztwqoIpOULWKHwbT0kXByZx5SSlrbNqde7skXBJYWvfx0+U5YY5LM5+VV9jSbW2iqrcpChY5bqr105sNasOZbIHa+gV2yhR/OhubxxuUtOxJBuuW4Lpe9So1JMvepZdW0ABG+oF2BKo8fojKHuodVZcyk3DnQELcqe8G1u2dlx6GdMb4pxw0gmVVztRqVcjvZ+jzYWmhW92Znyi19e+MYvlSuVzTF8me5exByU6rEFQwI6VNB/rXTXSZT5QYdrHP0vuVCw6IaxIB7GH+Xjh4pQJZb3YK7dU3IS5exI3Fj74Uo9BTOTxr6KrVyktSc03BIC86HyMC2uVQcrE62Vr9loxV5QqoqAANUVarMUvzf0ecDMWylrtTZdL7byVSx9FFcElQmr5gxY52IzncsGPb23kjDVqTkooBKABlKWyhtRuLWNr6SLj0FMkpewvvYXttfttLHCdWQJPwvVlWWSHTMniqfSK+NvjNbMrxygSXVXNNjs4VWYXIvYNpe1xfxkw5lcitHnnJn6fiWIxO6rzzKfvNzdP/iT6R79IOKDczhE6VbOXZR1gWGSmtvtG5NvLvk3C8iqdI3p4nFUyRYlDTQkeNhLPg/J+hhiXphmrG96tUhquu+WwAHna/jO15IKW5ca5GFdTOctKPN0MFg9DUAsWFr3UKlgd7Z3b0nf6RSFXD4NAOcXRRYZgigUqS99ic590vuPcAp4sJnZ0enfKyZTdWNyGB8dQRItbklRYpUFbECqmvOE0nqNUBuHcupuRZbDYACRDJFbb8r9Sbsg8razc9R4RSOVW5mnVYblSQiJ90AZiO24HZI/EqdOrxLD4OmoWjQyoQoFuherUue3QWJ7wZccoeEYatVWvVrNQqIu6vRQslMizdLqsCwGYd48I5heTlGniBiab1lYaZL0TTy5QpU3UsQbam9ySddZEZxUV1p/Um0URxPtnFGp1elRoGtzdJtVZqVwSV7SWBY+AttNYcOufnclqpQUy210BzWy9lz29th3Sq4ryZo1q3tAepRrmzMaWWxI+uAdVbxBk/hXDadC6oWZnIapUqNmq1Cu1z4AnQd8rKUWlXQrL5m44SlqSDwv6kmTI1hVsij+UfhHZyPmdSVKim49umtt/fqIxhxJXGh0k07G19JHw4hBjGNasCOaWmwt9dmGvSvt45PVvCNVzig90WiadyLMzg2zGxuBvlt77yLxXE4aqSrs+eiKj2TMtQZcwYgjt6DW17JGerhQcvP17sruDmr2C63O1+1iPu+sgnq+Ly2anQbTXpP0uiOzYdK/utHmqYkZjzdNgFcqAxzFh1Br2Ht85WNVwZBqLUcZQtNmQ1FZVZ3AF7A2zVLnfZT2TlnwjnL7TWOui56p6xuBqu30ij07oBYmvi1DHmaTEZrZajXI1yixG/ZuPdO6VXF6A0qVrtch221ygab7enjpBqVMJZWaq4ZlCU6jFjUOQEBlaxufpdzvfa06xWNwpzOa9UXNzlespUqAegNMtxYEDfNtrIFF9hyxUFgA1hmA2BljherKrB4xKozU2zL36293ofSWuF6sAemS5ZUHYWQFgXpGoqkBmp5hzig3HYD26i4mtlRxldQfCTF07IlyPPK3DcQM3NK6IzV6i00q06YX6EJSQ2ey5qnTIXQeZMfqYfF2q9bnQijDOKqCnfmwrh6YNmqZi5uwKg5bGw10xE5tNfE7GdFHi8HV9jqUkDvWdHVVq1KbOvOaWZybEAEnc92sgrwytTbnKFMU0Io0mpK9Nahp08xeozqcoc9FbglspY3vNTaFpKm0qKmMbh2I5sCtcrzWFp1nqVqZWwrc5i2u1Q2BUIo77dkt+AJUId3dmTPUWhd3YNS512WobnW9woP2UGusuyIhh5LJfIymF4fiKaqBSpGugrs+IqFGNWqwbmmRg2cXzWIYWA8hLDg+DqmtSarzhypUN6opZg9TmlKjIxGyud/r9mgF0ZI4el3XzH4yHkYNUoiwhMDcqeNAZk77Nb4RjDx7jl7pYXNm17tpGWlmQqSRmUqSujC4sSD2GSAwePp1EFRG6DDMpIZAwIzXXMBcW1uJ1UxVNCqllBY9EC1zmub2HYdddt5neUNPC0QlOpTqMgosAtLIEVEVwbi4sWRqu24B7VBEXH4qjUqm6XYmlSoKCoQstWrTUFQdFAqA6bitoNDYDZPVUalgNQNSB0jsPPwhmXvFvd27TNU6WHdvYbVdKtXpXQ5yaVWmz1GAvawqpc63Vb7reBz+DYlguIWzM6hRRAbq1ECDW4AUle4BlG4BA2VIobMpU6WUjKeidbAjs0B907aovaV1IAuRqTYAeZuPWYUJg81QqKtlU5Wp5M9qKMKnRtYAJUpqBudraSXTr4SlXDhaoqI684v0GRWVaqgMq6nLlCWHatK2mpA1z1UQgEgF2ygAas1r7DwFyewCWWF6sznC+EqjiuM2qMQr2LhquQsWI0zWUDT7TXJvNHherAHpW8YXQGWUg8VHRHnCDM3jlcowpEB9gfeMwvqAbXt42lKPa+cqCnUouoZbLUbM6Ag3DBALG/wCEj4uph6OJqc41bOMzaH6M51diAF1uFqNr4DwkTJgSb2rHo65Rboqlyeja1lbs8R4SShYU/bit0fDMNMjEu1981yoA7rW7o7VOMsLNRUlmyBgVJ1fKG1N+iFNh3NKirg8MMpajVKstRnIqAmmKLmiCV8SFGm177AmOc3hNFZK1ySbkBVOapUS+rWUZqjC32QNLJpJFFxXp1yFzVVpsVpA5SuU1g13ADLcqw0te9hYW3iVFxQWmQ1FSFfn82dr26pV9Laam4lLhhhsQ4BSrpRVaYJKgLSXMbtprsLt3X0vec4XA0HekGp1KOcqVvULhzlqELmGq2bNqbBsh1IOoUaThy1ulzzU3Ut9AyAgsmti5JILEWOmm8uuEC7qezfwmAFLCDX/1KhWCHR7qy3yrlCk2OZtRpoReeg8nMPkypvlW1++wgVxNFCEJQ0KjjZAZPfb1EboSRxc9JPJte7aR6EkD0S0WEAr+Ke0XT2cJbpGoXNtipVdjoelcjUaHzh1Vxua6mnkyjRgmcNdLtpobBqlhe30Y16UvIsgHKJoL2JA1NgLntNuyKUHcPHQRYsAJNwvVkMSZherAHpC4sDzTZesASvnY2+MmxnGDoGAYOqcWRfLTUiqLjctSysGJF+vfIQLjukfmcaxJb2fKUQqhDFRUUFjpb7ZXW56gNppKsZMsVKUU8ac4ZqABSoEKc4GDkDmjqDYA5r79nlOWXiHY2GOhv+9GuUZdcp+tmvpt56XcIIKRkxpYAtSCh0ZitxdFq0yVubnMUFW4tbq66myUvbmJJ5lVztYMHNTIHABIBtfKCd+0Xl2YkAoKvt5Ggo5rbqdATm16W9uifXewvreSpqEMaqhXvsNQBYbHt1za+EhAS64KNCfKGSuZaQhCVLFdxXdfI/KRqMk8V3X3/KRaUAdiiJAQBYsS8WAEURJRcquVNLBJ0unXYXp0gdT/ADMfqr4+ktGLk6jzKykoq2T+NcYpYSma1Zsq7KBq7t9lF7T+HbHuR3Fzi8KuJKhMz1AFBvZVcqtz2mwF54Nxni9XFVDWrNmbZRsiL9lF7B+PbPaf0XUivDqQYWJNU2O9jUYidmfSrFiTfO/ycmHVeLlcVyr8GsjeIHRPlHJzUGh8pwnaee1OM1VyrzRqVHVHXUKo51gqAkKdL6k7jMN7GzHFuK11rBKdMlFannstQ5sw6QzZD0c1Sjtro2wBtZ8e44MPUSnzbOX16JQBdbDNfvN/SUA5Tu5CoQTVemlHo6JmZSzHQ5vo61PTTqv5SxBYVOLVTRaqtIqxqrTpBlqM2QsA1R0VbiwzGw7rEyOvHq4AL4VlPN03YDnXK88bKoCpclb3e22oEkDjrHENQFK45zIrAnVVyh2N1toS2nchN7kAxcTyrKVHT2eo1JHZTUTMxIQVCxVMu/0VQAX1sNdRBAwnKPFHKfZCc3NgraspQstIuS5SzAGrbYfuXPhHV5SViub2VwQEzKxqA5jTFVrDJfKFzC5Auy2A1jeM5VMpVeaZSt6lS3TDUk502pEqAc3NEZjltnUi41D9flUUBZqJABCAioCpqFDVC3y/YAN9rsB3kCSTh+NsUDtSILVjSRRmBGUdMsWA+sHA01FjtcjX8mHZqIqNYFwGsOwMLqvjYETJ8L4wMUz0TT6ID5jmVkKh8qAjc5hdtrAWG83HCh0PfIYJkIQkEldxXdfI/KRaUlcV3XyPykWnAHYTm8UQBYQnn/6QuV1Si5wVDoPlU1Kv1rMLhafcbbt6d80xYpZJbYlMmRQjuZP5Zct1w16FC1TFbMd6dH732n/l7O3uPlFes9Vy7lnqubsxuWYmc4egznKouT/lyZpuHcOWkL9aod2+S9wnt4cMMKpcz57X6+v1fshjhfCQlnqWL9g3C/mfwnsvIz/xKf8Aq/8AsZiOBcBauc73Wj39reC/nPSOF0VSmEQWUaACcOtyqXw+Zf2PhzPI9Rk5NUvquXYlxG2iwM84+hM9iRrIxMmYwanzkJpYhlXx3jaYVUL6mo2RFzKtzp2t4lR7x2XIg1eViApZGZah6LK1OwU1KdNS4v0SWqDonXonTSX5iQVIXBOLDE0ufQMKbH6MsRd1IUh7A9HfY66SfeciNYzFpSQ1ajBKai7MdvLxPh2xRI+agUFmICgXYk2AA7Se6XPJzFirRFVeqSct9yAbA27LzxjjfKlsXUFNLphgdF+tUI2Z/kvZ23O3sHIxLYOj92/rNsuB44Jy5siMk+RdwhCc5cruK7r7/lIlOSuK7r5H5SIhgDsSJeF4B1PJuX2CarxGoF0Xm6OZjsOgPU+E9XvMNyoQtimVRdiEAA1JOUTs0LrJ+x5ntbNLFp7iuLaX3M9g8ItJcq+8nc+Jmu4DybzWq1xZd1pnc+Ldw8JN4DyeFO1SrZqu6ruqfm34TQXmmo1d/DD6nB7P9kNvxtTxfR/z+Pr0FUWFhoBsOwSwwXV98r7ywwPV9888+iJEIQgFJjx0jK9pY8T6xlW7SyKtgZyZyWnDPJopuIXHOO0sKmeoekb5EWxqOR3DsHidJ5Xx7j1XFvmqGyD93THUT+5vE/AaSLxfENUr1XdizZ3FydlViAB3ADslhwjgpaz1dE7F7W8+4T18GnjjW58WcGp1kYRuTpfcf5J8INVxUbSkPVz3Dw7zPfeEraigG2UWnmnBaN2CKPTYD8p6jg1sijuAnHrZW0ifZ2WWa5vl5D0IQnCemVvFt18j8pDSS+L7r5H5SEpgDl4XnN4XgHV4wmEQVGrW+kYAEnsAFrDu2j14XkptcirinVrkdXhObwvILHV5ZcP6vvlXeWfDur74BKhCEApeL9aUtVpc8a3lBWeawVnPllQF5yTGDUgKmomm051kTMDheEBajVH6Tl2ZR9VbsSPMy5weHao2Vd+09gHeTO8PgzUY9i5jdvf2d5miwlJaa5VFh295PeTPQy51BUuZ89g0uTV5PEyv4f7yJfCsKtKwGp+se0/9TaYfqjymNwzazZYfqjynlZG27Z9Vp1GMdsVSQ5CEJmblZxfdfI/KQAZO4xuvkflK+8kHd4t43eLeCLO7wvOLwvAs7vC84vC8Czu8teG9T3/lKe8t+F9T3/lBJMhCEgFHx7eZiu00/KHsmQxVTWdWFWjzdXPazhnnIqyFiMTYE3GgJuTZRbvPYJVcP4yXYAquU08+ZGDjN2jTbS2/ynQ4nnRyt8UaVX7Bt4R5HlNgeICqgqAMAb2zWvYduhOkm06krts2WWnRc4NtRNvR6o8pguGm7DzE31LYTlzKmelpJWmdQhCYnWVXGd18j8pWkyx40dV8j8pVsZKKs7vC84vC8kizu8W8bvDNAs7vFvG80M0Cxy8ueE9T3/ISjzS64OegfvH8BDJTJ8IQlSxieXXHxQYUyhJte4I+c88xXK1Seo//AB/Oab9LK/TIe+n855kmEqVL5Ed7dbIrNa97XsNNj6T19Ljj4abPO1WGOSXH+S7blMv2H/4/nG/2jX7Da79X85Q4igyHK6sjWvZ1ZTbvsRtGZ17Ynn+5Yr5P6s0uG5RU6YypTZV3sAtrn3yVT5Wr9hv+P5zIztZHhR6GkdPC/P6s9I5PcpBUqIoRtWA1y9vvnr9PYTwPkSl8RS++J73S6o8hPK1sVGSo9TTY1CPA7hCE4zpKjje6+R+UqXOsteOdZfI/KU9Q6yyM5ujrNDNG7wzS1Ge4czSnw/HwxYlRzapVdnSotQfROUsAB2gX1t3C9iRZ5ojgEFSAVIsQdQR3GKG46w+IDqri9mAYX3sdRed3jKAKAqgADQAaAeU6zRRG4dzS94GegfvfITO5pf8AAD0D975CRJcC8HxLSEIShseafpZTp0z/ACkTHcig18V/BGFc1t9cpug99nHkTN5+lLDswplVY2vewJ/CeTZ61InIatO++Q1Evba9rX3+M9XAt+Db/eZzZOE0y+5YPT9sr+0qxcvQ5nr5Vw9lzWAIubZ+3rA995SLWwlrmm2YsCVDVAAozMVVrm5PRS52sWG9hCxVWpUOaoXdrWu5djbuuezf1kcoe4+hnRHFUUrf7M55Tbd16FzRxmGplaiUzzqqrANnKmoWOcdIkAKLAGxvudZWVqud2ewXMxbKNhc3sI2KZ7j6GO06Ddisf9LflNIxjF3fqRcnwo13IJL4il96891QaDynjH6PcI3PoSjAAHUq1vW09oE8rWu5ndiXwhCEJxmhk+Wdd0emUNrIxO1uso2O+8wPFeWtWlUyCnTawBuc438AZvOW1QK6E2PQYAHY9JP+/SeOcpP358h+E7dLCMnTRjm5F1+39b+FS9an5xP2+r/wqX/yf3TJwnd7vj6HLbNd+3GJ35mnbvy1bet5x+3lf+HS9Kn90vXWv+rLEtzhwYv1ujRWrcr980W/4TE89hs/7p+buSBmbPayZVvnta4e/b0h3a4Y1jlfw8uhpKLXmW55d4j7FL0qf3RP27xH2KX9NT+6U4r0Lfu2Dgb3LKSE0JGYbuSSO4Aa6yFXq5mLWAv2DQTaOKDf6TN2vM0v7dYj7NL+l/7p6T+jDjD4rD1HqBQVrZRlBAtkU63J754bPYf0K/8Ai1//AH//AM0mOqxQjjtI0wt7z0SEITyzsImPQkXF5U1dN/lNDM3xCgGJJvfztAGmqjvHwnBrL3j4SLVwCntYeTHxjB4YPt1P6v8AqAWQqjvHwjtNr7fiJVpw1R9Zz5tJdDBqD9b+poBdYJTfYy1kbh/UkmAEIQgGV5bYB6nNsgvlD3Hbrltbv7Z49ymwziuRka+Vfqt+U994ityPI/iJU4hNZ04MuxlJx3KjwMYZ/sP/AEt+UUYWp/Df+h/ynu2SGSdXvnYw8HueEewP/Cf/AG3/ACnYwVX+FU/26n5T3f2dt7G3kdpxkj3zsPA7nhnsFb+DV/26n5RRw6t/Brf7VX+2e55ImSPfH0Hgdzw79WV/4Fb/AGqv9s9Z/Q5h3TDVg6OhNe4DqykjIuoBEuMkuOCiyt975TLPqN8KotjxbZXZYwhCcJ0BKDF7n3y/lJixqfP5wCCw/wA9ZwV/z0kgrEy/56QBkL/nvMepCGX/AD1naD/PfALnAdT3yTGMF1B74/ACEIQCNil2kCrS1lrUEZagJZMFbzMOZlj7OIeziTuIoj5Rly31y2+N7Rjmx3fjJ/MCHMCRYIHNjunJoyy5gQ5gSbBW8zLDhyWB8/lOuYEdopbaQ2ByEISpISoxSG50O8t5FqbwCpInBEtoloBVhT3R1KR7jJ8UQCRhlsoEdnNPadQAhCEAQxLRTCAJaFosIAlok6haAJC0WEAS0UQiiAEIQgBItTeSpHqQBqE6MSAJFEJ0IBIp7TqcptOoAQhCABiQhACEIQAhCEAIQhACKIQgBCEIBy84MIQDkqImQQhADKJ0BCEA7WdwhACEIQD/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data:image/jpeg;base64,/9j/4AAQSkZJRgABAQAAAQABAAD/2wCEAAkGBxQSEhUPEhQVFA8VFBQUEBQUFRAVEBQUFBcXFxQVFBQYHCggGBooHBcUIjEhJikrLy4uFyAzODMuNyguLiwBCgoKDg0OGxAQGy0kHyQuLC8wLCwsLCwtLCwvLSw1LCwsLCwsLCwsLCwsLCwsLCwsLCwsLCwsLCwsLCwsLCwsLP/AABEIASQArQMBIgACEQEDEQH/xAAbAAABBQEBAAAAAAAAAAAAAAAAAQMEBQYCB//EAEMQAAIBAgQBCQQGCQQBBQAAAAECAAMRBBIhMQUGEyIyQVFhcZEUgaHBI0JScrHRBxUWM1NiktLwgpOi4TQkc6Oyw//EABoBAQADAQEBAAAAAAAAAAAAAAABAgMEBQb/xAAwEQACAgECBAMHBAMBAAAAAAAAAQIRAwQSITFRYRNBoQUUInGRsdEygcHwMzRyI//aAAwDAQACEQMRAD8A9trVlQZmNhKr9dXYhVGUbE7mc8od08m+UqcKbkkaiaQinzMMs2uRd/rRu4fGL+tG7h8ZWiLL7EZeJLqWX6zPcPjF/WR7h8ZWidSNqHiS6lj+sj3D4w/WJ7h8ZXidSNqLeJLqTxxE9w+MmYarmF5SiW2A6nvlZJI0xybfEkMwG5ic4O8eolRxtwHFz9Xv8TK9qo7x6iUNjT84O8eohzg7x6iZc1BtmHqIZ7fW+MA1HODvHqInODvHqJlw3e3juIuYfa+IgGn51e8eohzq949RMsWH2t9ukvwh45tPPXugGq5wd49RDOO8eomWzj7Xxiisu+cesA1OYd4izOYGoOcWzA3YaXmjgFJygUEoD3Np2HbeVmGGp/zuljyjvdOwWa57dxoJAwupJ/zsnPib96f/AD+Cudf+a+Y/aLaKBOgJ32clHIE6AigRbSLJoS0W0UCKBAoQS2wPVlYBLPBdWUka41xKflEpLpa3VO4U9viJVcz4D+lSPS0veP0uo/mp9+o+cqJeNUZ5LUnxGeb8F/pT8ojUx3D+lfyjxMZri6kA2JBAI3FxuJbgZNvqzk0x3D0X8pzzQ7h6L+Uj+zNf969rk9mx2F/DWOPTJy9IiwIP822p18PifOWrsUcn1fqOcyO4eggKA7h6CNmm2TLnOb7Vjfe/f84got/EO7G9uwqQBv2Eg/6ZFE7n1+4/zI7h6LODRG2noL+scpAgWJue+dWig2+rHuCUfpl2sLkaC99O2a+ZfgKXr/dUk/ACaiY5OZ16f9BScfUFk8m8txIOFG8ncoWN0AF9G8uyQsCDbXecWL/ab7fg3y/418yFym4x7HQ9oyCp01QqXKHpAkFTlNzoe6QMXynqYcU6mKwvN0KhA5xKy1ChIv00ygg21t4GV36TcShGHwrHQ1RUr2uSiAZQWA11DuR5RzlJWHEzTwmFDNQ5znMRXKOtJFAICqWAzNZm077Dvt7EMcdsXJcHdvjwRwyk7aXlXDualuJURU5g1qfPWJyZgWAVc5Jt1RlF9bRzA42lWDGjUSoFOVihzAEi9r7bTJ1+IpR4vVeoGumFVMKoVi1Q5Vay20+2LmwFjfaUaYpqfCQytl9pxjjFuu6IRqDbq3yg+WnbIWC0u9etlnNK+1+h6Jh+L4d35pK9J6uoCK6liRe9rb7HbujmI4nQpuKT1qaVSQAjOoe526N7i8x2ErZ8biqmGUA4bAmngadrMejdGFM69pNv5lvvJfILH4ZsPToE58W1RqlZSjtU51XLrVqNbQAKlmJ3Ft5EsVK+Pl6kqduvn6Gtol7nOoFrWsb3Pbp2S2wfVleBLDCdWcsjeC4jPF6d6TeFj6GZoGa7ELdWHeD+EyD6GXgZ5l5i3iETKcQ5Q4hcYcFSSg7FwKZIrCwcBlD9PcKRc+BjmP5Q4nCsntNCk1N72eg79lrgFiRmFxoQPOb+HLh3MdjNGRC0Yq8RpKq1Gq01R1D0y7KpZTsQpN/DbeJV4lRRVqNWpKjqHQlwMynZgp6RHulVZnsfQkWhaJRqB1V0IZWUMpF7FTsdbaSvblBhQSpxFK431cj+oKR8YSb5DayznDtDEVlRS7sqILEsxyqLi41Pbbs3lfheL0KxKUaqVHAJyjODYbkZlFx5QupLizUclaf7x/ED01mglPyUvzAZlKMzElSQSOzceUuJhP8AUztwqoIpOULWKHwbT0kXByZx5SSlrbNqde7skXBJYWvfx0+U5YY5LM5+VV9jSbW2iqrcpChY5bqr105sNasOZbIHa+gV2yhR/OhubxxuUtOxJBuuW4Lpe9So1JMvepZdW0ABG+oF2BKo8fojKHuodVZcyk3DnQELcqe8G1u2dlx6GdMb4pxw0gmVVztRqVcjvZ+jzYWmhW92Znyi19e+MYvlSuVzTF8me5exByU6rEFQwI6VNB/rXTXSZT5QYdrHP0vuVCw6IaxIB7GH+Xjh4pQJZb3YK7dU3IS5exI3Fj74Uo9BTOTxr6KrVyktSc03BIC86HyMC2uVQcrE62Vr9loxV5QqoqAANUVarMUvzf0ecDMWylrtTZdL7byVSx9FFcElQmr5gxY52IzncsGPb23kjDVqTkooBKABlKWyhtRuLWNr6SLj0FMkpewvvYXttfttLHCdWQJPwvVlWWSHTMniqfSK+NvjNbMrxygSXVXNNjs4VWYXIvYNpe1xfxkw5lcitHnnJn6fiWIxO6rzzKfvNzdP/iT6R79IOKDczhE6VbOXZR1gWGSmtvtG5NvLvk3C8iqdI3p4nFUyRYlDTQkeNhLPg/J+hhiXphmrG96tUhquu+WwAHna/jO15IKW5ca5GFdTOctKPN0MFg9DUAsWFr3UKlgd7Z3b0nf6RSFXD4NAOcXRRYZgigUqS99ic590vuPcAp4sJnZ0enfKyZTdWNyGB8dQRItbklRYpUFbECqmvOE0nqNUBuHcupuRZbDYACRDJFbb8r9Sbsg8razc9R4RSOVW5mnVYblSQiJ90AZiO24HZI/EqdOrxLD4OmoWjQyoQoFuherUue3QWJ7wZccoeEYatVWvVrNQqIu6vRQslMizdLqsCwGYd48I5heTlGniBiab1lYaZL0TTy5QpU3UsQbam9ySddZEZxUV1p/Um0URxPtnFGp1elRoGtzdJtVZqVwSV7SWBY+AttNYcOufnclqpQUy210BzWy9lz29th3Sq4ryZo1q3tAepRrmzMaWWxI+uAdVbxBk/hXDadC6oWZnIapUqNmq1Cu1z4AnQd8rKUWlXQrL5m44SlqSDwv6kmTI1hVsij+UfhHZyPmdSVKim49umtt/fqIxhxJXGh0k07G19JHw4hBjGNasCOaWmwt9dmGvSvt45PVvCNVzig90WiadyLMzg2zGxuBvlt77yLxXE4aqSrs+eiKj2TMtQZcwYgjt6DW17JGerhQcvP17sruDmr2C63O1+1iPu+sgnq+Ly2anQbTXpP0uiOzYdK/utHmqYkZjzdNgFcqAxzFh1Br2Ht85WNVwZBqLUcZQtNmQ1FZVZ3AF7A2zVLnfZT2TlnwjnL7TWOui56p6xuBqu30ij07oBYmvi1DHmaTEZrZajXI1yixG/ZuPdO6VXF6A0qVrtch221ygab7enjpBqVMJZWaq4ZlCU6jFjUOQEBlaxufpdzvfa06xWNwpzOa9UXNzlespUqAegNMtxYEDfNtrIFF9hyxUFgA1hmA2BljherKrB4xKozU2zL36293ofSWuF6sAemS5ZUHYWQFgXpGoqkBmp5hzig3HYD26i4mtlRxldQfCTF07IlyPPK3DcQM3NK6IzV6i00q06YX6EJSQ2ey5qnTIXQeZMfqYfF2q9bnQijDOKqCnfmwrh6YNmqZi5uwKg5bGw10xE5tNfE7GdFHi8HV9jqUkDvWdHVVq1KbOvOaWZybEAEnc92sgrwytTbnKFMU0Io0mpK9Nahp08xeozqcoc9FbglspY3vNTaFpKm0qKmMbh2I5sCtcrzWFp1nqVqZWwrc5i2u1Q2BUIo77dkt+AJUId3dmTPUWhd3YNS512WobnW9woP2UGusuyIhh5LJfIymF4fiKaqBSpGugrs+IqFGNWqwbmmRg2cXzWIYWA8hLDg+DqmtSarzhypUN6opZg9TmlKjIxGyud/r9mgF0ZI4el3XzH4yHkYNUoiwhMDcqeNAZk77Nb4RjDx7jl7pYXNm17tpGWlmQqSRmUqSujC4sSD2GSAwePp1EFRG6DDMpIZAwIzXXMBcW1uJ1UxVNCqllBY9EC1zmub2HYdddt5neUNPC0QlOpTqMgosAtLIEVEVwbi4sWRqu24B7VBEXH4qjUqm6XYmlSoKCoQstWrTUFQdFAqA6bitoNDYDZPVUalgNQNSB0jsPPwhmXvFvd27TNU6WHdvYbVdKtXpXQ5yaVWmz1GAvawqpc63Vb7reBz+DYlguIWzM6hRRAbq1ECDW4AUle4BlG4BA2VIobMpU6WUjKeidbAjs0B907aovaV1IAuRqTYAeZuPWYUJg81QqKtlU5Wp5M9qKMKnRtYAJUpqBudraSXTr4SlXDhaoqI684v0GRWVaqgMq6nLlCWHatK2mpA1z1UQgEgF2ygAas1r7DwFyewCWWF6sznC+EqjiuM2qMQr2LhquQsWI0zWUDT7TXJvNHherAHpW8YXQGWUg8VHRHnCDM3jlcowpEB9gfeMwvqAbXt42lKPa+cqCnUouoZbLUbM6Ag3DBALG/wCEj4uph6OJqc41bOMzaH6M51diAF1uFqNr4DwkTJgSb2rHo65Rboqlyeja1lbs8R4SShYU/bit0fDMNMjEu1981yoA7rW7o7VOMsLNRUlmyBgVJ1fKG1N+iFNh3NKirg8MMpajVKstRnIqAmmKLmiCV8SFGm177AmOc3hNFZK1ySbkBVOapUS+rWUZqjC32QNLJpJFFxXp1yFzVVpsVpA5SuU1g13ADLcqw0te9hYW3iVFxQWmQ1FSFfn82dr26pV9Laam4lLhhhsQ4BSrpRVaYJKgLSXMbtprsLt3X0vec4XA0HekGp1KOcqVvULhzlqELmGq2bNqbBsh1IOoUaThy1ulzzU3Ut9AyAgsmti5JILEWOmm8uuEC7qezfwmAFLCDX/1KhWCHR7qy3yrlCk2OZtRpoReeg8nMPkypvlW1++wgVxNFCEJQ0KjjZAZPfb1EboSRxc9JPJte7aR6EkD0S0WEAr+Ke0XT2cJbpGoXNtipVdjoelcjUaHzh1Vxua6mnkyjRgmcNdLtpobBqlhe30Y16UvIsgHKJoL2JA1NgLntNuyKUHcPHQRYsAJNwvVkMSZherAHpC4sDzTZesASvnY2+MmxnGDoGAYOqcWRfLTUiqLjctSysGJF+vfIQLjukfmcaxJb2fKUQqhDFRUUFjpb7ZXW56gNppKsZMsVKUU8ac4ZqABSoEKc4GDkDmjqDYA5r79nlOWXiHY2GOhv+9GuUZdcp+tmvpt56XcIIKRkxpYAtSCh0ZitxdFq0yVubnMUFW4tbq66myUvbmJJ5lVztYMHNTIHABIBtfKCd+0Xl2YkAoKvt5Ggo5rbqdATm16W9uifXewvreSpqEMaqhXvsNQBYbHt1za+EhAS64KNCfKGSuZaQhCVLFdxXdfI/KRqMk8V3X3/KRaUAdiiJAQBYsS8WAEURJRcquVNLBJ0unXYXp0gdT/ADMfqr4+ktGLk6jzKykoq2T+NcYpYSma1Zsq7KBq7t9lF7T+HbHuR3Fzi8KuJKhMz1AFBvZVcqtz2mwF54Nxni9XFVDWrNmbZRsiL9lF7B+PbPaf0XUivDqQYWJNU2O9jUYidmfSrFiTfO/ycmHVeLlcVyr8GsjeIHRPlHJzUGh8pwnaee1OM1VyrzRqVHVHXUKo51gqAkKdL6k7jMN7GzHFuK11rBKdMlFannstQ5sw6QzZD0c1Sjtro2wBtZ8e44MPUSnzbOX16JQBdbDNfvN/SUA5Tu5CoQTVemlHo6JmZSzHQ5vo61PTTqv5SxBYVOLVTRaqtIqxqrTpBlqM2QsA1R0VbiwzGw7rEyOvHq4AL4VlPN03YDnXK88bKoCpclb3e22oEkDjrHENQFK45zIrAnVVyh2N1toS2nchN7kAxcTyrKVHT2eo1JHZTUTMxIQVCxVMu/0VQAX1sNdRBAwnKPFHKfZCc3NgraspQstIuS5SzAGrbYfuXPhHV5SViub2VwQEzKxqA5jTFVrDJfKFzC5Auy2A1jeM5VMpVeaZSt6lS3TDUk502pEqAc3NEZjltnUi41D9flUUBZqJABCAioCpqFDVC3y/YAN9rsB3kCSTh+NsUDtSILVjSRRmBGUdMsWA+sHA01FjtcjX8mHZqIqNYFwGsOwMLqvjYETJ8L4wMUz0TT6ID5jmVkKh8qAjc5hdtrAWG83HCh0PfIYJkIQkEldxXdfI/KRaUlcV3XyPykWnAHYTm8UQBYQnn/6QuV1Si5wVDoPlU1Kv1rMLhafcbbt6d80xYpZJbYlMmRQjuZP5Zct1w16FC1TFbMd6dH732n/l7O3uPlFes9Vy7lnqubsxuWYmc4egznKouT/lyZpuHcOWkL9aod2+S9wnt4cMMKpcz57X6+v1fshjhfCQlnqWL9g3C/mfwnsvIz/xKf8Aq/8AsZiOBcBauc73Wj39reC/nPSOF0VSmEQWUaACcOtyqXw+Zf2PhzPI9Rk5NUvquXYlxG2iwM84+hM9iRrIxMmYwanzkJpYhlXx3jaYVUL6mo2RFzKtzp2t4lR7x2XIg1eViApZGZah6LK1OwU1KdNS4v0SWqDonXonTSX5iQVIXBOLDE0ufQMKbH6MsRd1IUh7A9HfY66SfeciNYzFpSQ1ajBKai7MdvLxPh2xRI+agUFmICgXYk2AA7Se6XPJzFirRFVeqSct9yAbA27LzxjjfKlsXUFNLphgdF+tUI2Z/kvZ23O3sHIxLYOj92/rNsuB44Jy5siMk+RdwhCc5cruK7r7/lIlOSuK7r5H5SIhgDsSJeF4B1PJuX2CarxGoF0Xm6OZjsOgPU+E9XvMNyoQtimVRdiEAA1JOUTs0LrJ+x5ntbNLFp7iuLaX3M9g8ItJcq+8nc+Jmu4DybzWq1xZd1pnc+Ldw8JN4DyeFO1SrZqu6ruqfm34TQXmmo1d/DD6nB7P9kNvxtTxfR/z+Pr0FUWFhoBsOwSwwXV98r7ywwPV9888+iJEIQgFJjx0jK9pY8T6xlW7SyKtgZyZyWnDPJopuIXHOO0sKmeoekb5EWxqOR3DsHidJ5Xx7j1XFvmqGyD93THUT+5vE/AaSLxfENUr1XdizZ3FydlViAB3ADslhwjgpaz1dE7F7W8+4T18GnjjW58WcGp1kYRuTpfcf5J8INVxUbSkPVz3Dw7zPfeEraigG2UWnmnBaN2CKPTYD8p6jg1sijuAnHrZW0ifZ2WWa5vl5D0IQnCemVvFt18j8pDSS+L7r5H5SEpgDl4XnN4XgHV4wmEQVGrW+kYAEnsAFrDu2j14XkptcirinVrkdXhObwvILHV5ZcP6vvlXeWfDur74BKhCEApeL9aUtVpc8a3lBWeawVnPllQF5yTGDUgKmomm051kTMDheEBajVH6Tl2ZR9VbsSPMy5weHao2Vd+09gHeTO8PgzUY9i5jdvf2d5miwlJaa5VFh295PeTPQy51BUuZ89g0uTV5PEyv4f7yJfCsKtKwGp+se0/9TaYfqjymNwzazZYfqjynlZG27Z9Vp1GMdsVSQ5CEJmblZxfdfI/KQAZO4xuvkflK+8kHd4t43eLeCLO7wvOLwvAs7vC84vC8Czu8teG9T3/lKe8t+F9T3/lBJMhCEgFHx7eZiu00/KHsmQxVTWdWFWjzdXPazhnnIqyFiMTYE3GgJuTZRbvPYJVcP4yXYAquU08+ZGDjN2jTbS2/ynQ4nnRyt8UaVX7Bt4R5HlNgeICqgqAMAb2zWvYduhOkm06krts2WWnRc4NtRNvR6o8pguGm7DzE31LYTlzKmelpJWmdQhCYnWVXGd18j8pWkyx40dV8j8pVsZKKs7vC84vC8kizu8W8bvDNAs7vFvG80M0Cxy8ueE9T3/ISjzS64OegfvH8BDJTJ8IQlSxieXXHxQYUyhJte4I+c88xXK1Seo//AB/Oab9LK/TIe+n855kmEqVL5Ed7dbIrNa97XsNNj6T19Ljj4abPO1WGOSXH+S7blMv2H/4/nG/2jX7Da79X85Q4igyHK6sjWvZ1ZTbvsRtGZ17Ynn+5Yr5P6s0uG5RU6YypTZV3sAtrn3yVT5Wr9hv+P5zIztZHhR6GkdPC/P6s9I5PcpBUqIoRtWA1y9vvnr9PYTwPkSl8RS++J73S6o8hPK1sVGSo9TTY1CPA7hCE4zpKjje6+R+UqXOsteOdZfI/KU9Q6yyM5ujrNDNG7wzS1Ge4czSnw/HwxYlRzapVdnSotQfROUsAB2gX1t3C9iRZ5ojgEFSAVIsQdQR3GKG46w+IDqri9mAYX3sdRed3jKAKAqgADQAaAeU6zRRG4dzS94GegfvfITO5pf8AAD0D975CRJcC8HxLSEIShseafpZTp0z/ACkTHcig18V/BGFc1t9cpug99nHkTN5+lLDswplVY2vewJ/CeTZ61InIatO++Q1Evba9rX3+M9XAt+Db/eZzZOE0y+5YPT9sr+0qxcvQ5nr5Vw9lzWAIubZ+3rA995SLWwlrmm2YsCVDVAAozMVVrm5PRS52sWG9hCxVWpUOaoXdrWu5djbuuezf1kcoe4+hnRHFUUrf7M55Tbd16FzRxmGplaiUzzqqrANnKmoWOcdIkAKLAGxvudZWVqud2ewXMxbKNhc3sI2KZ7j6GO06Ddisf9LflNIxjF3fqRcnwo13IJL4il96891QaDynjH6PcI3PoSjAAHUq1vW09oE8rWu5ndiXwhCEJxmhk+Wdd0emUNrIxO1uso2O+8wPFeWtWlUyCnTawBuc438AZvOW1QK6E2PQYAHY9JP+/SeOcpP358h+E7dLCMnTRjm5F1+39b+FS9an5xP2+r/wqX/yf3TJwnd7vj6HLbNd+3GJ35mnbvy1bet5x+3lf+HS9Kn90vXWv+rLEtzhwYv1ujRWrcr980W/4TE89hs/7p+buSBmbPayZVvnta4e/b0h3a4Y1jlfw8uhpKLXmW55d4j7FL0qf3RP27xH2KX9NT+6U4r0Lfu2Dgb3LKSE0JGYbuSSO4Aa6yFXq5mLWAv2DQTaOKDf6TN2vM0v7dYj7NL+l/7p6T+jDjD4rD1HqBQVrZRlBAtkU63J754bPYf0K/8Ai1//AH//AM0mOqxQjjtI0wt7z0SEITyzsImPQkXF5U1dN/lNDM3xCgGJJvfztAGmqjvHwnBrL3j4SLVwCntYeTHxjB4YPt1P6v8AqAWQqjvHwjtNr7fiJVpw1R9Zz5tJdDBqD9b+poBdYJTfYy1kbh/UkmAEIQgGV5bYB6nNsgvlD3Hbrltbv7Z49ymwziuRka+Vfqt+U994ityPI/iJU4hNZ04MuxlJx3KjwMYZ/sP/AEt+UUYWp/Df+h/ynu2SGSdXvnYw8HueEewP/Cf/AG3/ACnYwVX+FU/26n5T3f2dt7G3kdpxkj3zsPA7nhnsFb+DV/26n5RRw6t/Brf7VX+2e55ImSPfH0Hgdzw79WV/4Fb/AGqv9s9Z/Q5h3TDVg6OhNe4DqykjIuoBEuMkuOCiyt975TLPqN8KotjxbZXZYwhCcJ0BKDF7n3y/lJixqfP5wCCw/wA9ZwV/z0kgrEy/56QBkL/nvMepCGX/AD1naD/PfALnAdT3yTGMF1B74/ACEIQCNil2kCrS1lrUEZagJZMFbzMOZlj7OIeziTuIoj5Rly31y2+N7Rjmx3fjJ/MCHMCRYIHNjunJoyy5gQ5gSbBW8zLDhyWB8/lOuYEdopbaQ2ByEISpISoxSG50O8t5FqbwCpInBEtoloBVhT3R1KR7jJ8UQCRhlsoEdnNPadQAhCEAQxLRTCAJaFosIAlok6haAJC0WEAS0UQiiAEIQgBItTeSpHqQBqE6MSAJFEJ0IBIp7TqcptOoAQhCABiQhACEIQAhCEAIQhACKIQgBCEIBy84MIQDkqImQQhADKJ0BCEA7WdwhACEIQD/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9" y="3516522"/>
            <a:ext cx="1979712" cy="334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13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marL="0" indent="0">
              <a:buNone/>
            </a:pPr>
            <a:r>
              <a:rPr lang="et-EE" b="1" dirty="0" smtClean="0"/>
              <a:t>Hoiatused:</a:t>
            </a:r>
          </a:p>
          <a:p>
            <a:pPr marL="0" indent="0">
              <a:buNone/>
            </a:pPr>
            <a:r>
              <a:rPr lang="et-EE" dirty="0"/>
              <a:t>E</a:t>
            </a:r>
            <a:r>
              <a:rPr lang="et-EE" dirty="0" smtClean="0"/>
              <a:t>ttevaatusega patsientidel, kellel on eelnevalt esinenud regionaalne enteriit, haavandiline koliit, antibiootikumidega seotud koliit.</a:t>
            </a:r>
          </a:p>
          <a:p>
            <a:pPr marL="0" indent="0">
              <a:buNone/>
            </a:pPr>
            <a:r>
              <a:rPr lang="et-EE" dirty="0" smtClean="0"/>
              <a:t>Ettevaatusega atoopilistel patsientidel, kellel võib esineda nahakuivust. </a:t>
            </a:r>
          </a:p>
          <a:p>
            <a:pPr marL="0" indent="0">
              <a:buNone/>
            </a:pPr>
            <a:r>
              <a:rPr lang="et-EE" dirty="0"/>
              <a:t>V</a:t>
            </a:r>
            <a:r>
              <a:rPr lang="et-EE" dirty="0" smtClean="0"/>
              <a:t>ältida päevitamist,</a:t>
            </a:r>
          </a:p>
          <a:p>
            <a:pPr marL="0" indent="0">
              <a:buNone/>
            </a:pPr>
            <a:r>
              <a:rPr lang="et-EE" dirty="0" smtClean="0"/>
              <a:t>Vajalik 4…6-nädalane geeli kasutamine.</a:t>
            </a:r>
          </a:p>
          <a:p>
            <a:pPr marL="0" indent="0">
              <a:buNone/>
            </a:pPr>
            <a:r>
              <a:rPr lang="et-EE" b="1" dirty="0" smtClean="0"/>
              <a:t>Koostoime:</a:t>
            </a:r>
          </a:p>
          <a:p>
            <a:pPr marL="0" indent="0">
              <a:buNone/>
            </a:pPr>
            <a:r>
              <a:rPr lang="et-EE" dirty="0" smtClean="0"/>
              <a:t>AB, tugev kuivatav toime seepidel ja kosmeetikavahenditel,  alkohol -ettevaatlikult, sest võib esineda kumulatiivne ärritav toime.</a:t>
            </a:r>
          </a:p>
          <a:p>
            <a:pPr marL="0" indent="0">
              <a:buNone/>
            </a:pPr>
            <a:r>
              <a:rPr lang="et-EE" dirty="0" smtClean="0"/>
              <a:t>Vältida </a:t>
            </a:r>
            <a:r>
              <a:rPr lang="fi-FI" dirty="0" smtClean="0"/>
              <a:t>A-vitamiini sisaldavate aknepreparaatide kasutamist</a:t>
            </a:r>
            <a:r>
              <a:rPr lang="et-EE" dirty="0" smtClean="0"/>
              <a:t>.</a:t>
            </a:r>
            <a:endParaRPr lang="ru-RU" dirty="0"/>
          </a:p>
        </p:txBody>
      </p:sp>
    </p:spTree>
    <p:extLst>
      <p:ext uri="{BB962C8B-B14F-4D97-AF65-F5344CB8AC3E}">
        <p14:creationId xmlns:p14="http://schemas.microsoft.com/office/powerpoint/2010/main" val="752986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
            <a:ext cx="8686800" cy="6126163"/>
          </a:xfrm>
        </p:spPr>
        <p:txBody>
          <a:bodyPr>
            <a:normAutofit lnSpcReduction="10000"/>
          </a:bodyPr>
          <a:lstStyle/>
          <a:p>
            <a:r>
              <a:rPr lang="et-EE" b="1" dirty="0" smtClean="0"/>
              <a:t>Kõrvaltoimed :</a:t>
            </a:r>
          </a:p>
          <a:p>
            <a:r>
              <a:rPr lang="et-EE" dirty="0" smtClean="0"/>
              <a:t>Naha ja nahaaluskoe kahjustused: </a:t>
            </a:r>
            <a:r>
              <a:rPr lang="et-EE" b="1" dirty="0" smtClean="0"/>
              <a:t>erüteem, naha ketendus, kuivus ja kihelus manustamiskohal</a:t>
            </a:r>
            <a:r>
              <a:rPr lang="et-EE" dirty="0" smtClean="0"/>
              <a:t>. </a:t>
            </a:r>
          </a:p>
          <a:p>
            <a:r>
              <a:rPr lang="et-EE" dirty="0" smtClean="0"/>
              <a:t>Närvisüsteemi häired: </a:t>
            </a:r>
            <a:r>
              <a:rPr lang="et-EE" b="1" dirty="0" smtClean="0"/>
              <a:t>paresteesia. </a:t>
            </a:r>
          </a:p>
          <a:p>
            <a:r>
              <a:rPr lang="et-EE" dirty="0" smtClean="0"/>
              <a:t>Naha ja nahaaluskoe kahjustused</a:t>
            </a:r>
            <a:r>
              <a:rPr lang="et-EE" b="1" dirty="0" smtClean="0"/>
              <a:t>: akne ja kontaktdermatiidi seisundi halvenemine </a:t>
            </a:r>
          </a:p>
          <a:p>
            <a:r>
              <a:rPr lang="et-EE" dirty="0" smtClean="0"/>
              <a:t>Need lokaalsed toimed on tavaliselt kerged kuni mõõdukad. </a:t>
            </a:r>
          </a:p>
          <a:p>
            <a:endParaRPr lang="et-EE" dirty="0"/>
          </a:p>
          <a:p>
            <a:r>
              <a:rPr lang="et-EE" b="1" dirty="0" smtClean="0"/>
              <a:t>TEISED RAVIMID:</a:t>
            </a:r>
          </a:p>
          <a:p>
            <a:r>
              <a:rPr lang="et-EE" dirty="0"/>
              <a:t>erütromütsiin (Aknefug-EL lahus)</a:t>
            </a:r>
          </a:p>
          <a:p>
            <a:r>
              <a:rPr lang="et-EE" dirty="0"/>
              <a:t>klindamütsiin (Dalacin T lahus)</a:t>
            </a:r>
          </a:p>
          <a:p>
            <a:r>
              <a:rPr lang="et-EE" dirty="0"/>
              <a:t>tetratsükliin (Imex salv)</a:t>
            </a:r>
          </a:p>
          <a:p>
            <a:endParaRPr lang="ru-RU" dirty="0"/>
          </a:p>
        </p:txBody>
      </p:sp>
    </p:spTree>
    <p:extLst>
      <p:ext uri="{BB962C8B-B14F-4D97-AF65-F5344CB8AC3E}">
        <p14:creationId xmlns:p14="http://schemas.microsoft.com/office/powerpoint/2010/main" val="3229341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4.ASELAIINHAPE</a:t>
            </a:r>
            <a:endParaRPr lang="ru-RU" dirty="0"/>
          </a:p>
        </p:txBody>
      </p:sp>
      <p:sp>
        <p:nvSpPr>
          <p:cNvPr id="3" name="Content Placeholder 2"/>
          <p:cNvSpPr>
            <a:spLocks noGrp="1"/>
          </p:cNvSpPr>
          <p:nvPr>
            <p:ph idx="1"/>
          </p:nvPr>
        </p:nvSpPr>
        <p:spPr/>
        <p:txBody>
          <a:bodyPr/>
          <a:lstStyle/>
          <a:p>
            <a:r>
              <a:rPr lang="et-EE" dirty="0"/>
              <a:t> K</a:t>
            </a:r>
            <a:r>
              <a:rPr lang="et-EE" dirty="0" smtClean="0"/>
              <a:t>omedoone </a:t>
            </a:r>
            <a:r>
              <a:rPr lang="et-EE" dirty="0"/>
              <a:t>lahustav, antibakteriaalne ja põletikuvastane toime. Paranemine on märgatav pärast </a:t>
            </a:r>
            <a:r>
              <a:rPr lang="et-EE" b="1" dirty="0" smtClean="0"/>
              <a:t>2-3 </a:t>
            </a:r>
            <a:r>
              <a:rPr lang="et-EE" b="1" dirty="0"/>
              <a:t>kuud </a:t>
            </a:r>
            <a:r>
              <a:rPr lang="et-EE" dirty="0"/>
              <a:t>kestnud järjepidevat ravi. Aselaiinhape võib samuti </a:t>
            </a:r>
            <a:r>
              <a:rPr lang="et-EE" b="1" dirty="0"/>
              <a:t>nahka ärritada</a:t>
            </a:r>
            <a:r>
              <a:rPr lang="et-EE" dirty="0"/>
              <a:t>, ent vähem kui bensoüülperoksiid ja tretinoiin. </a:t>
            </a:r>
            <a:r>
              <a:rPr lang="et-EE" b="1" dirty="0"/>
              <a:t>Päevitamine</a:t>
            </a:r>
            <a:r>
              <a:rPr lang="et-EE" dirty="0"/>
              <a:t> on ravi ajal </a:t>
            </a:r>
            <a:r>
              <a:rPr lang="et-EE" b="1" dirty="0"/>
              <a:t>lubatud</a:t>
            </a:r>
            <a:r>
              <a:rPr lang="et-EE" dirty="0"/>
              <a:t>, samuti </a:t>
            </a:r>
            <a:r>
              <a:rPr lang="et-EE" b="1" dirty="0"/>
              <a:t>ei pleegita ravim riiet. </a:t>
            </a:r>
            <a:endParaRPr lang="et-EE" b="1" dirty="0" smtClean="0"/>
          </a:p>
          <a:p>
            <a:r>
              <a:rPr lang="et-EE" dirty="0" smtClean="0"/>
              <a:t>Sobib </a:t>
            </a:r>
            <a:r>
              <a:rPr lang="et-EE" dirty="0"/>
              <a:t>kerge ja </a:t>
            </a:r>
            <a:r>
              <a:rPr lang="et-EE" b="1" dirty="0"/>
              <a:t>mõõduka akne raviks</a:t>
            </a:r>
            <a:r>
              <a:rPr lang="et-EE" dirty="0"/>
              <a:t>.</a:t>
            </a:r>
            <a:endParaRPr lang="ru-RU" dirty="0"/>
          </a:p>
        </p:txBody>
      </p:sp>
    </p:spTree>
    <p:extLst>
      <p:ext uri="{BB962C8B-B14F-4D97-AF65-F5344CB8AC3E}">
        <p14:creationId xmlns:p14="http://schemas.microsoft.com/office/powerpoint/2010/main" val="1209806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753" y="620688"/>
            <a:ext cx="3379300" cy="337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t-EE" sz="4000" b="1" dirty="0"/>
              <a:t>SKINOREN, 20% KREEM</a:t>
            </a:r>
            <a:endParaRPr lang="ru-RU" sz="4000" b="1" dirty="0"/>
          </a:p>
        </p:txBody>
      </p:sp>
      <p:sp>
        <p:nvSpPr>
          <p:cNvPr id="3" name="Content Placeholder 2"/>
          <p:cNvSpPr>
            <a:spLocks noGrp="1"/>
          </p:cNvSpPr>
          <p:nvPr>
            <p:ph idx="1"/>
          </p:nvPr>
        </p:nvSpPr>
        <p:spPr>
          <a:xfrm>
            <a:off x="1524000" y="1196753"/>
            <a:ext cx="6194718" cy="4929411"/>
          </a:xfrm>
        </p:spPr>
        <p:txBody>
          <a:bodyPr>
            <a:normAutofit/>
          </a:bodyPr>
          <a:lstStyle/>
          <a:p>
            <a:pPr marL="0" indent="0">
              <a:buNone/>
            </a:pPr>
            <a:r>
              <a:rPr lang="et-EE" b="1" dirty="0" smtClean="0"/>
              <a:t>Annustamine:</a:t>
            </a:r>
          </a:p>
          <a:p>
            <a:r>
              <a:rPr lang="et-EE" dirty="0" smtClean="0"/>
              <a:t>Kahjustatud nahapiirkondadele</a:t>
            </a:r>
          </a:p>
          <a:p>
            <a:pPr marL="0" indent="0">
              <a:buNone/>
            </a:pPr>
            <a:r>
              <a:rPr lang="et-EE" dirty="0" smtClean="0"/>
              <a:t>   </a:t>
            </a:r>
            <a:r>
              <a:rPr lang="et-EE" b="1" dirty="0" smtClean="0"/>
              <a:t>2 korda päevas </a:t>
            </a:r>
            <a:r>
              <a:rPr lang="et-EE" dirty="0" smtClean="0"/>
              <a:t>ning  hõõruda      õrnalt sisse. </a:t>
            </a:r>
          </a:p>
          <a:p>
            <a:r>
              <a:rPr lang="et-EE" dirty="0" smtClean="0"/>
              <a:t>Umbes 4 nädalat.</a:t>
            </a:r>
          </a:p>
          <a:p>
            <a:pPr marL="0" indent="0">
              <a:buNone/>
            </a:pPr>
            <a:r>
              <a:rPr lang="et-EE" b="1" dirty="0" smtClean="0"/>
              <a:t>Vastunäidustused :</a:t>
            </a:r>
          </a:p>
          <a:p>
            <a:r>
              <a:rPr lang="et-EE" dirty="0" smtClean="0"/>
              <a:t>Ülitundlikkus propüleenglükooli või mõne muu kreemis sisalduva komponendi suhtes.</a:t>
            </a:r>
            <a:endParaRPr lang="ru-RU" dirty="0"/>
          </a:p>
        </p:txBody>
      </p:sp>
    </p:spTree>
    <p:extLst>
      <p:ext uri="{BB962C8B-B14F-4D97-AF65-F5344CB8AC3E}">
        <p14:creationId xmlns:p14="http://schemas.microsoft.com/office/powerpoint/2010/main" val="4174525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8" y="390844"/>
            <a:ext cx="10190768" cy="648680"/>
          </a:xfrm>
        </p:spPr>
        <p:txBody>
          <a:bodyPr>
            <a:normAutofit fontScale="90000"/>
          </a:bodyPr>
          <a:lstStyle/>
          <a:p>
            <a:r>
              <a:rPr lang="ru-RU" b="1" dirty="0" smtClean="0">
                <a:solidFill>
                  <a:schemeClr val="accent1">
                    <a:lumMod val="75000"/>
                  </a:schemeClr>
                </a:solidFill>
                <a:latin typeface="Cambria" panose="02040503050406030204" pitchFamily="18" charset="0"/>
              </a:rPr>
              <a:t>2</a:t>
            </a:r>
            <a:r>
              <a:rPr lang="ru-RU" b="1" dirty="0" smtClean="0">
                <a:solidFill>
                  <a:schemeClr val="accent1">
                    <a:lumMod val="75000"/>
                  </a:schemeClr>
                </a:solidFill>
              </a:rPr>
              <a:t>.</a:t>
            </a:r>
            <a:r>
              <a:rPr lang="et-EE" sz="4900" b="1" dirty="0" smtClean="0">
                <a:solidFill>
                  <a:schemeClr val="accent1">
                    <a:lumMod val="75000"/>
                  </a:schemeClr>
                </a:solidFill>
                <a:latin typeface="Cambria" panose="02040503050406030204" pitchFamily="18" charset="0"/>
              </a:rPr>
              <a:t>ETIOLOOGIA</a:t>
            </a:r>
            <a:r>
              <a:rPr lang="et-EE" b="1" dirty="0" smtClean="0">
                <a:solidFill>
                  <a:schemeClr val="accent1">
                    <a:lumMod val="75000"/>
                  </a:schemeClr>
                </a:solidFill>
                <a:latin typeface="Cambria" panose="02040503050406030204" pitchFamily="18" charset="0"/>
              </a:rPr>
              <a:t> JA PATOGENEES</a:t>
            </a:r>
            <a:endParaRPr lang="ru-RU"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486507" y="800100"/>
            <a:ext cx="10962543" cy="5886450"/>
          </a:xfrm>
        </p:spPr>
        <p:txBody>
          <a:bodyPr>
            <a:normAutofit fontScale="92500" lnSpcReduction="20000"/>
          </a:bodyPr>
          <a:lstStyle/>
          <a:p>
            <a:pPr marL="0" indent="0">
              <a:buNone/>
            </a:pPr>
            <a:endParaRPr lang="et-EE" b="1" dirty="0">
              <a:latin typeface="Cambria" panose="02040503050406030204" pitchFamily="18" charset="0"/>
            </a:endParaRPr>
          </a:p>
          <a:p>
            <a:pPr marL="0" lvl="0" indent="0">
              <a:buNone/>
            </a:pPr>
            <a:r>
              <a:rPr kumimoji="0" lang="et-EE" b="0" i="0" u="none" strike="noStrike" cap="none" normalizeH="0" baseline="0" dirty="0" smtClean="0">
                <a:ln>
                  <a:noFill/>
                </a:ln>
                <a:solidFill>
                  <a:srgbClr val="000000"/>
                </a:solidFill>
                <a:effectLst/>
                <a:latin typeface="Cambria" panose="02040503050406030204" pitchFamily="18" charset="0"/>
                <a:cs typeface="Arial" pitchFamily="34" charset="0"/>
              </a:rPr>
              <a:t>1.</a:t>
            </a:r>
            <a:r>
              <a:rPr kumimoji="0" lang="ru-RU" b="0" i="0" u="none" strike="noStrike" cap="none" normalizeH="0" baseline="0" dirty="0" err="1" smtClean="0">
                <a:ln>
                  <a:noFill/>
                </a:ln>
                <a:solidFill>
                  <a:srgbClr val="000000"/>
                </a:solidFill>
                <a:effectLst/>
                <a:latin typeface="Cambria" panose="02040503050406030204" pitchFamily="18" charset="0"/>
                <a:cs typeface="Arial" pitchFamily="34" charset="0"/>
              </a:rPr>
              <a:t>näiteks</a:t>
            </a:r>
            <a:r>
              <a:rPr kumimoji="0" lang="ru-RU" b="0" i="0" u="none" strike="noStrike" cap="none" normalizeH="0" baseline="0" dirty="0" smtClean="0">
                <a:ln>
                  <a:noFill/>
                </a:ln>
                <a:solidFill>
                  <a:srgbClr val="000000"/>
                </a:solidFill>
                <a:effectLst/>
                <a:latin typeface="Cambria" panose="02040503050406030204" pitchFamily="18" charset="0"/>
                <a:cs typeface="Arial" pitchFamily="34" charset="0"/>
              </a:rPr>
              <a:t> </a:t>
            </a:r>
            <a:r>
              <a:rPr kumimoji="0" lang="ru-RU" b="1" i="0" u="none" strike="noStrike" cap="none" normalizeH="0" baseline="0" dirty="0" err="1" smtClean="0">
                <a:ln>
                  <a:noFill/>
                </a:ln>
                <a:solidFill>
                  <a:srgbClr val="000000"/>
                </a:solidFill>
                <a:effectLst/>
                <a:latin typeface="Cambria" panose="02040503050406030204" pitchFamily="18" charset="0"/>
                <a:cs typeface="Arial" pitchFamily="34" charset="0"/>
              </a:rPr>
              <a:t>rasuerituse</a:t>
            </a:r>
            <a:r>
              <a:rPr kumimoji="0" lang="ru-RU" b="1" i="0" u="none" strike="noStrike" cap="none" normalizeH="0" baseline="0" dirty="0" smtClean="0">
                <a:ln>
                  <a:noFill/>
                </a:ln>
                <a:solidFill>
                  <a:srgbClr val="000000"/>
                </a:solidFill>
                <a:effectLst/>
                <a:latin typeface="Cambria" panose="02040503050406030204" pitchFamily="18" charset="0"/>
                <a:cs typeface="Arial" pitchFamily="34" charset="0"/>
              </a:rPr>
              <a:t> </a:t>
            </a:r>
            <a:r>
              <a:rPr kumimoji="0" lang="et-EE" b="1" i="0" u="none" strike="noStrike" cap="none" normalizeH="0" baseline="0" dirty="0" smtClean="0">
                <a:ln>
                  <a:noFill/>
                </a:ln>
                <a:solidFill>
                  <a:srgbClr val="000000"/>
                </a:solidFill>
                <a:effectLst/>
                <a:latin typeface="Cambria" panose="02040503050406030204" pitchFamily="18" charset="0"/>
                <a:cs typeface="Arial" pitchFamily="34" charset="0"/>
              </a:rPr>
              <a:t>häired,</a:t>
            </a:r>
            <a:r>
              <a:rPr kumimoji="0" lang="ru-RU" b="1" i="0" u="none" strike="noStrike" cap="none" normalizeH="0" baseline="0" dirty="0" smtClean="0">
                <a:ln>
                  <a:noFill/>
                </a:ln>
                <a:solidFill>
                  <a:srgbClr val="000000"/>
                </a:solidFill>
                <a:effectLst/>
                <a:latin typeface="Cambria" panose="02040503050406030204" pitchFamily="18" charset="0"/>
                <a:cs typeface="Arial" pitchFamily="34" charset="0"/>
              </a:rPr>
              <a:t> </a:t>
            </a:r>
            <a:endParaRPr kumimoji="0" lang="et-EE" b="1" i="0" u="none" strike="noStrike" cap="none" normalizeH="0" baseline="0" dirty="0" smtClean="0">
              <a:ln>
                <a:noFill/>
              </a:ln>
              <a:solidFill>
                <a:srgbClr val="000000"/>
              </a:solidFill>
              <a:effectLst/>
              <a:latin typeface="Cambria" panose="02040503050406030204" pitchFamily="18" charset="0"/>
              <a:cs typeface="Arial" pitchFamily="34" charset="0"/>
            </a:endParaRPr>
          </a:p>
          <a:p>
            <a:pPr marL="0" lvl="0" indent="0">
              <a:buNone/>
            </a:pPr>
            <a:r>
              <a:rPr kumimoji="0" lang="et-EE" b="1" i="0" u="none" strike="noStrike" cap="none" normalizeH="0" baseline="0" dirty="0" smtClean="0">
                <a:ln>
                  <a:noFill/>
                </a:ln>
                <a:solidFill>
                  <a:srgbClr val="000000"/>
                </a:solidFill>
                <a:effectLst/>
                <a:latin typeface="Cambria" panose="02040503050406030204" pitchFamily="18" charset="0"/>
                <a:cs typeface="Arial" pitchFamily="34" charset="0"/>
              </a:rPr>
              <a:t>2.</a:t>
            </a:r>
            <a:r>
              <a:rPr kumimoji="0" lang="ru-RU" b="1" i="0" u="none" strike="noStrike" cap="none" normalizeH="0" baseline="0" dirty="0" err="1" smtClean="0">
                <a:ln>
                  <a:noFill/>
                </a:ln>
                <a:solidFill>
                  <a:srgbClr val="000000"/>
                </a:solidFill>
                <a:effectLst/>
                <a:latin typeface="Cambria" panose="02040503050406030204" pitchFamily="18" charset="0"/>
                <a:cs typeface="Arial" pitchFamily="34" charset="0"/>
              </a:rPr>
              <a:t>rasunäärmete</a:t>
            </a:r>
            <a:r>
              <a:rPr kumimoji="0" lang="ru-RU" b="1" i="0" u="none" strike="noStrike" cap="none" normalizeH="0" baseline="0" dirty="0" smtClean="0">
                <a:ln>
                  <a:noFill/>
                </a:ln>
                <a:solidFill>
                  <a:srgbClr val="000000"/>
                </a:solidFill>
                <a:effectLst/>
                <a:latin typeface="Cambria" panose="02040503050406030204" pitchFamily="18" charset="0"/>
                <a:cs typeface="Arial" pitchFamily="34" charset="0"/>
              </a:rPr>
              <a:t> </a:t>
            </a:r>
            <a:r>
              <a:rPr kumimoji="0" lang="ru-RU" b="1" i="0" u="none" strike="noStrike" cap="none" normalizeH="0" baseline="0" dirty="0" err="1" smtClean="0">
                <a:ln>
                  <a:noFill/>
                </a:ln>
                <a:solidFill>
                  <a:srgbClr val="000000"/>
                </a:solidFill>
                <a:effectLst/>
                <a:latin typeface="Cambria" panose="02040503050406030204" pitchFamily="18" charset="0"/>
                <a:cs typeface="Arial" pitchFamily="34" charset="0"/>
              </a:rPr>
              <a:t>sarvestumise</a:t>
            </a:r>
            <a:r>
              <a:rPr kumimoji="0" lang="ru-RU" b="1" i="0" u="none" strike="noStrike" cap="none" normalizeH="0" baseline="0" dirty="0" smtClean="0">
                <a:ln>
                  <a:noFill/>
                </a:ln>
                <a:solidFill>
                  <a:srgbClr val="000000"/>
                </a:solidFill>
                <a:effectLst/>
                <a:latin typeface="Cambria" panose="02040503050406030204" pitchFamily="18" charset="0"/>
                <a:cs typeface="Arial" pitchFamily="34" charset="0"/>
              </a:rPr>
              <a:t> </a:t>
            </a:r>
            <a:r>
              <a:rPr kumimoji="0" lang="ru-RU" b="1" i="0" u="none" strike="noStrike" cap="none" normalizeH="0" baseline="0" dirty="0" err="1" smtClean="0">
                <a:ln>
                  <a:noFill/>
                </a:ln>
                <a:solidFill>
                  <a:srgbClr val="000000"/>
                </a:solidFill>
                <a:effectLst/>
                <a:latin typeface="Cambria" panose="02040503050406030204" pitchFamily="18" charset="0"/>
                <a:cs typeface="Arial" pitchFamily="34" charset="0"/>
              </a:rPr>
              <a:t>häired</a:t>
            </a:r>
            <a:r>
              <a:rPr kumimoji="0" lang="ru-RU" b="1" i="0" u="none" strike="noStrike" cap="none" normalizeH="0" baseline="0" dirty="0" smtClean="0">
                <a:ln>
                  <a:noFill/>
                </a:ln>
                <a:solidFill>
                  <a:srgbClr val="000000"/>
                </a:solidFill>
                <a:effectLst/>
                <a:latin typeface="Cambria" panose="02040503050406030204" pitchFamily="18" charset="0"/>
                <a:cs typeface="Arial" pitchFamily="34" charset="0"/>
              </a:rPr>
              <a:t>,</a:t>
            </a:r>
            <a:endParaRPr kumimoji="0" lang="et-EE" b="1" i="0" u="none" strike="noStrike" cap="none" normalizeH="0" baseline="0" dirty="0" smtClean="0">
              <a:ln>
                <a:noFill/>
              </a:ln>
              <a:solidFill>
                <a:srgbClr val="000000"/>
              </a:solidFill>
              <a:effectLst/>
              <a:latin typeface="Cambria" panose="02040503050406030204" pitchFamily="18" charset="0"/>
              <a:cs typeface="Arial" pitchFamily="34" charset="0"/>
            </a:endParaRPr>
          </a:p>
          <a:p>
            <a:pPr marL="0" lvl="0" indent="0">
              <a:buNone/>
            </a:pPr>
            <a:r>
              <a:rPr kumimoji="0" lang="et-EE" b="1" i="0" u="none" strike="noStrike" cap="none" normalizeH="0" baseline="0" dirty="0" smtClean="0">
                <a:ln>
                  <a:noFill/>
                </a:ln>
                <a:solidFill>
                  <a:srgbClr val="000000"/>
                </a:solidFill>
                <a:effectLst/>
                <a:latin typeface="Cambria" panose="02040503050406030204" pitchFamily="18" charset="0"/>
                <a:cs typeface="Arial" pitchFamily="34" charset="0"/>
              </a:rPr>
              <a:t>3.</a:t>
            </a:r>
            <a:r>
              <a:rPr kumimoji="0" lang="ru-RU" b="1" i="0" u="none" strike="noStrike" cap="none" normalizeH="0" baseline="0" dirty="0" err="1" smtClean="0">
                <a:ln>
                  <a:noFill/>
                </a:ln>
                <a:solidFill>
                  <a:srgbClr val="000000"/>
                </a:solidFill>
                <a:effectLst/>
                <a:latin typeface="Cambria" panose="02040503050406030204" pitchFamily="18" charset="0"/>
                <a:cs typeface="Arial" pitchFamily="34" charset="0"/>
              </a:rPr>
              <a:t>hormonaalsed</a:t>
            </a:r>
            <a:r>
              <a:rPr kumimoji="0" lang="ru-RU" b="1" i="0" u="none" strike="noStrike" cap="none" normalizeH="0" baseline="0" dirty="0" smtClean="0">
                <a:ln>
                  <a:noFill/>
                </a:ln>
                <a:solidFill>
                  <a:srgbClr val="000000"/>
                </a:solidFill>
                <a:effectLst/>
                <a:latin typeface="Cambria" panose="02040503050406030204" pitchFamily="18" charset="0"/>
                <a:cs typeface="Arial" pitchFamily="34" charset="0"/>
              </a:rPr>
              <a:t> </a:t>
            </a:r>
            <a:r>
              <a:rPr kumimoji="0" lang="ru-RU" b="1" i="0" u="none" strike="noStrike" cap="none" normalizeH="0" baseline="0" dirty="0" err="1" smtClean="0">
                <a:ln>
                  <a:noFill/>
                </a:ln>
                <a:solidFill>
                  <a:srgbClr val="000000"/>
                </a:solidFill>
                <a:effectLst/>
                <a:latin typeface="Cambria" panose="02040503050406030204" pitchFamily="18" charset="0"/>
                <a:cs typeface="Arial" pitchFamily="34" charset="0"/>
              </a:rPr>
              <a:t>nihked</a:t>
            </a:r>
            <a:r>
              <a:rPr kumimoji="0" lang="et-EE" b="1" i="0" u="none" strike="noStrike" cap="none" normalizeH="0" baseline="0" dirty="0" smtClean="0">
                <a:ln>
                  <a:noFill/>
                </a:ln>
                <a:solidFill>
                  <a:srgbClr val="000000"/>
                </a:solidFill>
                <a:effectLst/>
                <a:latin typeface="Cambria" panose="02040503050406030204" pitchFamily="18" charset="0"/>
                <a:cs typeface="Arial" pitchFamily="34" charset="0"/>
              </a:rPr>
              <a:t>,</a:t>
            </a:r>
          </a:p>
          <a:p>
            <a:pPr marL="0" lvl="0" indent="0">
              <a:buNone/>
            </a:pPr>
            <a:r>
              <a:rPr kumimoji="0" lang="et-EE" b="1" i="0" u="none" strike="noStrike" cap="none" normalizeH="0" baseline="0" dirty="0" smtClean="0">
                <a:ln>
                  <a:noFill/>
                </a:ln>
                <a:solidFill>
                  <a:srgbClr val="000000"/>
                </a:solidFill>
                <a:effectLst/>
                <a:latin typeface="Cambria" panose="02040503050406030204" pitchFamily="18" charset="0"/>
                <a:cs typeface="Arial" pitchFamily="34" charset="0"/>
              </a:rPr>
              <a:t>4.</a:t>
            </a:r>
            <a:r>
              <a:rPr kumimoji="0" lang="ru-RU" b="1" i="0" u="none" strike="noStrike" cap="none" normalizeH="0" baseline="0" dirty="0" err="1" smtClean="0">
                <a:ln>
                  <a:noFill/>
                </a:ln>
                <a:solidFill>
                  <a:srgbClr val="000000"/>
                </a:solidFill>
                <a:effectLst/>
                <a:latin typeface="Cambria" panose="02040503050406030204" pitchFamily="18" charset="0"/>
                <a:cs typeface="Arial" pitchFamily="34" charset="0"/>
              </a:rPr>
              <a:t>bakterid</a:t>
            </a:r>
            <a:endParaRPr kumimoji="0" lang="et-EE" b="0" i="0" u="none" strike="noStrike" cap="none" normalizeH="0" baseline="0" dirty="0" smtClean="0">
              <a:ln>
                <a:noFill/>
              </a:ln>
              <a:solidFill>
                <a:srgbClr val="000000"/>
              </a:solidFill>
              <a:effectLst/>
              <a:latin typeface="Cambria" panose="02040503050406030204" pitchFamily="18" charset="0"/>
              <a:cs typeface="Arial" pitchFamily="34" charset="0"/>
            </a:endParaRPr>
          </a:p>
          <a:p>
            <a:pPr marL="0" lvl="0" indent="0">
              <a:buNone/>
            </a:pPr>
            <a:r>
              <a:rPr lang="et-EE" b="1" dirty="0" smtClean="0">
                <a:solidFill>
                  <a:srgbClr val="000000"/>
                </a:solidFill>
                <a:latin typeface="Cambria" panose="02040503050406030204" pitchFamily="18" charset="0"/>
                <a:cs typeface="Arial" pitchFamily="34" charset="0"/>
              </a:rPr>
              <a:t>5.p</a:t>
            </a:r>
            <a:r>
              <a:rPr kumimoji="0" lang="ru-RU" b="1" i="0" u="none" strike="noStrike" cap="none" normalizeH="0" baseline="0" dirty="0" err="1" smtClean="0">
                <a:ln>
                  <a:noFill/>
                </a:ln>
                <a:solidFill>
                  <a:srgbClr val="000000"/>
                </a:solidFill>
                <a:effectLst/>
                <a:latin typeface="Cambria" panose="02040503050406030204" pitchFamily="18" charset="0"/>
                <a:cs typeface="Arial" pitchFamily="34" charset="0"/>
              </a:rPr>
              <a:t>ärilikkus</a:t>
            </a:r>
            <a:r>
              <a:rPr kumimoji="0" lang="ru-RU" b="1" i="0" u="none" strike="noStrike" cap="none" normalizeH="0" baseline="0" dirty="0" smtClean="0">
                <a:ln>
                  <a:noFill/>
                </a:ln>
                <a:solidFill>
                  <a:srgbClr val="000000"/>
                </a:solidFill>
                <a:effectLst/>
                <a:latin typeface="Cambria" panose="02040503050406030204" pitchFamily="18" charset="0"/>
                <a:cs typeface="Arial" pitchFamily="34" charset="0"/>
              </a:rPr>
              <a:t>.</a:t>
            </a:r>
            <a:endParaRPr kumimoji="0" lang="et-EE" b="1" i="0" u="none" strike="noStrike" cap="none" normalizeH="0" baseline="0" dirty="0" smtClean="0">
              <a:ln>
                <a:noFill/>
              </a:ln>
              <a:solidFill>
                <a:srgbClr val="000000"/>
              </a:solidFill>
              <a:effectLst/>
              <a:latin typeface="Cambria" panose="02040503050406030204" pitchFamily="18" charset="0"/>
              <a:cs typeface="Arial" pitchFamily="34" charset="0"/>
            </a:endParaRPr>
          </a:p>
          <a:p>
            <a:pPr lvl="0"/>
            <a:endParaRPr lang="ru-RU" dirty="0" smtClean="0">
              <a:latin typeface="Cambria" panose="02040503050406030204" pitchFamily="18" charset="0"/>
            </a:endParaRPr>
          </a:p>
          <a:p>
            <a:pPr marL="0" indent="0">
              <a:buNone/>
            </a:pPr>
            <a:r>
              <a:rPr lang="et-EE" b="1" dirty="0" smtClean="0">
                <a:latin typeface="Cambria" panose="02040503050406030204" pitchFamily="18" charset="0"/>
              </a:rPr>
              <a:t>Puberteediea algus</a:t>
            </a:r>
            <a:r>
              <a:rPr lang="et-EE" dirty="0" smtClean="0">
                <a:latin typeface="Cambria" panose="02040503050406030204" pitchFamily="18" charset="0"/>
              </a:rPr>
              <a:t>, tüdrukutel varem</a:t>
            </a:r>
            <a:r>
              <a:rPr lang="et-EE" dirty="0">
                <a:latin typeface="Cambria" panose="02040503050406030204" pitchFamily="18" charset="0"/>
              </a:rPr>
              <a:t>;</a:t>
            </a:r>
            <a:endParaRPr lang="et-EE" dirty="0" smtClean="0">
              <a:latin typeface="Cambria" panose="02040503050406030204" pitchFamily="18" charset="0"/>
            </a:endParaRPr>
          </a:p>
          <a:p>
            <a:pPr marL="0" indent="0">
              <a:buNone/>
            </a:pPr>
            <a:r>
              <a:rPr lang="et-EE" dirty="0" smtClean="0">
                <a:solidFill>
                  <a:schemeClr val="bg2">
                    <a:lumMod val="75000"/>
                  </a:schemeClr>
                </a:solidFill>
                <a:latin typeface="Cambria" panose="02040503050406030204" pitchFamily="18" charset="0"/>
              </a:rPr>
              <a:t>Üldjuhul 20.–25. eluaastal taandub, kuigi võib esineda isegi pärast 40. eluaastat</a:t>
            </a:r>
            <a:r>
              <a:rPr lang="et-EE" dirty="0" smtClean="0">
                <a:latin typeface="Cambria" panose="02040503050406030204" pitchFamily="18" charset="0"/>
              </a:rPr>
              <a:t>. </a:t>
            </a:r>
          </a:p>
          <a:p>
            <a:pPr marL="0" indent="0">
              <a:buNone/>
            </a:pPr>
            <a:r>
              <a:rPr lang="et-EE" dirty="0" smtClean="0">
                <a:latin typeface="Cambria" panose="02040503050406030204" pitchFamily="18" charset="0"/>
              </a:rPr>
              <a:t>Lapseeas on rasunäärmed väheaktiivsed, kuid </a:t>
            </a:r>
            <a:r>
              <a:rPr lang="et-EE" b="1" dirty="0" smtClean="0">
                <a:latin typeface="Cambria" panose="02040503050406030204" pitchFamily="18" charset="0"/>
              </a:rPr>
              <a:t>puberteedieas</a:t>
            </a:r>
            <a:r>
              <a:rPr lang="et-EE" dirty="0" smtClean="0">
                <a:latin typeface="Cambria" panose="02040503050406030204" pitchFamily="18" charset="0"/>
              </a:rPr>
              <a:t> suguhormoonid↑ (peamiselt </a:t>
            </a:r>
            <a:r>
              <a:rPr lang="et-EE" b="1" dirty="0" smtClean="0">
                <a:latin typeface="Cambria" panose="02040503050406030204" pitchFamily="18" charset="0"/>
              </a:rPr>
              <a:t>testosterooni↑</a:t>
            </a:r>
            <a:r>
              <a:rPr lang="et-EE" dirty="0" smtClean="0">
                <a:latin typeface="Cambria" panose="02040503050406030204" pitchFamily="18" charset="0"/>
              </a:rPr>
              <a:t>)  - </a:t>
            </a:r>
            <a:r>
              <a:rPr lang="et-EE" b="1" dirty="0" smtClean="0">
                <a:latin typeface="Cambria" panose="02040503050406030204" pitchFamily="18" charset="0"/>
              </a:rPr>
              <a:t>rasueritus↑</a:t>
            </a:r>
            <a:r>
              <a:rPr lang="et-EE" dirty="0" smtClean="0">
                <a:latin typeface="Cambria" panose="02040503050406030204" pitchFamily="18" charset="0"/>
              </a:rPr>
              <a:t>.</a:t>
            </a:r>
          </a:p>
          <a:p>
            <a:pPr marL="0" indent="0">
              <a:buNone/>
            </a:pPr>
            <a:endParaRPr lang="et-EE" dirty="0" smtClean="0">
              <a:latin typeface="Cambria" panose="02040503050406030204" pitchFamily="18" charset="0"/>
            </a:endParaRPr>
          </a:p>
          <a:p>
            <a:pPr marL="0" indent="0">
              <a:spcBef>
                <a:spcPts val="0"/>
              </a:spcBef>
              <a:buNone/>
            </a:pPr>
            <a:r>
              <a:rPr lang="et-EE" dirty="0" smtClean="0">
                <a:latin typeface="Cambria" panose="02040503050406030204" pitchFamily="18" charset="0"/>
              </a:rPr>
              <a:t>Rasu ülesanded on:</a:t>
            </a:r>
          </a:p>
          <a:p>
            <a:pPr>
              <a:spcBef>
                <a:spcPts val="0"/>
              </a:spcBef>
              <a:buFont typeface="Wingdings" panose="05000000000000000000" pitchFamily="2" charset="2"/>
              <a:buChar char="ü"/>
            </a:pPr>
            <a:r>
              <a:rPr lang="et-EE" dirty="0" smtClean="0">
                <a:latin typeface="Cambria" panose="02040503050406030204" pitchFamily="18" charset="0"/>
              </a:rPr>
              <a:t> naha </a:t>
            </a:r>
            <a:r>
              <a:rPr lang="et-EE" b="1" dirty="0" smtClean="0">
                <a:latin typeface="Cambria" panose="02040503050406030204" pitchFamily="18" charset="0"/>
              </a:rPr>
              <a:t>niiskuse</a:t>
            </a:r>
            <a:r>
              <a:rPr lang="et-EE" dirty="0" smtClean="0">
                <a:latin typeface="Cambria" panose="02040503050406030204" pitchFamily="18" charset="0"/>
              </a:rPr>
              <a:t> tasakaal</a:t>
            </a:r>
          </a:p>
          <a:p>
            <a:pPr>
              <a:spcBef>
                <a:spcPts val="0"/>
              </a:spcBef>
              <a:buFont typeface="Wingdings" panose="05000000000000000000" pitchFamily="2" charset="2"/>
              <a:buChar char="ü"/>
            </a:pPr>
            <a:r>
              <a:rPr lang="et-EE" b="1" dirty="0">
                <a:latin typeface="Cambria" panose="02040503050406030204" pitchFamily="18" charset="0"/>
              </a:rPr>
              <a:t> </a:t>
            </a:r>
            <a:r>
              <a:rPr lang="et-EE" b="1" dirty="0" smtClean="0">
                <a:latin typeface="Cambria" panose="02040503050406030204" pitchFamily="18" charset="0"/>
              </a:rPr>
              <a:t>kaitse </a:t>
            </a:r>
            <a:r>
              <a:rPr lang="et-EE" dirty="0" smtClean="0">
                <a:latin typeface="Cambria" panose="02040503050406030204" pitchFamily="18" charset="0"/>
              </a:rPr>
              <a:t>väliskeskkonna kahjulike mõjude eest. </a:t>
            </a:r>
          </a:p>
          <a:p>
            <a:endParaRPr lang="et-EE" dirty="0">
              <a:latin typeface="Cambria" panose="02040503050406030204" pitchFamily="18" charset="0"/>
            </a:endParaRPr>
          </a:p>
        </p:txBody>
      </p:sp>
    </p:spTree>
    <p:extLst>
      <p:ext uri="{BB962C8B-B14F-4D97-AF65-F5344CB8AC3E}">
        <p14:creationId xmlns:p14="http://schemas.microsoft.com/office/powerpoint/2010/main" val="3817596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824" y="0"/>
            <a:ext cx="8942664" cy="6858000"/>
          </a:xfrm>
        </p:spPr>
        <p:txBody>
          <a:bodyPr>
            <a:normAutofit fontScale="92500" lnSpcReduction="10000"/>
          </a:bodyPr>
          <a:lstStyle/>
          <a:p>
            <a:pPr marL="0" indent="0">
              <a:buNone/>
            </a:pPr>
            <a:r>
              <a:rPr lang="fi-FI" b="1" dirty="0" smtClean="0"/>
              <a:t>Koostoimed </a:t>
            </a:r>
            <a:r>
              <a:rPr lang="et-EE" b="1" dirty="0" smtClean="0"/>
              <a:t>:</a:t>
            </a:r>
          </a:p>
          <a:p>
            <a:r>
              <a:rPr lang="fi-FI" dirty="0" smtClean="0"/>
              <a:t>Pole teada.</a:t>
            </a:r>
            <a:endParaRPr lang="et-EE" dirty="0" smtClean="0"/>
          </a:p>
          <a:p>
            <a:endParaRPr lang="et-EE" dirty="0"/>
          </a:p>
          <a:p>
            <a:pPr marL="0" indent="0">
              <a:buNone/>
            </a:pPr>
            <a:r>
              <a:rPr lang="fi-FI" b="1" dirty="0" smtClean="0"/>
              <a:t>Rasedus ja imetamine</a:t>
            </a:r>
            <a:r>
              <a:rPr lang="fi-FI" dirty="0" smtClean="0"/>
              <a:t> </a:t>
            </a:r>
            <a:r>
              <a:rPr lang="et-EE" dirty="0" smtClean="0"/>
              <a:t>:</a:t>
            </a:r>
            <a:endParaRPr lang="fi-FI" dirty="0" smtClean="0"/>
          </a:p>
          <a:p>
            <a:r>
              <a:rPr lang="fi-FI" dirty="0" smtClean="0"/>
              <a:t>ei leitud tõendeid Skinoren`i võimaliku kahjulikkuse kohta inimestel raseduse ja rinnaga toitmise perioodil.  </a:t>
            </a:r>
            <a:endParaRPr lang="et-EE" dirty="0" smtClean="0"/>
          </a:p>
          <a:p>
            <a:endParaRPr lang="et-EE" dirty="0" smtClean="0"/>
          </a:p>
          <a:p>
            <a:pPr marL="0" indent="0">
              <a:buNone/>
            </a:pPr>
            <a:r>
              <a:rPr lang="fi-FI" b="1" dirty="0" smtClean="0"/>
              <a:t>Kõrvaltoimed </a:t>
            </a:r>
            <a:r>
              <a:rPr lang="et-EE" b="1" dirty="0" smtClean="0"/>
              <a:t>:</a:t>
            </a:r>
            <a:endParaRPr lang="fi-FI" b="1" dirty="0" smtClean="0"/>
          </a:p>
          <a:p>
            <a:pPr marL="0" indent="0">
              <a:buNone/>
            </a:pPr>
            <a:r>
              <a:rPr lang="fi-FI" dirty="0" smtClean="0"/>
              <a:t>• Naha ja nahaaluskoe kahjustused</a:t>
            </a:r>
            <a:r>
              <a:rPr lang="et-EE" dirty="0" smtClean="0"/>
              <a:t>(punetus,ketendus,sügelemine,põletustunne)</a:t>
            </a:r>
            <a:endParaRPr lang="et-EE" dirty="0"/>
          </a:p>
          <a:p>
            <a:pPr marL="0" indent="0">
              <a:buNone/>
            </a:pPr>
            <a:endParaRPr lang="et-EE" dirty="0" smtClean="0"/>
          </a:p>
          <a:p>
            <a:pPr marL="0" indent="0">
              <a:buNone/>
            </a:pPr>
            <a:r>
              <a:rPr lang="et-EE" b="1" dirty="0" smtClean="0"/>
              <a:t>Aselaiinhape </a:t>
            </a:r>
            <a:r>
              <a:rPr lang="et-EE" b="1" dirty="0"/>
              <a:t>ei põhjusta:</a:t>
            </a:r>
            <a:endParaRPr lang="et-EE" dirty="0"/>
          </a:p>
          <a:p>
            <a:r>
              <a:rPr lang="et-EE" dirty="0"/>
              <a:t>bakterite resistentsust antibiootikumidele</a:t>
            </a:r>
          </a:p>
          <a:p>
            <a:r>
              <a:rPr lang="et-EE" dirty="0">
                <a:hlinkClick r:id="rId2"/>
              </a:rPr>
              <a:t>rasu</a:t>
            </a:r>
            <a:r>
              <a:rPr lang="et-EE" dirty="0"/>
              <a:t> tootmise vähenemist</a:t>
            </a:r>
          </a:p>
          <a:p>
            <a:r>
              <a:rPr lang="et-EE" dirty="0"/>
              <a:t>fotosensitiivsust (päikesele tundlikkuse tõus)</a:t>
            </a:r>
          </a:p>
          <a:p>
            <a:r>
              <a:rPr lang="et-EE" dirty="0"/>
              <a:t>pleegitust või plekke riietele</a:t>
            </a:r>
          </a:p>
          <a:p>
            <a:pPr marL="0" indent="0">
              <a:buNone/>
            </a:pPr>
            <a:endParaRPr lang="ru-RU" dirty="0"/>
          </a:p>
        </p:txBody>
      </p:sp>
    </p:spTree>
    <p:extLst>
      <p:ext uri="{BB962C8B-B14F-4D97-AF65-F5344CB8AC3E}">
        <p14:creationId xmlns:p14="http://schemas.microsoft.com/office/powerpoint/2010/main" val="1251246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0"/>
            <a:ext cx="8229600" cy="1143000"/>
          </a:xfrm>
        </p:spPr>
        <p:txBody>
          <a:bodyPr/>
          <a:lstStyle/>
          <a:p>
            <a:r>
              <a:rPr lang="et-EE" dirty="0" smtClean="0"/>
              <a:t>5.</a:t>
            </a:r>
            <a:r>
              <a:rPr lang="et-EE" b="1" dirty="0" smtClean="0"/>
              <a:t> AHA-happed</a:t>
            </a:r>
            <a:endParaRPr lang="ru-RU" dirty="0"/>
          </a:p>
        </p:txBody>
      </p:sp>
      <p:sp>
        <p:nvSpPr>
          <p:cNvPr id="3" name="Content Placeholder 2"/>
          <p:cNvSpPr>
            <a:spLocks noGrp="1"/>
          </p:cNvSpPr>
          <p:nvPr>
            <p:ph idx="1"/>
          </p:nvPr>
        </p:nvSpPr>
        <p:spPr>
          <a:xfrm>
            <a:off x="1524000" y="764704"/>
            <a:ext cx="9144000" cy="6093296"/>
          </a:xfrm>
        </p:spPr>
        <p:txBody>
          <a:bodyPr>
            <a:normAutofit/>
          </a:bodyPr>
          <a:lstStyle/>
          <a:p>
            <a:r>
              <a:rPr lang="et-EE" dirty="0" smtClean="0"/>
              <a:t> </a:t>
            </a:r>
            <a:r>
              <a:rPr lang="et-EE" dirty="0"/>
              <a:t>alfa-hüdroksühapped ehk puuviljahapped </a:t>
            </a:r>
            <a:r>
              <a:rPr lang="et-EE" dirty="0" smtClean="0"/>
              <a:t>.Nt </a:t>
            </a:r>
            <a:r>
              <a:rPr lang="et-EE" b="1" dirty="0"/>
              <a:t>glükoolhape</a:t>
            </a:r>
            <a:r>
              <a:rPr lang="et-EE" dirty="0"/>
              <a:t>. </a:t>
            </a:r>
            <a:endParaRPr lang="et-EE" dirty="0" smtClean="0"/>
          </a:p>
          <a:p>
            <a:r>
              <a:rPr lang="et-EE" dirty="0" smtClean="0"/>
              <a:t>(</a:t>
            </a:r>
            <a:r>
              <a:rPr lang="et-EE" dirty="0"/>
              <a:t>geelid, kreemid, maskid, pesemisvahendid, seerumid)</a:t>
            </a:r>
            <a:endParaRPr lang="et-EE" dirty="0" smtClean="0"/>
          </a:p>
          <a:p>
            <a:r>
              <a:rPr lang="et-EE" dirty="0" smtClean="0"/>
              <a:t>Kasutatakse toetava </a:t>
            </a:r>
            <a:r>
              <a:rPr lang="et-EE" dirty="0"/>
              <a:t>vahendina koos teiste paiksete ravimitega</a:t>
            </a:r>
            <a:r>
              <a:rPr lang="et-EE" dirty="0" smtClean="0"/>
              <a:t>.</a:t>
            </a:r>
          </a:p>
          <a:p>
            <a:r>
              <a:rPr lang="et-EE" dirty="0" smtClean="0"/>
              <a:t> </a:t>
            </a:r>
            <a:r>
              <a:rPr lang="et-EE" dirty="0"/>
              <a:t>AHA-hapetel on kergelt kooriv ning rasu hulka vähendav </a:t>
            </a:r>
            <a:r>
              <a:rPr lang="et-EE" dirty="0" smtClean="0"/>
              <a:t>toime</a:t>
            </a:r>
          </a:p>
          <a:p>
            <a:r>
              <a:rPr lang="et-EE" dirty="0" smtClean="0"/>
              <a:t>Vahel </a:t>
            </a:r>
            <a:r>
              <a:rPr lang="et-EE" dirty="0"/>
              <a:t>võivad põhjustada mööduvat kipitust, sellisel juhul võib AHA-happeid kasutada harvem või ainult probleemsematel kohtadel. </a:t>
            </a:r>
          </a:p>
          <a:p>
            <a:r>
              <a:rPr lang="et-EE" dirty="0" smtClean="0"/>
              <a:t>Peaks kasutama </a:t>
            </a:r>
            <a:r>
              <a:rPr lang="et-EE" dirty="0"/>
              <a:t>päiksekaitset või vältima nende kasutamist suvel.</a:t>
            </a:r>
            <a:endParaRPr lang="ru-RU" dirty="0"/>
          </a:p>
        </p:txBody>
      </p:sp>
    </p:spTree>
    <p:extLst>
      <p:ext uri="{BB962C8B-B14F-4D97-AF65-F5344CB8AC3E}">
        <p14:creationId xmlns:p14="http://schemas.microsoft.com/office/powerpoint/2010/main" val="1073057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dirty="0" smtClean="0"/>
              <a:t>Valgusravi</a:t>
            </a:r>
            <a:r>
              <a:rPr lang="et-EE" dirty="0" smtClean="0"/>
              <a:t/>
            </a:r>
            <a:br>
              <a:rPr lang="et-EE" dirty="0" smtClean="0"/>
            </a:br>
            <a:endParaRPr lang="ru-RU" dirty="0"/>
          </a:p>
        </p:txBody>
      </p:sp>
      <p:sp>
        <p:nvSpPr>
          <p:cNvPr id="3" name="Content Placeholder 2"/>
          <p:cNvSpPr>
            <a:spLocks noGrp="1"/>
          </p:cNvSpPr>
          <p:nvPr>
            <p:ph idx="1"/>
          </p:nvPr>
        </p:nvSpPr>
        <p:spPr/>
        <p:txBody>
          <a:bodyPr>
            <a:normAutofit/>
          </a:bodyPr>
          <a:lstStyle/>
          <a:p>
            <a:r>
              <a:rPr lang="et-EE" dirty="0" smtClean="0"/>
              <a:t>P</a:t>
            </a:r>
            <a:r>
              <a:rPr lang="et-EE" dirty="0"/>
              <a:t>. acnes toodab porfüriine, mis on valgusravi märklauaks. Kõrge intensiivsusega sinine valgus (405-420 nm) on baktereid hävitava mõjuga. Uuringutes on leitud, et 8 raviseansi järgselt vähenes 83% kerge kuni mõõduka aknega patsiendil põletikuliste kollete arv 67%. Seega vaid väike hulk patsiente ei paranenud. </a:t>
            </a:r>
          </a:p>
          <a:p>
            <a:endParaRPr lang="ru-RU" dirty="0"/>
          </a:p>
        </p:txBody>
      </p:sp>
    </p:spTree>
    <p:extLst>
      <p:ext uri="{BB962C8B-B14F-4D97-AF65-F5344CB8AC3E}">
        <p14:creationId xmlns:p14="http://schemas.microsoft.com/office/powerpoint/2010/main" val="2308976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smtClean="0"/>
              <a:t>Laserid</a:t>
            </a:r>
            <a:r>
              <a:rPr lang="et-EE" smtClean="0"/>
              <a:t/>
            </a:r>
            <a:br>
              <a:rPr lang="et-EE" smtClean="0"/>
            </a:br>
            <a:endParaRPr lang="ru-RU" dirty="0"/>
          </a:p>
        </p:txBody>
      </p:sp>
      <p:sp>
        <p:nvSpPr>
          <p:cNvPr id="3" name="Content Placeholder 2"/>
          <p:cNvSpPr>
            <a:spLocks noGrp="1"/>
          </p:cNvSpPr>
          <p:nvPr>
            <p:ph idx="1"/>
          </p:nvPr>
        </p:nvSpPr>
        <p:spPr/>
        <p:txBody>
          <a:bodyPr/>
          <a:lstStyle/>
          <a:p>
            <a:r>
              <a:rPr lang="et-EE" dirty="0" smtClean="0"/>
              <a:t>Lasereid </a:t>
            </a:r>
            <a:r>
              <a:rPr lang="et-EE" dirty="0"/>
              <a:t>võib kasutada akne ravis valgusallikatena. Pulseeritud värvilaser (585 nm) näib olevat efektiivne ravimeetod põletikuliste akne kollete puhul. Uuringus leiti, et üksik raviseanss vähendas mõõdukalt põletikulisi koldeid kuni 12 nädalaks.</a:t>
            </a:r>
          </a:p>
          <a:p>
            <a:endParaRPr lang="ru-RU" dirty="0"/>
          </a:p>
        </p:txBody>
      </p:sp>
    </p:spTree>
    <p:extLst>
      <p:ext uri="{BB962C8B-B14F-4D97-AF65-F5344CB8AC3E}">
        <p14:creationId xmlns:p14="http://schemas.microsoft.com/office/powerpoint/2010/main" val="2877167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Kasutatud kirjandus</a:t>
            </a:r>
            <a:endParaRPr lang="ru-RU" dirty="0"/>
          </a:p>
        </p:txBody>
      </p:sp>
      <p:sp>
        <p:nvSpPr>
          <p:cNvPr id="3" name="Content Placeholder 2"/>
          <p:cNvSpPr>
            <a:spLocks noGrp="1"/>
          </p:cNvSpPr>
          <p:nvPr>
            <p:ph idx="1"/>
          </p:nvPr>
        </p:nvSpPr>
        <p:spPr/>
        <p:txBody>
          <a:bodyPr/>
          <a:lstStyle/>
          <a:p>
            <a:r>
              <a:rPr lang="et-EE" dirty="0" smtClean="0">
                <a:hlinkClick r:id="rId2"/>
              </a:rPr>
              <a:t>http://</a:t>
            </a:r>
            <a:r>
              <a:rPr lang="et-EE" dirty="0" smtClean="0">
                <a:hlinkClick r:id="rId2"/>
              </a:rPr>
              <a:t>www.ravimiamet.ee/sites/default/files/documents/Tretinoiin.pdf</a:t>
            </a:r>
            <a:r>
              <a:rPr lang="et-EE" dirty="0" smtClean="0"/>
              <a:t>(19.03.2018)</a:t>
            </a:r>
            <a:endParaRPr lang="et-EE" dirty="0" smtClean="0"/>
          </a:p>
          <a:p>
            <a:r>
              <a:rPr lang="et-EE" dirty="0" smtClean="0"/>
              <a:t>http://</a:t>
            </a:r>
            <a:r>
              <a:rPr lang="et-EE" dirty="0" smtClean="0"/>
              <a:t>www.derma.ee/articles.php?id=24(19.03.2018)</a:t>
            </a:r>
            <a:endParaRPr lang="et-EE" dirty="0" smtClean="0"/>
          </a:p>
          <a:p>
            <a:r>
              <a:rPr lang="et-EE" dirty="0" smtClean="0">
                <a:hlinkClick r:id="rId3"/>
              </a:rPr>
              <a:t>http://akne.ee/index.php?id=31&amp;</a:t>
            </a:r>
            <a:r>
              <a:rPr lang="et-EE" dirty="0" smtClean="0"/>
              <a:t> (</a:t>
            </a:r>
            <a:r>
              <a:rPr lang="et-EE" dirty="0" smtClean="0"/>
              <a:t>17.03.2018)</a:t>
            </a:r>
            <a:endParaRPr lang="et-EE" dirty="0" smtClean="0"/>
          </a:p>
          <a:p>
            <a:endParaRPr lang="ru-RU" dirty="0"/>
          </a:p>
        </p:txBody>
      </p:sp>
    </p:spTree>
    <p:extLst>
      <p:ext uri="{BB962C8B-B14F-4D97-AF65-F5344CB8AC3E}">
        <p14:creationId xmlns:p14="http://schemas.microsoft.com/office/powerpoint/2010/main" val="1441077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1705"/>
            <a:ext cx="10515600" cy="1325563"/>
          </a:xfrm>
        </p:spPr>
        <p:txBody>
          <a:bodyPr>
            <a:normAutofit/>
          </a:bodyPr>
          <a:lstStyle/>
          <a:p>
            <a:r>
              <a:rPr lang="en-US" sz="2800" b="1" dirty="0" smtClean="0">
                <a:solidFill>
                  <a:schemeClr val="accent1">
                    <a:lumMod val="75000"/>
                  </a:schemeClr>
                </a:solidFill>
                <a:latin typeface="Cambria" panose="02040503050406030204" pitchFamily="18" charset="0"/>
              </a:rPr>
              <a:t>2.Etioloogia ja </a:t>
            </a:r>
            <a:r>
              <a:rPr lang="en-US" sz="2800" b="1" dirty="0" err="1" smtClean="0">
                <a:solidFill>
                  <a:schemeClr val="accent1">
                    <a:lumMod val="75000"/>
                  </a:schemeClr>
                </a:solidFill>
                <a:latin typeface="Cambria" panose="02040503050406030204" pitchFamily="18" charset="0"/>
              </a:rPr>
              <a:t>patogenees</a:t>
            </a:r>
            <a:endParaRPr lang="ru-RU" sz="2800"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249382" y="720436"/>
            <a:ext cx="6858000" cy="6137564"/>
          </a:xfrm>
        </p:spPr>
        <p:txBody>
          <a:bodyPr>
            <a:normAutofit fontScale="92500" lnSpcReduction="10000"/>
          </a:bodyPr>
          <a:lstStyle/>
          <a:p>
            <a:pPr marL="0" indent="0">
              <a:buNone/>
            </a:pPr>
            <a:r>
              <a:rPr lang="et-EE" dirty="0" smtClean="0">
                <a:latin typeface="Cambria" panose="02040503050406030204" pitchFamily="18" charset="0"/>
              </a:rPr>
              <a:t>Aknehaigetel tuleb sageli ette </a:t>
            </a:r>
            <a:r>
              <a:rPr lang="et-EE" b="1" dirty="0" smtClean="0">
                <a:solidFill>
                  <a:srgbClr val="0070C0"/>
                </a:solidFill>
                <a:latin typeface="Cambria" panose="02040503050406030204" pitchFamily="18" charset="0"/>
              </a:rPr>
              <a:t>rasunäärmete viimajuhade liigsetsarvestumist</a:t>
            </a:r>
            <a:r>
              <a:rPr lang="et-EE" dirty="0" smtClean="0">
                <a:latin typeface="Cambria" panose="02040503050406030204" pitchFamily="18" charset="0"/>
              </a:rPr>
              <a:t>, mistõttu rasu </a:t>
            </a:r>
            <a:r>
              <a:rPr lang="et-EE" b="1" dirty="0" smtClean="0">
                <a:latin typeface="Cambria" panose="02040503050406030204" pitchFamily="18" charset="0"/>
              </a:rPr>
              <a:t>ei pääse </a:t>
            </a:r>
            <a:r>
              <a:rPr lang="et-EE" dirty="0" smtClean="0">
                <a:latin typeface="Cambria" panose="02040503050406030204" pitchFamily="18" charset="0"/>
              </a:rPr>
              <a:t>vabalt nahapinnale, vaid hakkab </a:t>
            </a:r>
            <a:r>
              <a:rPr lang="et-EE" dirty="0" smtClean="0">
                <a:solidFill>
                  <a:srgbClr val="0070C0"/>
                </a:solidFill>
                <a:latin typeface="Cambria" panose="02040503050406030204" pitchFamily="18" charset="0"/>
              </a:rPr>
              <a:t>kogunema</a:t>
            </a:r>
            <a:r>
              <a:rPr lang="et-EE" dirty="0" smtClean="0">
                <a:latin typeface="Cambria" panose="02040503050406030204" pitchFamily="18" charset="0"/>
              </a:rPr>
              <a:t> karvanääpsu viimajuhadesse ja segunema surnud rakkudega –&gt;komedoonid. </a:t>
            </a:r>
          </a:p>
          <a:p>
            <a:pPr marL="0" indent="0">
              <a:buNone/>
            </a:pPr>
            <a:endParaRPr lang="et-EE" dirty="0" smtClean="0"/>
          </a:p>
          <a:p>
            <a:pPr>
              <a:buFont typeface="Wingdings" panose="05000000000000000000" pitchFamily="2" charset="2"/>
              <a:buChar char="Ø"/>
            </a:pPr>
            <a:r>
              <a:rPr lang="et-EE" b="1" dirty="0" smtClean="0">
                <a:latin typeface="Cambria" panose="02040503050406030204" pitchFamily="18" charset="0"/>
              </a:rPr>
              <a:t>↑surve</a:t>
            </a:r>
            <a:r>
              <a:rPr lang="et-EE" dirty="0" smtClean="0">
                <a:latin typeface="Cambria" panose="02040503050406030204" pitchFamily="18" charset="0"/>
              </a:rPr>
              <a:t> karvanääpsu seintele,</a:t>
            </a:r>
          </a:p>
          <a:p>
            <a:pPr>
              <a:buFont typeface="Wingdings" panose="05000000000000000000" pitchFamily="2" charset="2"/>
              <a:buChar char="Ø"/>
            </a:pPr>
            <a:r>
              <a:rPr lang="et-EE" dirty="0" smtClean="0">
                <a:latin typeface="Cambria" panose="02040503050406030204" pitchFamily="18" charset="0"/>
              </a:rPr>
              <a:t>ummistunud viimajuhades on soodne elukeskkond bakteritele (peamiselt </a:t>
            </a:r>
            <a:r>
              <a:rPr lang="et-EE" b="1" i="1" dirty="0" smtClean="0">
                <a:solidFill>
                  <a:schemeClr val="accent1">
                    <a:lumMod val="75000"/>
                  </a:schemeClr>
                </a:solidFill>
                <a:latin typeface="Cambria" panose="02040503050406030204" pitchFamily="18" charset="0"/>
              </a:rPr>
              <a:t>Propionibacterium acnes - </a:t>
            </a:r>
            <a:r>
              <a:rPr lang="et-EE" dirty="0" smtClean="0">
                <a:latin typeface="Cambria" panose="02040503050406030204" pitchFamily="18" charset="0"/>
              </a:rPr>
              <a:t>vabaneb hulgaliselt rasvhappeid – </a:t>
            </a:r>
            <a:r>
              <a:rPr lang="et-EE" b="1" dirty="0" smtClean="0">
                <a:latin typeface="Cambria" panose="02040503050406030204" pitchFamily="18" charset="0"/>
              </a:rPr>
              <a:t>põletik</a:t>
            </a:r>
            <a:r>
              <a:rPr lang="et-EE" dirty="0" smtClean="0">
                <a:latin typeface="Cambria" panose="02040503050406030204" pitchFamily="18" charset="0"/>
              </a:rPr>
              <a:t> – veelgi viimajuhade sarvestumine. </a:t>
            </a:r>
          </a:p>
          <a:p>
            <a:pPr>
              <a:buFont typeface="Wingdings" panose="05000000000000000000" pitchFamily="2" charset="2"/>
              <a:buChar char="Ø"/>
            </a:pPr>
            <a:r>
              <a:rPr lang="et-EE" dirty="0" smtClean="0">
                <a:latin typeface="Cambria" panose="02040503050406030204" pitchFamily="18" charset="0"/>
              </a:rPr>
              <a:t>Põletiku tagajärjel </a:t>
            </a:r>
            <a:r>
              <a:rPr lang="et-EE" b="1" dirty="0" smtClean="0">
                <a:latin typeface="Cambria" panose="02040503050406030204" pitchFamily="18" charset="0"/>
              </a:rPr>
              <a:t>↑rõhk </a:t>
            </a:r>
            <a:r>
              <a:rPr lang="et-EE" dirty="0" smtClean="0">
                <a:latin typeface="Cambria" panose="02040503050406030204" pitchFamily="18" charset="0"/>
              </a:rPr>
              <a:t>karvanääpsudes veelgi – </a:t>
            </a:r>
            <a:r>
              <a:rPr lang="et-EE" b="1" dirty="0" smtClean="0">
                <a:latin typeface="Cambria" panose="02040503050406030204" pitchFamily="18" charset="0"/>
              </a:rPr>
              <a:t>sein rebeneb </a:t>
            </a:r>
            <a:r>
              <a:rPr lang="et-EE" dirty="0" smtClean="0">
                <a:latin typeface="Cambria" panose="02040503050406030204" pitchFamily="18" charset="0"/>
              </a:rPr>
              <a:t>ja </a:t>
            </a:r>
            <a:r>
              <a:rPr lang="et-EE" b="1" dirty="0" smtClean="0">
                <a:latin typeface="Cambria" panose="02040503050406030204" pitchFamily="18" charset="0"/>
              </a:rPr>
              <a:t>põletik satub ka ümbritsevatesse kudedesse</a:t>
            </a:r>
            <a:r>
              <a:rPr lang="et-EE" dirty="0" smtClean="0">
                <a:latin typeface="Cambria" panose="02040503050406030204" pitchFamily="18" charset="0"/>
              </a:rPr>
              <a:t>.</a:t>
            </a:r>
          </a:p>
          <a:p>
            <a:pPr>
              <a:buFont typeface="Wingdings" panose="05000000000000000000" pitchFamily="2" charset="2"/>
              <a:buChar char="Ø"/>
            </a:pPr>
            <a:r>
              <a:rPr lang="et-EE" dirty="0" smtClean="0">
                <a:latin typeface="Cambria" panose="02040503050406030204" pitchFamily="18" charset="0"/>
              </a:rPr>
              <a:t>Põletiku tagajärjel toimuvad </a:t>
            </a:r>
            <a:r>
              <a:rPr lang="et-EE" b="1" dirty="0" smtClean="0">
                <a:latin typeface="Cambria" panose="02040503050406030204" pitchFamily="18" charset="0"/>
              </a:rPr>
              <a:t>sidekoelised muutused </a:t>
            </a:r>
            <a:r>
              <a:rPr lang="et-EE" dirty="0" smtClean="0">
                <a:latin typeface="Cambria" panose="02040503050406030204" pitchFamily="18" charset="0"/>
              </a:rPr>
              <a:t>ning võivad tekkida </a:t>
            </a:r>
            <a:r>
              <a:rPr lang="et-EE" b="1" dirty="0" smtClean="0">
                <a:latin typeface="Cambria" panose="02040503050406030204" pitchFamily="18" charset="0"/>
              </a:rPr>
              <a:t>armid</a:t>
            </a:r>
            <a:r>
              <a:rPr lang="et-EE" dirty="0" smtClean="0">
                <a:latin typeface="Cambria" panose="02040503050406030204" pitchFamily="18" charset="0"/>
              </a:rPr>
              <a:t>. </a:t>
            </a:r>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10063"/>
          <a:stretch/>
        </p:blipFill>
        <p:spPr>
          <a:xfrm>
            <a:off x="6816436" y="2375240"/>
            <a:ext cx="5375564" cy="4482760"/>
          </a:xfrm>
          <a:prstGeom prst="rect">
            <a:avLst/>
          </a:prstGeom>
        </p:spPr>
      </p:pic>
      <p:pic>
        <p:nvPicPr>
          <p:cNvPr id="7" name="Рисунок 6"/>
          <p:cNvPicPr>
            <a:picLocks noChangeAspect="1"/>
          </p:cNvPicPr>
          <p:nvPr/>
        </p:nvPicPr>
        <p:blipFill rotWithShape="1">
          <a:blip r:embed="rId3"/>
          <a:srcRect l="13836" t="36459" r="50147" b="20052"/>
          <a:stretch/>
        </p:blipFill>
        <p:spPr>
          <a:xfrm>
            <a:off x="7898562" y="0"/>
            <a:ext cx="4293437" cy="2914650"/>
          </a:xfrm>
          <a:prstGeom prst="rect">
            <a:avLst/>
          </a:prstGeom>
        </p:spPr>
      </p:pic>
    </p:spTree>
    <p:extLst>
      <p:ext uri="{BB962C8B-B14F-4D97-AF65-F5344CB8AC3E}">
        <p14:creationId xmlns:p14="http://schemas.microsoft.com/office/powerpoint/2010/main" val="3302155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5311"/>
            <a:ext cx="10515600" cy="1325563"/>
          </a:xfrm>
        </p:spPr>
        <p:txBody>
          <a:bodyPr>
            <a:normAutofit/>
          </a:bodyPr>
          <a:lstStyle/>
          <a:p>
            <a:r>
              <a:rPr lang="en-US" sz="2800" b="1" dirty="0">
                <a:solidFill>
                  <a:schemeClr val="accent1">
                    <a:lumMod val="75000"/>
                  </a:schemeClr>
                </a:solidFill>
                <a:latin typeface="Cambria" panose="02040503050406030204" pitchFamily="18" charset="0"/>
              </a:rPr>
              <a:t>2.Etioloogia ja </a:t>
            </a:r>
            <a:r>
              <a:rPr lang="en-US" sz="2800" b="1" dirty="0" err="1">
                <a:solidFill>
                  <a:schemeClr val="accent1">
                    <a:lumMod val="75000"/>
                  </a:schemeClr>
                </a:solidFill>
                <a:latin typeface="Cambria" panose="02040503050406030204" pitchFamily="18" charset="0"/>
              </a:rPr>
              <a:t>patogenees</a:t>
            </a:r>
            <a:endParaRPr lang="ru-RU" sz="2800" dirty="0"/>
          </a:p>
        </p:txBody>
      </p:sp>
      <p:sp>
        <p:nvSpPr>
          <p:cNvPr id="3" name="Объект 2"/>
          <p:cNvSpPr>
            <a:spLocks noGrp="1"/>
          </p:cNvSpPr>
          <p:nvPr>
            <p:ph idx="1"/>
          </p:nvPr>
        </p:nvSpPr>
        <p:spPr>
          <a:xfrm>
            <a:off x="339436" y="970252"/>
            <a:ext cx="10515600" cy="5754398"/>
          </a:xfrm>
        </p:spPr>
        <p:txBody>
          <a:bodyPr>
            <a:normAutofit lnSpcReduction="10000"/>
          </a:bodyPr>
          <a:lstStyle/>
          <a:p>
            <a:pPr marL="0" indent="0">
              <a:buNone/>
            </a:pPr>
            <a:r>
              <a:rPr lang="et-EE" b="1" dirty="0" smtClean="0">
                <a:latin typeface="Cambria" panose="02040503050406030204" pitchFamily="18" charset="0"/>
              </a:rPr>
              <a:t>Akne soodustavad faktorid: </a:t>
            </a:r>
          </a:p>
          <a:p>
            <a:pPr>
              <a:buFont typeface="Wingdings" panose="05000000000000000000" pitchFamily="2" charset="2"/>
              <a:buChar char="ü"/>
            </a:pPr>
            <a:r>
              <a:rPr lang="et-EE" dirty="0" smtClean="0">
                <a:latin typeface="Cambria" panose="02040503050406030204" pitchFamily="18" charset="0"/>
              </a:rPr>
              <a:t>suure </a:t>
            </a:r>
            <a:r>
              <a:rPr lang="et-EE" b="1" dirty="0" smtClean="0">
                <a:latin typeface="Cambria" panose="02040503050406030204" pitchFamily="18" charset="0"/>
              </a:rPr>
              <a:t>rasvasisaldusega</a:t>
            </a:r>
            <a:r>
              <a:rPr lang="et-EE" dirty="0" smtClean="0">
                <a:latin typeface="Cambria" panose="02040503050406030204" pitchFamily="18" charset="0"/>
              </a:rPr>
              <a:t> kosmeetikatooted,</a:t>
            </a:r>
          </a:p>
          <a:p>
            <a:pPr>
              <a:buFont typeface="Wingdings" panose="05000000000000000000" pitchFamily="2" charset="2"/>
              <a:buChar char="ü"/>
            </a:pPr>
            <a:r>
              <a:rPr lang="et-EE" dirty="0" smtClean="0">
                <a:latin typeface="Cambria" panose="02040503050406030204" pitchFamily="18" charset="0"/>
              </a:rPr>
              <a:t>naha hooletu puhastamine (</a:t>
            </a:r>
            <a:r>
              <a:rPr lang="et-EE" b="1" dirty="0" smtClean="0">
                <a:latin typeface="Cambria" panose="02040503050406030204" pitchFamily="18" charset="0"/>
              </a:rPr>
              <a:t>seeb</a:t>
            </a:r>
            <a:r>
              <a:rPr lang="et-EE" dirty="0" smtClean="0">
                <a:latin typeface="Cambria" panose="02040503050406030204" pitchFamily="18" charset="0"/>
              </a:rPr>
              <a:t>i jäägid), </a:t>
            </a:r>
          </a:p>
          <a:p>
            <a:pPr>
              <a:buFont typeface="Wingdings" panose="05000000000000000000" pitchFamily="2" charset="2"/>
              <a:buChar char="ü"/>
            </a:pPr>
            <a:r>
              <a:rPr lang="et-EE" dirty="0" smtClean="0">
                <a:latin typeface="Cambria" panose="02040503050406030204" pitchFamily="18" charset="0"/>
              </a:rPr>
              <a:t>ultraviolettkiirgus (</a:t>
            </a:r>
            <a:r>
              <a:rPr lang="et-EE" b="1" dirty="0" smtClean="0">
                <a:latin typeface="Cambria" panose="02040503050406030204" pitchFamily="18" charset="0"/>
              </a:rPr>
              <a:t>liigne päevitamine </a:t>
            </a:r>
            <a:r>
              <a:rPr lang="et-EE" dirty="0" smtClean="0">
                <a:latin typeface="Cambria" panose="02040503050406030204" pitchFamily="18" charset="0"/>
              </a:rPr>
              <a:t>võib kiirendada rasunäärmete sarvestumist),  </a:t>
            </a:r>
          </a:p>
          <a:p>
            <a:pPr>
              <a:buFont typeface="Wingdings" panose="05000000000000000000" pitchFamily="2" charset="2"/>
              <a:buChar char="ü"/>
            </a:pPr>
            <a:r>
              <a:rPr lang="et-EE" dirty="0" smtClean="0">
                <a:latin typeface="Cambria" panose="02040503050406030204" pitchFamily="18" charset="0"/>
              </a:rPr>
              <a:t>viibimine </a:t>
            </a:r>
            <a:r>
              <a:rPr lang="et-EE" b="1" dirty="0" smtClean="0">
                <a:latin typeface="Cambria" panose="02040503050406030204" pitchFamily="18" charset="0"/>
              </a:rPr>
              <a:t>kuumas ja niiskes </a:t>
            </a:r>
            <a:r>
              <a:rPr lang="et-EE" dirty="0" smtClean="0">
                <a:latin typeface="Cambria" panose="02040503050406030204" pitchFamily="18" charset="0"/>
              </a:rPr>
              <a:t>keskkonnas, nt troopilises kliimas,</a:t>
            </a:r>
          </a:p>
          <a:p>
            <a:pPr>
              <a:buFont typeface="Wingdings" panose="05000000000000000000" pitchFamily="2" charset="2"/>
              <a:buChar char="ü"/>
            </a:pPr>
            <a:r>
              <a:rPr lang="et-EE" dirty="0" smtClean="0">
                <a:latin typeface="Cambria" panose="02040503050406030204" pitchFamily="18" charset="0"/>
              </a:rPr>
              <a:t>mõned ravimid (paiksete või süsteemsete glükokortikoidhormoonide pikaajaline kasutamine, tõrvakreemid või -salvid, anaboolsed steroidid), </a:t>
            </a:r>
          </a:p>
          <a:p>
            <a:pPr>
              <a:buFont typeface="Wingdings" panose="05000000000000000000" pitchFamily="2" charset="2"/>
              <a:buChar char="ü"/>
            </a:pPr>
            <a:r>
              <a:rPr lang="et-EE" dirty="0" smtClean="0">
                <a:latin typeface="Cambria" panose="02040503050406030204" pitchFamily="18" charset="0"/>
              </a:rPr>
              <a:t>samuti </a:t>
            </a:r>
            <a:r>
              <a:rPr lang="et-EE" b="1" dirty="0" smtClean="0">
                <a:latin typeface="Cambria" panose="02040503050406030204" pitchFamily="18" charset="0"/>
              </a:rPr>
              <a:t>stress</a:t>
            </a:r>
            <a:r>
              <a:rPr lang="et-EE" dirty="0" smtClean="0">
                <a:latin typeface="Cambria" panose="02040503050406030204" pitchFamily="18" charset="0"/>
              </a:rPr>
              <a:t>, mis põhjustab muutusi suguhormoonide ja stressihormoonide sünteesis. </a:t>
            </a:r>
          </a:p>
          <a:p>
            <a:pPr>
              <a:buFont typeface="Wingdings" panose="05000000000000000000" pitchFamily="2" charset="2"/>
              <a:buChar char="ü"/>
            </a:pPr>
            <a:r>
              <a:rPr lang="et-EE" dirty="0" smtClean="0">
                <a:latin typeface="Cambria" panose="02040503050406030204" pitchFamily="18" charset="0"/>
              </a:rPr>
              <a:t>Viimasel ajal on hakatud taas oluliseks pidama akne seost </a:t>
            </a:r>
            <a:r>
              <a:rPr lang="et-EE" b="1" dirty="0" smtClean="0">
                <a:latin typeface="Cambria" panose="02040503050406030204" pitchFamily="18" charset="0"/>
              </a:rPr>
              <a:t>toitumiseg</a:t>
            </a:r>
            <a:r>
              <a:rPr lang="et-EE" dirty="0" smtClean="0">
                <a:latin typeface="Cambria" panose="02040503050406030204" pitchFamily="18" charset="0"/>
              </a:rPr>
              <a:t>a. </a:t>
            </a:r>
            <a:endParaRPr lang="ru-RU" dirty="0"/>
          </a:p>
        </p:txBody>
      </p:sp>
    </p:spTree>
    <p:extLst>
      <p:ext uri="{BB962C8B-B14F-4D97-AF65-F5344CB8AC3E}">
        <p14:creationId xmlns:p14="http://schemas.microsoft.com/office/powerpoint/2010/main" val="1101165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50" y="0"/>
            <a:ext cx="10515600" cy="1325563"/>
          </a:xfrm>
        </p:spPr>
        <p:txBody>
          <a:bodyPr/>
          <a:lstStyle/>
          <a:p>
            <a:r>
              <a:rPr lang="et-EE" b="1" dirty="0" smtClean="0">
                <a:solidFill>
                  <a:schemeClr val="accent1">
                    <a:lumMod val="75000"/>
                  </a:schemeClr>
                </a:solidFill>
                <a:latin typeface="Cambria" panose="02040503050406030204" pitchFamily="18" charset="0"/>
              </a:rPr>
              <a:t>3.KLIINILINE PILT </a:t>
            </a:r>
            <a:endParaRPr lang="ru-RU"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228600" y="1371600"/>
            <a:ext cx="6534150" cy="5486400"/>
          </a:xfrm>
        </p:spPr>
        <p:txBody>
          <a:bodyPr>
            <a:normAutofit fontScale="77500" lnSpcReduction="20000"/>
          </a:bodyPr>
          <a:lstStyle/>
          <a:p>
            <a:pPr marL="0" indent="0">
              <a:buNone/>
            </a:pPr>
            <a:r>
              <a:rPr lang="et-EE" dirty="0">
                <a:latin typeface="Cambria" panose="02040503050406030204" pitchFamily="18" charset="0"/>
              </a:rPr>
              <a:t>L</a:t>
            </a:r>
            <a:r>
              <a:rPr lang="et-EE" dirty="0" smtClean="0">
                <a:latin typeface="Cambria" panose="02040503050406030204" pitchFamily="18" charset="0"/>
              </a:rPr>
              <a:t>okaliseerub </a:t>
            </a:r>
            <a:r>
              <a:rPr lang="et-EE" b="1" dirty="0" smtClean="0">
                <a:latin typeface="Cambria" panose="02040503050406030204" pitchFamily="18" charset="0"/>
              </a:rPr>
              <a:t>rasunäärmeterikastes</a:t>
            </a:r>
            <a:r>
              <a:rPr lang="et-EE" dirty="0" smtClean="0">
                <a:latin typeface="Cambria" panose="02040503050406030204" pitchFamily="18" charset="0"/>
              </a:rPr>
              <a:t> kehapiirkondades: </a:t>
            </a:r>
          </a:p>
          <a:p>
            <a:pPr>
              <a:buFont typeface="Wingdings" panose="05000000000000000000" pitchFamily="2" charset="2"/>
              <a:buChar char="ü"/>
            </a:pPr>
            <a:r>
              <a:rPr lang="et-EE" dirty="0" smtClean="0">
                <a:latin typeface="Cambria" panose="02040503050406030204" pitchFamily="18" charset="0"/>
              </a:rPr>
              <a:t>otsmik, nina, põsed, lõug, </a:t>
            </a:r>
          </a:p>
          <a:p>
            <a:pPr>
              <a:buFont typeface="Wingdings" panose="05000000000000000000" pitchFamily="2" charset="2"/>
              <a:buChar char="ü"/>
            </a:pPr>
            <a:r>
              <a:rPr lang="et-EE" dirty="0" smtClean="0">
                <a:latin typeface="Cambria" panose="02040503050406030204" pitchFamily="18" charset="0"/>
              </a:rPr>
              <a:t>selg ja rindkere</a:t>
            </a:r>
          </a:p>
          <a:p>
            <a:pPr marL="0" indent="0">
              <a:buNone/>
            </a:pPr>
            <a:r>
              <a:rPr lang="et-EE" dirty="0" smtClean="0">
                <a:solidFill>
                  <a:schemeClr val="accent1">
                    <a:lumMod val="75000"/>
                  </a:schemeClr>
                </a:solidFill>
                <a:latin typeface="Cambria" panose="02040503050406030204" pitchFamily="18" charset="0"/>
              </a:rPr>
              <a:t>Primaarseteks</a:t>
            </a:r>
            <a:r>
              <a:rPr lang="et-EE" dirty="0" smtClean="0">
                <a:latin typeface="Cambria" panose="02040503050406030204" pitchFamily="18" charset="0"/>
              </a:rPr>
              <a:t> lööbeelementideks on </a:t>
            </a:r>
            <a:r>
              <a:rPr lang="et-EE" b="1" dirty="0" smtClean="0">
                <a:latin typeface="Cambria" panose="02040503050406030204" pitchFamily="18" charset="0"/>
              </a:rPr>
              <a:t>komedoonid</a:t>
            </a:r>
            <a:r>
              <a:rPr lang="et-EE" dirty="0" smtClean="0">
                <a:latin typeface="Cambria" panose="02040503050406030204" pitchFamily="18" charset="0"/>
              </a:rPr>
              <a:t> (</a:t>
            </a:r>
            <a:r>
              <a:rPr lang="et-EE" dirty="0" smtClean="0">
                <a:solidFill>
                  <a:schemeClr val="accent4">
                    <a:lumMod val="75000"/>
                  </a:schemeClr>
                </a:solidFill>
                <a:latin typeface="Cambria" panose="02040503050406030204" pitchFamily="18" charset="0"/>
              </a:rPr>
              <a:t>rasu, bakterite ja irdunud keratinotsüütide akumuleerumine karvafolliikulitesse</a:t>
            </a:r>
            <a:r>
              <a:rPr lang="et-EE" dirty="0" smtClean="0">
                <a:latin typeface="Cambria" panose="02040503050406030204" pitchFamily="18" charset="0"/>
              </a:rPr>
              <a:t>):</a:t>
            </a:r>
          </a:p>
          <a:p>
            <a:pPr marL="971550" lvl="1" indent="-514350">
              <a:buFont typeface="+mj-lt"/>
              <a:buAutoNum type="arabicPeriod"/>
            </a:pPr>
            <a:r>
              <a:rPr lang="et-EE" b="1" dirty="0" smtClean="0">
                <a:latin typeface="Cambria" panose="02040503050406030204" pitchFamily="18" charset="0"/>
              </a:rPr>
              <a:t>Avatud</a:t>
            </a:r>
            <a:r>
              <a:rPr lang="et-EE" dirty="0" smtClean="0">
                <a:latin typeface="Cambria" panose="02040503050406030204" pitchFamily="18" charset="0"/>
              </a:rPr>
              <a:t> komedoonid on </a:t>
            </a:r>
            <a:r>
              <a:rPr lang="et-EE" b="1" dirty="0" smtClean="0">
                <a:latin typeface="Cambria" panose="02040503050406030204" pitchFamily="18" charset="0"/>
              </a:rPr>
              <a:t>nähtavad</a:t>
            </a:r>
            <a:r>
              <a:rPr lang="et-EE" dirty="0" smtClean="0">
                <a:latin typeface="Cambria" panose="02040503050406030204" pitchFamily="18" charset="0"/>
              </a:rPr>
              <a:t> nahapinnal </a:t>
            </a:r>
            <a:r>
              <a:rPr lang="et-EE" b="1" dirty="0" smtClean="0">
                <a:latin typeface="Cambria" panose="02040503050406030204" pitchFamily="18" charset="0"/>
              </a:rPr>
              <a:t>tumedate paapulitena</a:t>
            </a:r>
            <a:r>
              <a:rPr lang="et-EE" dirty="0" smtClean="0">
                <a:latin typeface="Cambria" panose="02040503050406030204" pitchFamily="18" charset="0"/>
              </a:rPr>
              <a:t>, mis tekivad rasu ja keratinotsüütide kogunemise tõttu </a:t>
            </a:r>
            <a:r>
              <a:rPr lang="et-EE" b="1" dirty="0" smtClean="0">
                <a:solidFill>
                  <a:schemeClr val="accent1">
                    <a:lumMod val="75000"/>
                  </a:schemeClr>
                </a:solidFill>
                <a:latin typeface="Cambria" panose="02040503050406030204" pitchFamily="18" charset="0"/>
              </a:rPr>
              <a:t>akroinfundiibulumis</a:t>
            </a:r>
            <a:r>
              <a:rPr lang="et-EE" dirty="0" smtClean="0">
                <a:latin typeface="Cambria" panose="02040503050406030204" pitchFamily="18" charset="0"/>
              </a:rPr>
              <a:t>. </a:t>
            </a:r>
          </a:p>
          <a:p>
            <a:pPr marL="971550" lvl="1" indent="-514350">
              <a:buFont typeface="+mj-lt"/>
              <a:buAutoNum type="arabicPeriod"/>
            </a:pPr>
            <a:r>
              <a:rPr lang="et-EE" b="1" dirty="0" smtClean="0">
                <a:latin typeface="Cambria" panose="02040503050406030204" pitchFamily="18" charset="0"/>
              </a:rPr>
              <a:t>Suletud</a:t>
            </a:r>
            <a:r>
              <a:rPr lang="et-EE" dirty="0" smtClean="0">
                <a:latin typeface="Cambria" panose="02040503050406030204" pitchFamily="18" charset="0"/>
              </a:rPr>
              <a:t> komedoonidel peaaegu </a:t>
            </a:r>
            <a:r>
              <a:rPr lang="et-EE" b="1" dirty="0" smtClean="0">
                <a:latin typeface="Cambria" panose="02040503050406030204" pitchFamily="18" charset="0"/>
              </a:rPr>
              <a:t>puudub ühendus </a:t>
            </a:r>
            <a:r>
              <a:rPr lang="et-EE" dirty="0" smtClean="0">
                <a:latin typeface="Cambria" panose="02040503050406030204" pitchFamily="18" charset="0"/>
              </a:rPr>
              <a:t>väliskeskkonnaga ning need on nähtavad nahavärvi </a:t>
            </a:r>
            <a:r>
              <a:rPr lang="et-EE" b="1" dirty="0" smtClean="0">
                <a:latin typeface="Cambria" panose="02040503050406030204" pitchFamily="18" charset="0"/>
              </a:rPr>
              <a:t>sõlme</a:t>
            </a:r>
            <a:r>
              <a:rPr lang="et-EE" dirty="0" smtClean="0">
                <a:latin typeface="Cambria" panose="02040503050406030204" pitchFamily="18" charset="0"/>
              </a:rPr>
              <a:t> kestena, eriti kui nahka sõrmedega veidi pinguldada. </a:t>
            </a:r>
          </a:p>
          <a:p>
            <a:pPr marL="0" indent="0">
              <a:buNone/>
            </a:pPr>
            <a:r>
              <a:rPr lang="et-EE" b="1" i="1" dirty="0" smtClean="0">
                <a:solidFill>
                  <a:schemeClr val="accent1">
                    <a:lumMod val="75000"/>
                  </a:schemeClr>
                </a:solidFill>
                <a:latin typeface="Cambria" panose="02040503050406030204" pitchFamily="18" charset="0"/>
              </a:rPr>
              <a:t>Propionibacterium acnes’e </a:t>
            </a:r>
            <a:r>
              <a:rPr lang="et-EE" dirty="0" smtClean="0">
                <a:latin typeface="Cambria" panose="02040503050406030204" pitchFamily="18" charset="0"/>
              </a:rPr>
              <a:t>vohamisel lisanduvad põletikulised </a:t>
            </a:r>
            <a:r>
              <a:rPr lang="et-EE" b="1" dirty="0" smtClean="0">
                <a:latin typeface="Cambria" panose="02040503050406030204" pitchFamily="18" charset="0"/>
              </a:rPr>
              <a:t>paapulid, pustulid ja suuremad noodulid (tsüstid). </a:t>
            </a:r>
            <a:r>
              <a:rPr lang="et-EE" dirty="0" smtClean="0">
                <a:latin typeface="Cambria" panose="02040503050406030204" pitchFamily="18" charset="0"/>
              </a:rPr>
              <a:t>Põletikuliste lööbeelementide taandarenedes võivad jääda nii hüper- kui hüpotroofilised </a:t>
            </a:r>
            <a:r>
              <a:rPr lang="et-EE" b="1" dirty="0" smtClean="0">
                <a:latin typeface="Cambria" panose="02040503050406030204" pitchFamily="18" charset="0"/>
              </a:rPr>
              <a:t>armid.</a:t>
            </a:r>
            <a:endParaRPr lang="ru-RU" b="1" dirty="0">
              <a:latin typeface="Cambria" panose="020405030504060302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0" y="1726406"/>
            <a:ext cx="5048250" cy="513159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3479" y="0"/>
            <a:ext cx="2608791" cy="1726406"/>
          </a:xfrm>
          <a:prstGeom prst="rect">
            <a:avLst/>
          </a:prstGeom>
        </p:spPr>
      </p:pic>
    </p:spTree>
    <p:extLst>
      <p:ext uri="{BB962C8B-B14F-4D97-AF65-F5344CB8AC3E}">
        <p14:creationId xmlns:p14="http://schemas.microsoft.com/office/powerpoint/2010/main" val="3845613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2475" y="0"/>
            <a:ext cx="10515600" cy="1325563"/>
          </a:xfrm>
        </p:spPr>
        <p:txBody>
          <a:bodyPr/>
          <a:lstStyle/>
          <a:p>
            <a:r>
              <a:rPr lang="ru-RU" b="1" dirty="0" smtClean="0">
                <a:solidFill>
                  <a:schemeClr val="accent1">
                    <a:lumMod val="75000"/>
                  </a:schemeClr>
                </a:solidFill>
                <a:latin typeface="Cambria" panose="02040503050406030204" pitchFamily="18" charset="0"/>
              </a:rPr>
              <a:t>4.</a:t>
            </a:r>
            <a:r>
              <a:rPr lang="et-EE" b="1" dirty="0" smtClean="0">
                <a:solidFill>
                  <a:schemeClr val="accent1">
                    <a:lumMod val="75000"/>
                  </a:schemeClr>
                </a:solidFill>
                <a:latin typeface="Cambria" panose="02040503050406030204" pitchFamily="18" charset="0"/>
              </a:rPr>
              <a:t>AKNE VORMID </a:t>
            </a:r>
            <a:endParaRPr lang="ru-RU"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0" y="906463"/>
            <a:ext cx="12020550" cy="6019800"/>
          </a:xfrm>
        </p:spPr>
        <p:txBody>
          <a:bodyPr>
            <a:normAutofit/>
          </a:bodyPr>
          <a:lstStyle/>
          <a:p>
            <a:pPr marL="514350" indent="-514350">
              <a:buFont typeface="+mj-lt"/>
              <a:buAutoNum type="alphaUcPeriod"/>
            </a:pPr>
            <a:r>
              <a:rPr lang="et-EE" b="1" i="1" dirty="0" smtClean="0">
                <a:solidFill>
                  <a:schemeClr val="accent2">
                    <a:lumMod val="75000"/>
                  </a:schemeClr>
                </a:solidFill>
                <a:latin typeface="Cambria" panose="02040503050406030204" pitchFamily="18" charset="0"/>
              </a:rPr>
              <a:t>acne comedonica</a:t>
            </a:r>
            <a:r>
              <a:rPr lang="en-US" dirty="0">
                <a:solidFill>
                  <a:schemeClr val="accent2">
                    <a:lumMod val="75000"/>
                  </a:schemeClr>
                </a:solidFill>
                <a:latin typeface="Cambria" panose="02040503050406030204" pitchFamily="18" charset="0"/>
              </a:rPr>
              <a:t> </a:t>
            </a:r>
            <a:r>
              <a:rPr lang="en-US" dirty="0" smtClean="0">
                <a:latin typeface="Cambria" panose="02040503050406030204" pitchFamily="18" charset="0"/>
              </a:rPr>
              <a:t>- </a:t>
            </a:r>
            <a:r>
              <a:rPr lang="en-US" dirty="0" err="1" smtClean="0">
                <a:latin typeface="Cambria" panose="02040503050406030204" pitchFamily="18" charset="0"/>
              </a:rPr>
              <a:t>komedoonakne</a:t>
            </a:r>
            <a:endParaRPr lang="ru-RU" dirty="0" smtClean="0">
              <a:latin typeface="Cambria" panose="02040503050406030204" pitchFamily="18" charset="0"/>
            </a:endParaRPr>
          </a:p>
          <a:p>
            <a:pPr marL="514350" indent="-514350">
              <a:buFont typeface="+mj-lt"/>
              <a:buAutoNum type="alphaUcPeriod"/>
            </a:pPr>
            <a:r>
              <a:rPr lang="et-EE" b="1" i="1" dirty="0" smtClean="0">
                <a:solidFill>
                  <a:schemeClr val="accent2">
                    <a:lumMod val="75000"/>
                  </a:schemeClr>
                </a:solidFill>
                <a:latin typeface="Cambria" panose="02040503050406030204" pitchFamily="18" charset="0"/>
              </a:rPr>
              <a:t>acne papulo-pustulosa</a:t>
            </a:r>
            <a:r>
              <a:rPr lang="en-US" b="1" i="1" dirty="0" smtClean="0">
                <a:solidFill>
                  <a:schemeClr val="accent2">
                    <a:lumMod val="75000"/>
                  </a:schemeClr>
                </a:solidFill>
                <a:latin typeface="Cambria" panose="02040503050406030204" pitchFamily="18" charset="0"/>
              </a:rPr>
              <a:t> </a:t>
            </a:r>
            <a:r>
              <a:rPr lang="en-US" b="1" i="1" dirty="0" smtClean="0">
                <a:latin typeface="Cambria" panose="02040503050406030204" pitchFamily="18" charset="0"/>
              </a:rPr>
              <a:t>– </a:t>
            </a:r>
            <a:r>
              <a:rPr lang="en-US" dirty="0" err="1" smtClean="0">
                <a:latin typeface="Cambria" panose="02040503050406030204" pitchFamily="18" charset="0"/>
              </a:rPr>
              <a:t>lisanduvad</a:t>
            </a:r>
            <a:r>
              <a:rPr lang="en-US" dirty="0" smtClean="0">
                <a:latin typeface="Cambria" panose="02040503050406030204" pitchFamily="18" charset="0"/>
              </a:rPr>
              <a:t> p</a:t>
            </a:r>
            <a:r>
              <a:rPr lang="et-EE" dirty="0" smtClean="0">
                <a:latin typeface="Cambria" panose="02040503050406030204" pitchFamily="18" charset="0"/>
              </a:rPr>
              <a:t>õ</a:t>
            </a:r>
            <a:r>
              <a:rPr lang="en-US" dirty="0" err="1" smtClean="0">
                <a:latin typeface="Cambria" panose="02040503050406030204" pitchFamily="18" charset="0"/>
              </a:rPr>
              <a:t>letikulised</a:t>
            </a:r>
            <a:r>
              <a:rPr lang="en-US" dirty="0" smtClean="0">
                <a:latin typeface="Cambria" panose="02040503050406030204" pitchFamily="18" charset="0"/>
              </a:rPr>
              <a:t> l</a:t>
            </a:r>
            <a:r>
              <a:rPr lang="et-EE" dirty="0" smtClean="0">
                <a:latin typeface="Cambria" panose="02040503050406030204" pitchFamily="18" charset="0"/>
              </a:rPr>
              <a:t>ööbelelemendid</a:t>
            </a:r>
          </a:p>
          <a:p>
            <a:pPr marL="514350" indent="-514350">
              <a:buFont typeface="+mj-lt"/>
              <a:buAutoNum type="alphaUcPeriod"/>
            </a:pPr>
            <a:r>
              <a:rPr lang="et-EE" b="1" i="1" dirty="0" smtClean="0">
                <a:solidFill>
                  <a:schemeClr val="accent2">
                    <a:lumMod val="75000"/>
                  </a:schemeClr>
                </a:solidFill>
                <a:latin typeface="Cambria" panose="02040503050406030204" pitchFamily="18" charset="0"/>
              </a:rPr>
              <a:t>acne cystica s. </a:t>
            </a:r>
            <a:r>
              <a:rPr lang="en-US" b="1" i="1" dirty="0" smtClean="0">
                <a:solidFill>
                  <a:schemeClr val="accent2">
                    <a:lumMod val="75000"/>
                  </a:schemeClr>
                </a:solidFill>
                <a:latin typeface="Cambria" panose="02040503050406030204" pitchFamily="18" charset="0"/>
              </a:rPr>
              <a:t>c</a:t>
            </a:r>
            <a:r>
              <a:rPr lang="et-EE" b="1" i="1" dirty="0" smtClean="0">
                <a:solidFill>
                  <a:schemeClr val="accent2">
                    <a:lumMod val="75000"/>
                  </a:schemeClr>
                </a:solidFill>
                <a:latin typeface="Cambria" panose="02040503050406030204" pitchFamily="18" charset="0"/>
              </a:rPr>
              <a:t>onglobata</a:t>
            </a:r>
            <a:r>
              <a:rPr lang="et-EE" dirty="0" smtClean="0">
                <a:solidFill>
                  <a:schemeClr val="accent2">
                    <a:lumMod val="75000"/>
                  </a:schemeClr>
                </a:solidFill>
                <a:latin typeface="Cambria" panose="02040503050406030204" pitchFamily="18" charset="0"/>
              </a:rPr>
              <a:t> </a:t>
            </a:r>
            <a:r>
              <a:rPr lang="et-EE" dirty="0" smtClean="0">
                <a:latin typeface="Cambria" panose="02040503050406030204" pitchFamily="18" charset="0"/>
              </a:rPr>
              <a:t>– lisanduvad </a:t>
            </a:r>
            <a:r>
              <a:rPr lang="et-EE" dirty="0" smtClean="0">
                <a:latin typeface="Cambria" panose="02040503050406030204" pitchFamily="18" charset="0"/>
              </a:rPr>
              <a:t>suuremate sügavamate sõlmed. </a:t>
            </a:r>
            <a:endParaRPr lang="ru-RU" dirty="0" smtClean="0">
              <a:latin typeface="Cambria" panose="02040503050406030204" pitchFamily="18" charset="0"/>
            </a:endParaRPr>
          </a:p>
          <a:p>
            <a:pPr marL="514350" indent="-514350">
              <a:buFont typeface="+mj-lt"/>
              <a:buAutoNum type="arabicParenR"/>
            </a:pPr>
            <a:endParaRPr lang="ru-RU" dirty="0"/>
          </a:p>
        </p:txBody>
      </p:sp>
      <p:pic>
        <p:nvPicPr>
          <p:cNvPr id="5" name="Рисунок 4"/>
          <p:cNvPicPr>
            <a:picLocks noChangeAspect="1"/>
          </p:cNvPicPr>
          <p:nvPr/>
        </p:nvPicPr>
        <p:blipFill>
          <a:blip r:embed="rId2"/>
          <a:stretch>
            <a:fillRect/>
          </a:stretch>
        </p:blipFill>
        <p:spPr>
          <a:xfrm>
            <a:off x="752475" y="2952750"/>
            <a:ext cx="2568983" cy="3440203"/>
          </a:xfrm>
          <a:prstGeom prst="rect">
            <a:avLst/>
          </a:prstGeom>
        </p:spPr>
      </p:pic>
      <p:pic>
        <p:nvPicPr>
          <p:cNvPr id="6" name="Рисунок 5"/>
          <p:cNvPicPr>
            <a:picLocks noChangeAspect="1"/>
          </p:cNvPicPr>
          <p:nvPr/>
        </p:nvPicPr>
        <p:blipFill rotWithShape="1">
          <a:blip r:embed="rId3"/>
          <a:srcRect l="22730" t="2012" r="12909" b="9436"/>
          <a:stretch/>
        </p:blipFill>
        <p:spPr>
          <a:xfrm>
            <a:off x="4144611" y="2952749"/>
            <a:ext cx="2728436" cy="3440203"/>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8993" r="9662"/>
          <a:stretch/>
        </p:blipFill>
        <p:spPr>
          <a:xfrm>
            <a:off x="7696200" y="2952750"/>
            <a:ext cx="3714750" cy="3440203"/>
          </a:xfrm>
          <a:prstGeom prst="rect">
            <a:avLst/>
          </a:prstGeom>
        </p:spPr>
      </p:pic>
      <p:sp>
        <p:nvSpPr>
          <p:cNvPr id="8" name="Прямоугольник 7"/>
          <p:cNvSpPr/>
          <p:nvPr/>
        </p:nvSpPr>
        <p:spPr>
          <a:xfrm>
            <a:off x="310322" y="6002933"/>
            <a:ext cx="11010900"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                            B                             C</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1016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15925"/>
            <a:ext cx="10515600" cy="1325563"/>
          </a:xfrm>
        </p:spPr>
        <p:txBody>
          <a:bodyPr>
            <a:normAutofit/>
          </a:bodyPr>
          <a:lstStyle/>
          <a:p>
            <a:r>
              <a:rPr lang="en-US" sz="2800" b="1" dirty="0" smtClean="0">
                <a:solidFill>
                  <a:schemeClr val="accent1">
                    <a:lumMod val="75000"/>
                  </a:schemeClr>
                </a:solidFill>
                <a:latin typeface="Cambria" panose="02040503050406030204" pitchFamily="18" charset="0"/>
              </a:rPr>
              <a:t>4.Akne </a:t>
            </a:r>
            <a:r>
              <a:rPr lang="en-US" sz="2800" b="1" dirty="0" err="1" smtClean="0">
                <a:solidFill>
                  <a:schemeClr val="accent1">
                    <a:lumMod val="75000"/>
                  </a:schemeClr>
                </a:solidFill>
                <a:latin typeface="Cambria" panose="02040503050406030204" pitchFamily="18" charset="0"/>
              </a:rPr>
              <a:t>vormid</a:t>
            </a:r>
            <a:endParaRPr lang="ru-RU" sz="2800"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22743" y="363071"/>
            <a:ext cx="7347452" cy="6494929"/>
          </a:xfrm>
        </p:spPr>
        <p:txBody>
          <a:bodyPr>
            <a:normAutofit fontScale="62500" lnSpcReduction="20000"/>
          </a:bodyPr>
          <a:lstStyle/>
          <a:p>
            <a:pPr marL="0" indent="0">
              <a:buNone/>
            </a:pPr>
            <a:r>
              <a:rPr lang="et-EE" dirty="0" smtClean="0">
                <a:latin typeface="Cambria" panose="02040503050406030204" pitchFamily="18" charset="0"/>
              </a:rPr>
              <a:t>Lisaks tuntud põhivormidele on aknel veel hulk erivorme</a:t>
            </a:r>
            <a:r>
              <a:rPr lang="ru-RU" dirty="0" smtClean="0">
                <a:latin typeface="Cambria" panose="02040503050406030204" pitchFamily="18" charset="0"/>
              </a:rPr>
              <a:t>:</a:t>
            </a:r>
            <a:r>
              <a:rPr lang="et-EE" dirty="0" smtClean="0">
                <a:latin typeface="Cambria" panose="02040503050406030204" pitchFamily="18" charset="0"/>
              </a:rPr>
              <a:t> </a:t>
            </a:r>
            <a:endParaRPr lang="ru-RU" dirty="0" smtClean="0">
              <a:latin typeface="Cambria" panose="02040503050406030204" pitchFamily="18" charset="0"/>
            </a:endParaRPr>
          </a:p>
          <a:p>
            <a:pPr marL="514350" indent="-514350">
              <a:buFont typeface="+mj-lt"/>
              <a:buAutoNum type="arabicParenR"/>
            </a:pPr>
            <a:r>
              <a:rPr lang="et-EE" b="1" i="1" u="sng" dirty="0" smtClean="0">
                <a:latin typeface="Cambria" panose="02040503050406030204" pitchFamily="18" charset="0"/>
              </a:rPr>
              <a:t>Acne fulminans</a:t>
            </a:r>
            <a:r>
              <a:rPr lang="et-EE" u="sng" dirty="0" smtClean="0">
                <a:latin typeface="Cambria" panose="02040503050406030204" pitchFamily="18" charset="0"/>
              </a:rPr>
              <a:t> </a:t>
            </a:r>
            <a:r>
              <a:rPr lang="et-EE" dirty="0" smtClean="0">
                <a:latin typeface="Cambria" panose="02040503050406030204" pitchFamily="18" charset="0"/>
              </a:rPr>
              <a:t>– </a:t>
            </a:r>
            <a:r>
              <a:rPr lang="et-EE" b="1" dirty="0" smtClean="0">
                <a:solidFill>
                  <a:schemeClr val="accent2">
                    <a:lumMod val="75000"/>
                  </a:schemeClr>
                </a:solidFill>
                <a:latin typeface="Cambria" panose="02040503050406030204" pitchFamily="18" charset="0"/>
              </a:rPr>
              <a:t>kõige raskem </a:t>
            </a:r>
            <a:r>
              <a:rPr lang="et-EE" dirty="0" smtClean="0">
                <a:latin typeface="Cambria" panose="02040503050406030204" pitchFamily="18" charset="0"/>
              </a:rPr>
              <a:t>akne vorm, millele on iseloomulik järsk algus, raske ja </a:t>
            </a:r>
            <a:r>
              <a:rPr lang="et-EE" b="1" dirty="0" smtClean="0">
                <a:latin typeface="Cambria" panose="02040503050406030204" pitchFamily="18" charset="0"/>
              </a:rPr>
              <a:t>sageli haavanduv </a:t>
            </a:r>
            <a:r>
              <a:rPr lang="et-EE" dirty="0" smtClean="0">
                <a:latin typeface="Cambria" panose="02040503050406030204" pitchFamily="18" charset="0"/>
              </a:rPr>
              <a:t>akne, </a:t>
            </a:r>
            <a:r>
              <a:rPr lang="et-EE" b="1" dirty="0" smtClean="0">
                <a:latin typeface="Cambria" panose="02040503050406030204" pitchFamily="18" charset="0"/>
              </a:rPr>
              <a:t>palavik</a:t>
            </a:r>
            <a:r>
              <a:rPr lang="et-EE" dirty="0" smtClean="0">
                <a:latin typeface="Cambria" panose="02040503050406030204" pitchFamily="18" charset="0"/>
              </a:rPr>
              <a:t>, valulik </a:t>
            </a:r>
            <a:r>
              <a:rPr lang="et-EE" b="1" dirty="0" smtClean="0">
                <a:latin typeface="Cambria" panose="02040503050406030204" pitchFamily="18" charset="0"/>
              </a:rPr>
              <a:t>splenomegaalia</a:t>
            </a:r>
            <a:r>
              <a:rPr lang="et-EE" dirty="0" smtClean="0">
                <a:latin typeface="Cambria" panose="02040503050406030204" pitchFamily="18" charset="0"/>
              </a:rPr>
              <a:t>  ja luuvalud </a:t>
            </a:r>
            <a:r>
              <a:rPr lang="et-EE" b="1" dirty="0" smtClean="0">
                <a:latin typeface="Cambria" panose="02040503050406030204" pitchFamily="18" charset="0"/>
              </a:rPr>
              <a:t>aseptilise osteolüüsi </a:t>
            </a:r>
            <a:r>
              <a:rPr lang="et-EE" dirty="0" smtClean="0">
                <a:latin typeface="Cambria" panose="02040503050406030204" pitchFamily="18" charset="0"/>
              </a:rPr>
              <a:t>tõttu. </a:t>
            </a:r>
            <a:r>
              <a:rPr lang="en-US" b="1" dirty="0" smtClean="0">
                <a:latin typeface="Cambria" panose="02040503050406030204" pitchFamily="18" charset="0"/>
              </a:rPr>
              <a:t>L</a:t>
            </a:r>
            <a:r>
              <a:rPr lang="et-EE" b="1" dirty="0" smtClean="0">
                <a:latin typeface="Cambria" panose="02040503050406030204" pitchFamily="18" charset="0"/>
              </a:rPr>
              <a:t>eukotsütoos</a:t>
            </a:r>
            <a:r>
              <a:rPr lang="et-EE" dirty="0" smtClean="0">
                <a:latin typeface="Cambria" panose="02040503050406030204" pitchFamily="18" charset="0"/>
              </a:rPr>
              <a:t>, </a:t>
            </a:r>
            <a:r>
              <a:rPr lang="et-EE" b="1" dirty="0" smtClean="0">
                <a:latin typeface="Cambria" panose="02040503050406030204" pitchFamily="18" charset="0"/>
              </a:rPr>
              <a:t>aneemia</a:t>
            </a:r>
            <a:r>
              <a:rPr lang="et-EE" dirty="0" smtClean="0">
                <a:latin typeface="Cambria" panose="02040503050406030204" pitchFamily="18" charset="0"/>
              </a:rPr>
              <a:t>, </a:t>
            </a:r>
            <a:r>
              <a:rPr lang="en-US" dirty="0" smtClean="0">
                <a:latin typeface="Cambria" panose="02040503050406030204" pitchFamily="18" charset="0"/>
              </a:rPr>
              <a:t>SR</a:t>
            </a:r>
            <a:r>
              <a:rPr lang="et-EE" dirty="0" smtClean="0">
                <a:latin typeface="Cambria" panose="02040503050406030204" pitchFamily="18" charset="0"/>
              </a:rPr>
              <a:t> kiirenemine, tsirkuleerivad immuunkompleksid ja proteinuuria, samas on verekülvid üldiselt steriilsed. </a:t>
            </a:r>
            <a:r>
              <a:rPr lang="en-US" dirty="0" err="1" smtClean="0">
                <a:latin typeface="Cambria" panose="02040503050406030204" pitchFamily="18" charset="0"/>
              </a:rPr>
              <a:t>Raviks</a:t>
            </a:r>
            <a:r>
              <a:rPr lang="en-US" dirty="0" smtClean="0">
                <a:latin typeface="Cambria" panose="02040503050406030204" pitchFamily="18" charset="0"/>
              </a:rPr>
              <a:t> </a:t>
            </a:r>
            <a:r>
              <a:rPr lang="en-US" dirty="0" err="1" smtClean="0">
                <a:latin typeface="Cambria" panose="02040503050406030204" pitchFamily="18" charset="0"/>
              </a:rPr>
              <a:t>ei</a:t>
            </a:r>
            <a:r>
              <a:rPr lang="en-US" dirty="0" smtClean="0">
                <a:latin typeface="Cambria" panose="02040503050406030204" pitchFamily="18" charset="0"/>
              </a:rPr>
              <a:t> </a:t>
            </a:r>
            <a:r>
              <a:rPr lang="et-EE" dirty="0" smtClean="0">
                <a:latin typeface="Cambria" panose="02040503050406030204" pitchFamily="18" charset="0"/>
              </a:rPr>
              <a:t>i piisa  </a:t>
            </a:r>
            <a:r>
              <a:rPr lang="et-EE" b="1" dirty="0" smtClean="0">
                <a:solidFill>
                  <a:schemeClr val="accent2">
                    <a:lumMod val="75000"/>
                  </a:schemeClr>
                </a:solidFill>
                <a:latin typeface="Cambria" panose="02040503050406030204" pitchFamily="18" charset="0"/>
              </a:rPr>
              <a:t>antibakteriaalsest</a:t>
            </a:r>
            <a:r>
              <a:rPr lang="et-EE" dirty="0" smtClean="0">
                <a:latin typeface="Cambria" panose="02040503050406030204" pitchFamily="18" charset="0"/>
              </a:rPr>
              <a:t> ravist, vaid peab lisama ka süsteemse </a:t>
            </a:r>
            <a:r>
              <a:rPr lang="et-EE" b="1" dirty="0" smtClean="0">
                <a:solidFill>
                  <a:schemeClr val="accent2">
                    <a:lumMod val="75000"/>
                  </a:schemeClr>
                </a:solidFill>
                <a:latin typeface="Cambria" panose="02040503050406030204" pitchFamily="18" charset="0"/>
              </a:rPr>
              <a:t>glükokortikoidhormooni. </a:t>
            </a:r>
            <a:endParaRPr lang="ru-RU" b="1" dirty="0" smtClean="0">
              <a:solidFill>
                <a:schemeClr val="accent2">
                  <a:lumMod val="75000"/>
                </a:schemeClr>
              </a:solidFill>
              <a:latin typeface="Cambria" panose="02040503050406030204" pitchFamily="18" charset="0"/>
            </a:endParaRPr>
          </a:p>
          <a:p>
            <a:pPr marL="514350" indent="-514350">
              <a:buFont typeface="+mj-lt"/>
              <a:buAutoNum type="arabicParenR"/>
            </a:pPr>
            <a:r>
              <a:rPr lang="et-EE" b="1" i="1" u="sng" dirty="0" smtClean="0">
                <a:latin typeface="Cambria" panose="02040503050406030204" pitchFamily="18" charset="0"/>
              </a:rPr>
              <a:t>Bodybuilding</a:t>
            </a:r>
            <a:r>
              <a:rPr lang="et-EE" b="1" u="sng" dirty="0" smtClean="0">
                <a:latin typeface="Cambria" panose="02040503050406030204" pitchFamily="18" charset="0"/>
              </a:rPr>
              <a:t>-akne</a:t>
            </a:r>
            <a:r>
              <a:rPr lang="et-EE" u="sng" dirty="0" smtClean="0">
                <a:latin typeface="Cambria" panose="02040503050406030204" pitchFamily="18" charset="0"/>
              </a:rPr>
              <a:t> – </a:t>
            </a:r>
            <a:r>
              <a:rPr lang="et-EE" dirty="0" smtClean="0">
                <a:latin typeface="Cambria" panose="02040503050406030204" pitchFamily="18" charset="0"/>
              </a:rPr>
              <a:t>tekib </a:t>
            </a:r>
            <a:r>
              <a:rPr lang="et-EE" b="1" dirty="0" smtClean="0">
                <a:latin typeface="Cambria" panose="02040503050406030204" pitchFamily="18" charset="0"/>
              </a:rPr>
              <a:t>anaboolsete steroidide </a:t>
            </a:r>
            <a:r>
              <a:rPr lang="et-EE" dirty="0" smtClean="0">
                <a:latin typeface="Cambria" panose="02040503050406030204" pitchFamily="18" charset="0"/>
              </a:rPr>
              <a:t>tarvitamisel, millel on testosteroonipuhustega sarnased kõrvaltoimed. Steroidakne  – tekib Cushingi sündroomi korral või glükokortikoidhormoonide kasutamisel. </a:t>
            </a:r>
            <a:endParaRPr lang="ru-RU" dirty="0" smtClean="0">
              <a:latin typeface="Cambria" panose="02040503050406030204" pitchFamily="18" charset="0"/>
            </a:endParaRPr>
          </a:p>
          <a:p>
            <a:pPr marL="514350" indent="-514350">
              <a:buFont typeface="+mj-lt"/>
              <a:buAutoNum type="arabicParenR"/>
            </a:pPr>
            <a:r>
              <a:rPr lang="et-EE" b="1" i="1" u="sng" dirty="0" smtClean="0">
                <a:latin typeface="Cambria" panose="02040503050406030204" pitchFamily="18" charset="0"/>
              </a:rPr>
              <a:t>Acne medicamentosa</a:t>
            </a:r>
            <a:r>
              <a:rPr lang="et-EE" dirty="0" smtClean="0">
                <a:latin typeface="Cambria" panose="02040503050406030204" pitchFamily="18" charset="0"/>
              </a:rPr>
              <a:t> – ravimitest indutseeritud akne vorm, sageli seotud </a:t>
            </a:r>
            <a:r>
              <a:rPr lang="et-EE" b="1" dirty="0" smtClean="0">
                <a:latin typeface="Cambria" panose="02040503050406030204" pitchFamily="18" charset="0"/>
              </a:rPr>
              <a:t>joodi</a:t>
            </a:r>
            <a:r>
              <a:rPr lang="et-EE" dirty="0" smtClean="0">
                <a:latin typeface="Cambria" panose="02040503050406030204" pitchFamily="18" charset="0"/>
              </a:rPr>
              <a:t> või </a:t>
            </a:r>
            <a:r>
              <a:rPr lang="et-EE" b="1" dirty="0" smtClean="0">
                <a:latin typeface="Cambria" panose="02040503050406030204" pitchFamily="18" charset="0"/>
              </a:rPr>
              <a:t>broomi</a:t>
            </a:r>
            <a:r>
              <a:rPr lang="et-EE" dirty="0" smtClean="0">
                <a:latin typeface="Cambria" panose="02040503050406030204" pitchFamily="18" charset="0"/>
              </a:rPr>
              <a:t> sisaldavate ravimite kasutamisega</a:t>
            </a:r>
            <a:endParaRPr lang="ru-RU" dirty="0" smtClean="0">
              <a:latin typeface="Cambria" panose="02040503050406030204" pitchFamily="18" charset="0"/>
            </a:endParaRPr>
          </a:p>
          <a:p>
            <a:pPr marL="514350" indent="-514350">
              <a:buFont typeface="+mj-lt"/>
              <a:buAutoNum type="arabicParenR"/>
            </a:pPr>
            <a:r>
              <a:rPr lang="et-EE" b="1" i="1" u="sng" dirty="0" smtClean="0">
                <a:latin typeface="Cambria" panose="02040503050406030204" pitchFamily="18" charset="0"/>
              </a:rPr>
              <a:t>Acne neonatorum et acne infantilis</a:t>
            </a:r>
            <a:r>
              <a:rPr lang="et-EE" dirty="0" smtClean="0">
                <a:latin typeface="Cambria" panose="02040503050406030204" pitchFamily="18" charset="0"/>
              </a:rPr>
              <a:t> – </a:t>
            </a:r>
            <a:r>
              <a:rPr lang="et-EE" dirty="0" smtClean="0">
                <a:solidFill>
                  <a:schemeClr val="accent2">
                    <a:lumMod val="75000"/>
                  </a:schemeClr>
                </a:solidFill>
                <a:latin typeface="Cambria" panose="02040503050406030204" pitchFamily="18" charset="0"/>
              </a:rPr>
              <a:t>vastsündinutel</a:t>
            </a:r>
            <a:r>
              <a:rPr lang="et-EE" dirty="0" smtClean="0">
                <a:latin typeface="Cambria" panose="02040503050406030204" pitchFamily="18" charset="0"/>
              </a:rPr>
              <a:t> ja </a:t>
            </a:r>
            <a:r>
              <a:rPr lang="et-EE" dirty="0" smtClean="0">
                <a:solidFill>
                  <a:schemeClr val="accent2">
                    <a:lumMod val="75000"/>
                  </a:schemeClr>
                </a:solidFill>
                <a:latin typeface="Cambria" panose="02040503050406030204" pitchFamily="18" charset="0"/>
              </a:rPr>
              <a:t>alla 3 kuu </a:t>
            </a:r>
            <a:r>
              <a:rPr lang="et-EE" dirty="0" smtClean="0">
                <a:latin typeface="Cambria" panose="02040503050406030204" pitchFamily="18" charset="0"/>
              </a:rPr>
              <a:t>vanustel lastel on akne tavaline nähtus ning seotud </a:t>
            </a:r>
            <a:r>
              <a:rPr lang="et-EE" b="1" dirty="0" smtClean="0">
                <a:latin typeface="Cambria" panose="02040503050406030204" pitchFamily="18" charset="0"/>
              </a:rPr>
              <a:t>looteeas emalt saadud suguhormoonidega</a:t>
            </a:r>
            <a:r>
              <a:rPr lang="et-EE" dirty="0" smtClean="0">
                <a:latin typeface="Cambria" panose="02040503050406030204" pitchFamily="18" charset="0"/>
              </a:rPr>
              <a:t>. Üldjuhul paraneb see akne vorm aja jooksul spontaanselt ja meditsiinilist sekkumist ei vaja. Kui akne tekib esmakordselt pärast kolmandat elukuud, võib olla tegemist mõne süsteemse haigusega, mis vajab täpsustavaid uuringuid. </a:t>
            </a:r>
            <a:endParaRPr lang="ru-RU" dirty="0" smtClean="0">
              <a:latin typeface="Cambria" panose="02040503050406030204" pitchFamily="18" charset="0"/>
            </a:endParaRPr>
          </a:p>
          <a:p>
            <a:pPr marL="514350" indent="-514350">
              <a:buFont typeface="+mj-lt"/>
              <a:buAutoNum type="arabicParenR"/>
            </a:pPr>
            <a:r>
              <a:rPr lang="et-EE" b="1" i="1" u="sng" dirty="0" smtClean="0">
                <a:latin typeface="Cambria" panose="02040503050406030204" pitchFamily="18" charset="0"/>
              </a:rPr>
              <a:t>Acne mechanica</a:t>
            </a:r>
            <a:r>
              <a:rPr lang="et-EE" b="1" dirty="0" smtClean="0">
                <a:latin typeface="Cambria" panose="02040503050406030204" pitchFamily="18" charset="0"/>
              </a:rPr>
              <a:t> </a:t>
            </a:r>
            <a:r>
              <a:rPr lang="et-EE" dirty="0" smtClean="0">
                <a:latin typeface="Cambria" panose="02040503050406030204" pitchFamily="18" charset="0"/>
              </a:rPr>
              <a:t>– kui tagasihoidlik akne ägeneb </a:t>
            </a:r>
            <a:r>
              <a:rPr lang="et-EE" b="1" dirty="0" smtClean="0">
                <a:latin typeface="Cambria" panose="02040503050406030204" pitchFamily="18" charset="0"/>
              </a:rPr>
              <a:t>mehaaniliste mõjutuste </a:t>
            </a:r>
            <a:r>
              <a:rPr lang="et-EE" dirty="0" smtClean="0">
                <a:latin typeface="Cambria" panose="02040503050406030204" pitchFamily="18" charset="0"/>
              </a:rPr>
              <a:t>tagajärjel (nt seljakoti kandmisel). </a:t>
            </a:r>
            <a:endParaRPr lang="ru-RU" dirty="0" smtClean="0">
              <a:latin typeface="Cambria" panose="02040503050406030204" pitchFamily="18" charset="0"/>
            </a:endParaRPr>
          </a:p>
          <a:p>
            <a:pPr marL="514350" indent="-514350">
              <a:buFont typeface="+mj-lt"/>
              <a:buAutoNum type="arabicParenR"/>
            </a:pPr>
            <a:r>
              <a:rPr lang="et-EE" b="1" i="1" u="sng" dirty="0" smtClean="0">
                <a:latin typeface="Cambria" panose="02040503050406030204" pitchFamily="18" charset="0"/>
              </a:rPr>
              <a:t>Acne tropicalis</a:t>
            </a:r>
            <a:r>
              <a:rPr lang="et-EE" dirty="0" smtClean="0">
                <a:latin typeface="Cambria" panose="02040503050406030204" pitchFamily="18" charset="0"/>
              </a:rPr>
              <a:t> – seotud </a:t>
            </a:r>
            <a:r>
              <a:rPr lang="et-EE" b="1" dirty="0" smtClean="0">
                <a:latin typeface="Cambria" panose="02040503050406030204" pitchFamily="18" charset="0"/>
              </a:rPr>
              <a:t>kuumas ja niiskes </a:t>
            </a:r>
            <a:r>
              <a:rPr lang="et-EE" dirty="0" smtClean="0">
                <a:latin typeface="Cambria" panose="02040503050406030204" pitchFamily="18" charset="0"/>
              </a:rPr>
              <a:t>keskkonnas viibimisega. </a:t>
            </a:r>
            <a:endParaRPr lang="ru-RU" dirty="0" smtClean="0">
              <a:latin typeface="Cambria" panose="02040503050406030204" pitchFamily="18" charset="0"/>
            </a:endParaRPr>
          </a:p>
          <a:p>
            <a:pPr marL="514350" indent="-514350">
              <a:buFont typeface="+mj-lt"/>
              <a:buAutoNum type="arabicParenR"/>
            </a:pPr>
            <a:r>
              <a:rPr lang="et-EE" b="1" i="1" u="sng" dirty="0" smtClean="0">
                <a:latin typeface="Cambria" panose="02040503050406030204" pitchFamily="18" charset="0"/>
              </a:rPr>
              <a:t>Acne excoriée</a:t>
            </a:r>
            <a:r>
              <a:rPr lang="et-EE" dirty="0" smtClean="0">
                <a:latin typeface="Cambria" panose="02040503050406030204" pitchFamily="18" charset="0"/>
              </a:rPr>
              <a:t> – seotud  </a:t>
            </a:r>
            <a:r>
              <a:rPr lang="et-EE" b="1" dirty="0" smtClean="0">
                <a:latin typeface="Cambria" panose="02040503050406030204" pitchFamily="18" charset="0"/>
              </a:rPr>
              <a:t>psüühiliste probleemidega </a:t>
            </a:r>
            <a:r>
              <a:rPr lang="et-EE" dirty="0" smtClean="0">
                <a:latin typeface="Cambria" panose="02040503050406030204" pitchFamily="18" charset="0"/>
              </a:rPr>
              <a:t>(depressioon, ärevus). On harilikult naistel. </a:t>
            </a:r>
            <a:r>
              <a:rPr lang="en-US" dirty="0" smtClean="0">
                <a:latin typeface="Cambria" panose="02040503050406030204" pitchFamily="18" charset="0"/>
              </a:rPr>
              <a:t>S</a:t>
            </a:r>
            <a:r>
              <a:rPr lang="et-EE" dirty="0" smtClean="0">
                <a:latin typeface="Cambria" panose="02040503050406030204" pitchFamily="18" charset="0"/>
              </a:rPr>
              <a:t>uhteliselt tagasihoidlik akne. </a:t>
            </a:r>
            <a:r>
              <a:rPr lang="en-US" dirty="0" smtClean="0">
                <a:latin typeface="Cambria" panose="02040503050406030204" pitchFamily="18" charset="0"/>
              </a:rPr>
              <a:t>P</a:t>
            </a:r>
            <a:r>
              <a:rPr lang="et-EE" dirty="0" smtClean="0">
                <a:latin typeface="Cambria" panose="02040503050406030204" pitchFamily="18" charset="0"/>
              </a:rPr>
              <a:t>igistamisjäl</a:t>
            </a:r>
            <a:r>
              <a:rPr lang="en-US" dirty="0" err="1" smtClean="0">
                <a:latin typeface="Cambria" panose="02040503050406030204" pitchFamily="18" charset="0"/>
              </a:rPr>
              <a:t>jed</a:t>
            </a:r>
            <a:r>
              <a:rPr lang="et-EE" dirty="0" smtClean="0">
                <a:latin typeface="Cambria" panose="02040503050406030204" pitchFamily="18" charset="0"/>
              </a:rPr>
              <a:t> ja hemorraagilis</a:t>
            </a:r>
            <a:r>
              <a:rPr lang="en-US" dirty="0" err="1" smtClean="0">
                <a:latin typeface="Cambria" panose="02040503050406030204" pitchFamily="18" charset="0"/>
              </a:rPr>
              <a:t>ed</a:t>
            </a:r>
            <a:r>
              <a:rPr lang="et-EE" dirty="0" smtClean="0">
                <a:latin typeface="Cambria" panose="02040503050406030204" pitchFamily="18" charset="0"/>
              </a:rPr>
              <a:t> kooriku</a:t>
            </a:r>
            <a:r>
              <a:rPr lang="en-US" dirty="0" err="1" smtClean="0">
                <a:latin typeface="Cambria" panose="02040503050406030204" pitchFamily="18" charset="0"/>
              </a:rPr>
              <a:t>d,mis</a:t>
            </a:r>
            <a:r>
              <a:rPr lang="en-US" dirty="0" smtClean="0">
                <a:latin typeface="Cambria" panose="02040503050406030204" pitchFamily="18" charset="0"/>
              </a:rPr>
              <a:t> on</a:t>
            </a:r>
            <a:r>
              <a:rPr lang="et-EE" dirty="0" smtClean="0">
                <a:latin typeface="Cambria" panose="02040503050406030204" pitchFamily="18" charset="0"/>
              </a:rPr>
              <a:t> kaetud erosioonide järgi. </a:t>
            </a:r>
            <a:endParaRPr lang="ru-RU" dirty="0">
              <a:latin typeface="Cambria" panose="020405030504060302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885" y="0"/>
            <a:ext cx="2400300" cy="2108791"/>
          </a:xfrm>
          <a:prstGeom prst="rect">
            <a:avLst/>
          </a:prstGeom>
        </p:spPr>
      </p:pic>
      <p:pic>
        <p:nvPicPr>
          <p:cNvPr id="5" name="Рисунок 4" descr="Bodybuilding-akne - Поиск в Googl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0938" t="38391" r="46875" b="20976"/>
          <a:stretch/>
        </p:blipFill>
        <p:spPr>
          <a:xfrm>
            <a:off x="9870142" y="1699490"/>
            <a:ext cx="2321858" cy="1073192"/>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13011" r="24662"/>
          <a:stretch/>
        </p:blipFill>
        <p:spPr>
          <a:xfrm>
            <a:off x="7567859" y="2149090"/>
            <a:ext cx="2214351" cy="2098855"/>
          </a:xfrm>
          <a:prstGeom prst="rect">
            <a:avLst/>
          </a:prstGeom>
        </p:spPr>
      </p:pic>
      <p:pic>
        <p:nvPicPr>
          <p:cNvPr id="7" name="Рисунок 6"/>
          <p:cNvPicPr>
            <a:picLocks noChangeAspect="1"/>
          </p:cNvPicPr>
          <p:nvPr/>
        </p:nvPicPr>
        <p:blipFill rotWithShape="1">
          <a:blip r:embed="rId6">
            <a:extLst>
              <a:ext uri="{28A0092B-C50C-407E-A947-70E740481C1C}">
                <a14:useLocalDpi xmlns:a14="http://schemas.microsoft.com/office/drawing/2010/main" val="0"/>
              </a:ext>
            </a:extLst>
          </a:blip>
          <a:srcRect l="16916" t="17530" r="19562" b="6235"/>
          <a:stretch/>
        </p:blipFill>
        <p:spPr>
          <a:xfrm>
            <a:off x="7600949" y="4334941"/>
            <a:ext cx="2682023" cy="1810365"/>
          </a:xfrm>
          <a:prstGeom prst="rect">
            <a:avLst/>
          </a:prstGeom>
        </p:spPr>
      </p:pic>
      <p:cxnSp>
        <p:nvCxnSpPr>
          <p:cNvPr id="9" name="Прямая со стрелкой 8"/>
          <p:cNvCxnSpPr/>
          <p:nvPr/>
        </p:nvCxnSpPr>
        <p:spPr>
          <a:xfrm flipV="1">
            <a:off x="6548718" y="363071"/>
            <a:ext cx="926167" cy="41685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Прямая со стрелкой 10"/>
          <p:cNvCxnSpPr/>
          <p:nvPr/>
        </p:nvCxnSpPr>
        <p:spPr>
          <a:xfrm>
            <a:off x="7174532" y="2108791"/>
            <a:ext cx="269561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3897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7975"/>
            <a:ext cx="9963150" cy="1325563"/>
          </a:xfrm>
        </p:spPr>
        <p:txBody>
          <a:bodyPr/>
          <a:lstStyle/>
          <a:p>
            <a:r>
              <a:rPr lang="en-US" b="1" dirty="0" smtClean="0">
                <a:solidFill>
                  <a:schemeClr val="accent1">
                    <a:lumMod val="75000"/>
                  </a:schemeClr>
                </a:solidFill>
                <a:latin typeface="Cambria" panose="02040503050406030204" pitchFamily="18" charset="0"/>
              </a:rPr>
              <a:t>5.DIFFERENTSIAALDIAGNOOS</a:t>
            </a:r>
            <a:endParaRPr lang="ru-RU" b="1" dirty="0">
              <a:solidFill>
                <a:schemeClr val="accent1">
                  <a:lumMod val="75000"/>
                </a:schemeClr>
              </a:solidFill>
              <a:latin typeface="Cambria" panose="02040503050406030204" pitchFamily="18" charset="0"/>
            </a:endParaRPr>
          </a:p>
        </p:txBody>
      </p:sp>
      <p:sp>
        <p:nvSpPr>
          <p:cNvPr id="3" name="Объект 2"/>
          <p:cNvSpPr>
            <a:spLocks noGrp="1"/>
          </p:cNvSpPr>
          <p:nvPr>
            <p:ph idx="1"/>
          </p:nvPr>
        </p:nvSpPr>
        <p:spPr>
          <a:xfrm>
            <a:off x="215153" y="1435659"/>
            <a:ext cx="6331427" cy="5260975"/>
          </a:xfrm>
        </p:spPr>
        <p:txBody>
          <a:bodyPr>
            <a:normAutofit fontScale="70000" lnSpcReduction="20000"/>
          </a:bodyPr>
          <a:lstStyle/>
          <a:p>
            <a:r>
              <a:rPr lang="et-EE" dirty="0" smtClean="0">
                <a:latin typeface="Cambria" panose="02040503050406030204" pitchFamily="18" charset="0"/>
              </a:rPr>
              <a:t>Aknet tuleb eristada </a:t>
            </a:r>
            <a:r>
              <a:rPr lang="et-EE" b="1" dirty="0" smtClean="0">
                <a:solidFill>
                  <a:schemeClr val="accent2">
                    <a:lumMod val="75000"/>
                  </a:schemeClr>
                </a:solidFill>
                <a:latin typeface="Cambria" panose="02040503050406030204" pitchFamily="18" charset="0"/>
              </a:rPr>
              <a:t>rosaatseast</a:t>
            </a:r>
            <a:r>
              <a:rPr lang="et-EE" dirty="0" smtClean="0">
                <a:latin typeface="Cambria" panose="02040503050406030204" pitchFamily="18" charset="0"/>
              </a:rPr>
              <a:t>, mille korral on lisaks paapulitele, pustulitele ja noodulitele sagedased </a:t>
            </a:r>
            <a:r>
              <a:rPr lang="et-EE" b="1" dirty="0" smtClean="0">
                <a:latin typeface="Cambria" panose="02040503050406030204" pitchFamily="18" charset="0"/>
              </a:rPr>
              <a:t>õhetushood, püsiv erüteem ja teleangiektaasiad.</a:t>
            </a:r>
            <a:r>
              <a:rPr lang="et-EE" dirty="0" smtClean="0">
                <a:latin typeface="Cambria" panose="02040503050406030204" pitchFamily="18" charset="0"/>
              </a:rPr>
              <a:t> </a:t>
            </a:r>
            <a:r>
              <a:rPr lang="et-EE" dirty="0" smtClean="0">
                <a:solidFill>
                  <a:srgbClr val="FF0000"/>
                </a:solidFill>
                <a:latin typeface="Cambria" panose="02040503050406030204" pitchFamily="18" charset="0"/>
              </a:rPr>
              <a:t>Komedoonid puuduvad</a:t>
            </a:r>
            <a:r>
              <a:rPr lang="et-EE" dirty="0" smtClean="0">
                <a:latin typeface="Cambria" panose="02040503050406030204" pitchFamily="18" charset="0"/>
              </a:rPr>
              <a:t>. Rosaatseat on peamiselt </a:t>
            </a:r>
            <a:r>
              <a:rPr lang="et-EE" b="1" dirty="0" smtClean="0">
                <a:latin typeface="Cambria" panose="02040503050406030204" pitchFamily="18" charset="0"/>
              </a:rPr>
              <a:t>üle 30-aastastel </a:t>
            </a:r>
            <a:r>
              <a:rPr lang="et-EE" dirty="0" smtClean="0">
                <a:latin typeface="Cambria" panose="02040503050406030204" pitchFamily="18" charset="0"/>
              </a:rPr>
              <a:t>isikutel. </a:t>
            </a:r>
            <a:endParaRPr lang="en-US" dirty="0" smtClean="0">
              <a:latin typeface="Cambria" panose="02040503050406030204" pitchFamily="18" charset="0"/>
            </a:endParaRPr>
          </a:p>
          <a:p>
            <a:pPr marL="0" indent="0">
              <a:buNone/>
            </a:pPr>
            <a:endParaRPr lang="en-US" dirty="0" smtClean="0">
              <a:latin typeface="Cambria" panose="02040503050406030204" pitchFamily="18" charset="0"/>
            </a:endParaRPr>
          </a:p>
          <a:p>
            <a:r>
              <a:rPr lang="en-US" b="1" dirty="0" smtClean="0">
                <a:solidFill>
                  <a:schemeClr val="accent2">
                    <a:lumMod val="75000"/>
                  </a:schemeClr>
                </a:solidFill>
                <a:latin typeface="Cambria" panose="02040503050406030204" pitchFamily="18" charset="0"/>
              </a:rPr>
              <a:t>P</a:t>
            </a:r>
            <a:r>
              <a:rPr lang="et-EE" b="1" dirty="0" smtClean="0">
                <a:solidFill>
                  <a:schemeClr val="accent2">
                    <a:lumMod val="75000"/>
                  </a:schemeClr>
                </a:solidFill>
                <a:latin typeface="Cambria" panose="02040503050406030204" pitchFamily="18" charset="0"/>
              </a:rPr>
              <a:t>erioraalne dermatiit</a:t>
            </a:r>
            <a:r>
              <a:rPr lang="et-EE" dirty="0" smtClean="0">
                <a:latin typeface="Cambria" panose="02040503050406030204" pitchFamily="18" charset="0"/>
              </a:rPr>
              <a:t>. </a:t>
            </a:r>
            <a:r>
              <a:rPr lang="en-US" dirty="0" err="1" smtClean="0">
                <a:latin typeface="Cambria" panose="02040503050406030204" pitchFamily="18" charset="0"/>
              </a:rPr>
              <a:t>Leidub</a:t>
            </a:r>
            <a:r>
              <a:rPr lang="en-US" dirty="0" smtClean="0">
                <a:latin typeface="Cambria" panose="02040503050406030204" pitchFamily="18" charset="0"/>
              </a:rPr>
              <a:t> </a:t>
            </a:r>
            <a:r>
              <a:rPr lang="et-EE" dirty="0" smtClean="0">
                <a:latin typeface="Cambria" panose="02040503050406030204" pitchFamily="18" charset="0"/>
              </a:rPr>
              <a:t>õrna nahaga </a:t>
            </a:r>
            <a:r>
              <a:rPr lang="et-EE" b="1" dirty="0" smtClean="0">
                <a:latin typeface="Cambria" panose="02040503050406030204" pitchFamily="18" charset="0"/>
              </a:rPr>
              <a:t>noortel naistel</a:t>
            </a:r>
            <a:r>
              <a:rPr lang="et-EE" dirty="0" smtClean="0">
                <a:latin typeface="Cambria" panose="02040503050406030204" pitchFamily="18" charset="0"/>
              </a:rPr>
              <a:t>, vahel ka </a:t>
            </a:r>
            <a:r>
              <a:rPr lang="et-EE" b="1" dirty="0" smtClean="0">
                <a:latin typeface="Cambria" panose="02040503050406030204" pitchFamily="18" charset="0"/>
              </a:rPr>
              <a:t>lastel</a:t>
            </a:r>
            <a:r>
              <a:rPr lang="et-EE" dirty="0" smtClean="0">
                <a:latin typeface="Cambria" panose="02040503050406030204" pitchFamily="18" charset="0"/>
              </a:rPr>
              <a:t>. Lööve lokaliseerub </a:t>
            </a:r>
            <a:r>
              <a:rPr lang="et-EE" dirty="0" smtClean="0">
                <a:solidFill>
                  <a:srgbClr val="FF0000"/>
                </a:solidFill>
                <a:latin typeface="Cambria" panose="02040503050406030204" pitchFamily="18" charset="0"/>
              </a:rPr>
              <a:t>suu ümbruses</a:t>
            </a:r>
            <a:r>
              <a:rPr lang="et-EE" dirty="0" smtClean="0">
                <a:latin typeface="Cambria" panose="02040503050406030204" pitchFamily="18" charset="0"/>
              </a:rPr>
              <a:t>, iseloomulikud on väikesed </a:t>
            </a:r>
            <a:r>
              <a:rPr lang="et-EE" b="1" dirty="0" smtClean="0">
                <a:latin typeface="Cambria" panose="02040503050406030204" pitchFamily="18" charset="0"/>
              </a:rPr>
              <a:t>roosakad paapulid </a:t>
            </a:r>
            <a:r>
              <a:rPr lang="et-EE" dirty="0" smtClean="0">
                <a:latin typeface="Cambria" panose="02040503050406030204" pitchFamily="18" charset="0"/>
              </a:rPr>
              <a:t>või </a:t>
            </a:r>
            <a:r>
              <a:rPr lang="et-EE" b="1" dirty="0" smtClean="0">
                <a:latin typeface="Cambria" panose="02040503050406030204" pitchFamily="18" charset="0"/>
              </a:rPr>
              <a:t>villikesed erütematoossel </a:t>
            </a:r>
            <a:r>
              <a:rPr lang="et-EE" dirty="0" smtClean="0">
                <a:latin typeface="Cambria" panose="02040503050406030204" pitchFamily="18" charset="0"/>
              </a:rPr>
              <a:t>foonil. Sageli on anamneesis </a:t>
            </a:r>
            <a:r>
              <a:rPr lang="et-EE" u="sng" dirty="0" smtClean="0">
                <a:latin typeface="Cambria" panose="02040503050406030204" pitchFamily="18" charset="0"/>
              </a:rPr>
              <a:t>lokaalsete glükokortikoidhormoonide </a:t>
            </a:r>
            <a:r>
              <a:rPr lang="et-EE" dirty="0" smtClean="0">
                <a:latin typeface="Cambria" panose="02040503050406030204" pitchFamily="18" charset="0"/>
              </a:rPr>
              <a:t>kasutamine. </a:t>
            </a:r>
            <a:endParaRPr lang="en-US" dirty="0" smtClean="0">
              <a:latin typeface="Cambria" panose="02040503050406030204" pitchFamily="18" charset="0"/>
            </a:endParaRPr>
          </a:p>
          <a:p>
            <a:endParaRPr lang="en-US" dirty="0" smtClean="0">
              <a:latin typeface="Cambria" panose="02040503050406030204" pitchFamily="18" charset="0"/>
            </a:endParaRPr>
          </a:p>
          <a:p>
            <a:r>
              <a:rPr lang="en-US" b="1" dirty="0" smtClean="0">
                <a:solidFill>
                  <a:schemeClr val="accent2">
                    <a:lumMod val="75000"/>
                  </a:schemeClr>
                </a:solidFill>
                <a:latin typeface="Cambria" panose="02040503050406030204" pitchFamily="18" charset="0"/>
              </a:rPr>
              <a:t>G</a:t>
            </a:r>
            <a:r>
              <a:rPr lang="et-EE" b="1" dirty="0" smtClean="0">
                <a:solidFill>
                  <a:schemeClr val="accent2">
                    <a:lumMod val="75000"/>
                  </a:schemeClr>
                </a:solidFill>
                <a:latin typeface="Cambria" panose="02040503050406030204" pitchFamily="18" charset="0"/>
              </a:rPr>
              <a:t>ramnegatiiv</a:t>
            </a:r>
            <a:r>
              <a:rPr lang="en-US" b="1" dirty="0" smtClean="0">
                <a:solidFill>
                  <a:schemeClr val="accent2">
                    <a:lumMod val="75000"/>
                  </a:schemeClr>
                </a:solidFill>
                <a:latin typeface="Cambria" panose="02040503050406030204" pitchFamily="18" charset="0"/>
              </a:rPr>
              <a:t>ne</a:t>
            </a:r>
            <a:r>
              <a:rPr lang="et-EE" b="1" dirty="0" smtClean="0">
                <a:solidFill>
                  <a:schemeClr val="accent2">
                    <a:lumMod val="75000"/>
                  </a:schemeClr>
                </a:solidFill>
                <a:latin typeface="Cambria" panose="02040503050406030204" pitchFamily="18" charset="0"/>
              </a:rPr>
              <a:t> follikulii</a:t>
            </a:r>
            <a:r>
              <a:rPr lang="en-US" b="1" dirty="0" smtClean="0">
                <a:solidFill>
                  <a:schemeClr val="accent2">
                    <a:lumMod val="75000"/>
                  </a:schemeClr>
                </a:solidFill>
                <a:latin typeface="Cambria" panose="02040503050406030204" pitchFamily="18" charset="0"/>
              </a:rPr>
              <a:t>t</a:t>
            </a:r>
            <a:r>
              <a:rPr lang="et-EE" dirty="0" smtClean="0">
                <a:latin typeface="Cambria" panose="02040503050406030204" pitchFamily="18" charset="0"/>
              </a:rPr>
              <a:t>, mis seostub </a:t>
            </a:r>
            <a:r>
              <a:rPr lang="et-EE" b="1" dirty="0" smtClean="0">
                <a:latin typeface="Cambria" panose="02040503050406030204" pitchFamily="18" charset="0"/>
              </a:rPr>
              <a:t>pikaajalise antibiootikumraviga</a:t>
            </a:r>
            <a:endParaRPr lang="en-US" b="1" dirty="0" smtClean="0">
              <a:latin typeface="Cambria" panose="02040503050406030204" pitchFamily="18" charset="0"/>
            </a:endParaRPr>
          </a:p>
          <a:p>
            <a:endParaRPr lang="en-US" b="1" dirty="0">
              <a:latin typeface="Cambria" panose="02040503050406030204" pitchFamily="18" charset="0"/>
            </a:endParaRPr>
          </a:p>
          <a:p>
            <a:endParaRPr lang="en-US" b="1" dirty="0">
              <a:latin typeface="Cambria" panose="02040503050406030204" pitchFamily="18" charset="0"/>
            </a:endParaRPr>
          </a:p>
          <a:p>
            <a:pPr marL="0" indent="0">
              <a:buNone/>
            </a:pPr>
            <a:r>
              <a:rPr lang="en-US" dirty="0" err="1" smtClean="0">
                <a:latin typeface="Cambria" panose="02040503050406030204" pitchFamily="18" charset="0"/>
              </a:rPr>
              <a:t>Eristada</a:t>
            </a:r>
            <a:r>
              <a:rPr lang="en-US" dirty="0" smtClean="0">
                <a:latin typeface="Cambria" panose="02040503050406030204" pitchFamily="18" charset="0"/>
              </a:rPr>
              <a:t> </a:t>
            </a:r>
            <a:r>
              <a:rPr lang="en-US" dirty="0" err="1" smtClean="0">
                <a:latin typeface="Cambria" panose="02040503050406030204" pitchFamily="18" charset="0"/>
              </a:rPr>
              <a:t>tuleb</a:t>
            </a:r>
            <a:r>
              <a:rPr lang="en-US" dirty="0" smtClean="0">
                <a:latin typeface="Cambria" panose="02040503050406030204" pitchFamily="18" charset="0"/>
              </a:rPr>
              <a:t> </a:t>
            </a:r>
            <a:r>
              <a:rPr lang="en-US" dirty="0" err="1" smtClean="0">
                <a:latin typeface="Cambria" panose="02040503050406030204" pitchFamily="18" charset="0"/>
              </a:rPr>
              <a:t>veel</a:t>
            </a:r>
            <a:r>
              <a:rPr lang="en-US" dirty="0" smtClean="0">
                <a:latin typeface="Cambria" panose="02040503050406030204" pitchFamily="18" charset="0"/>
              </a:rPr>
              <a:t> </a:t>
            </a:r>
            <a:r>
              <a:rPr lang="en-US" b="1" dirty="0" smtClean="0">
                <a:solidFill>
                  <a:schemeClr val="accent2">
                    <a:lumMod val="75000"/>
                  </a:schemeClr>
                </a:solidFill>
                <a:latin typeface="Cambria" panose="02040503050406030204" pitchFamily="18" charset="0"/>
              </a:rPr>
              <a:t>s</a:t>
            </a:r>
            <a:r>
              <a:rPr lang="et-EE" b="1" dirty="0" smtClean="0">
                <a:solidFill>
                  <a:schemeClr val="accent2">
                    <a:lumMod val="75000"/>
                  </a:schemeClr>
                </a:solidFill>
                <a:latin typeface="Cambria" panose="02040503050406030204" pitchFamily="18" charset="0"/>
              </a:rPr>
              <a:t>teroidaknest</a:t>
            </a:r>
            <a:r>
              <a:rPr lang="et-EE" dirty="0" smtClean="0">
                <a:latin typeface="Cambria" panose="02040503050406030204" pitchFamily="18" charset="0"/>
              </a:rPr>
              <a:t>, </a:t>
            </a:r>
            <a:r>
              <a:rPr lang="et-EE" b="1" dirty="0" smtClean="0">
                <a:solidFill>
                  <a:schemeClr val="accent2">
                    <a:lumMod val="75000"/>
                  </a:schemeClr>
                </a:solidFill>
                <a:latin typeface="Cambria" panose="02040503050406030204" pitchFamily="18" charset="0"/>
              </a:rPr>
              <a:t>solaarkomedoonidest</a:t>
            </a:r>
            <a:r>
              <a:rPr lang="et-EE" dirty="0" smtClean="0">
                <a:latin typeface="Cambria" panose="02040503050406030204" pitchFamily="18" charset="0"/>
              </a:rPr>
              <a:t> ja teistest aknetaolistest löövetest.</a:t>
            </a:r>
            <a:endParaRPr lang="ru-RU" dirty="0">
              <a:latin typeface="Cambria" panose="020405030504060302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5266" r="3126" b="25288"/>
          <a:stretch/>
        </p:blipFill>
        <p:spPr>
          <a:xfrm>
            <a:off x="6401901" y="1250799"/>
            <a:ext cx="2339788" cy="1431854"/>
          </a:xfrm>
          <a:prstGeom prst="rect">
            <a:avLst/>
          </a:prstGeom>
          <a:ln>
            <a:noFill/>
          </a:ln>
          <a:effectLst>
            <a:softEdge rad="112500"/>
          </a:effectLst>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5614" t="6870" r="5675" b="17315"/>
          <a:stretch/>
        </p:blipFill>
        <p:spPr>
          <a:xfrm>
            <a:off x="6401901" y="2875250"/>
            <a:ext cx="2339788" cy="159934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1901" y="4659458"/>
            <a:ext cx="2441031" cy="1629571"/>
          </a:xfrm>
          <a:prstGeom prst="rect">
            <a:avLst/>
          </a:prstGeom>
          <a:ln>
            <a:noFill/>
          </a:ln>
          <a:effectLst>
            <a:softEdge rad="112500"/>
          </a:effectLst>
        </p:spPr>
      </p:pic>
      <p:cxnSp>
        <p:nvCxnSpPr>
          <p:cNvPr id="9" name="Прямая со стрелкой 8"/>
          <p:cNvCxnSpPr/>
          <p:nvPr/>
        </p:nvCxnSpPr>
        <p:spPr>
          <a:xfrm>
            <a:off x="5314493" y="5054156"/>
            <a:ext cx="1232087" cy="806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5745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TotalTime>
  <Words>1882</Words>
  <Application>Microsoft Office PowerPoint</Application>
  <PresentationFormat>Широкоэкранный</PresentationFormat>
  <Paragraphs>284</Paragraphs>
  <Slides>34</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Calibri</vt:lpstr>
      <vt:lpstr>Calibri Light</vt:lpstr>
      <vt:lpstr>Cambria</vt:lpstr>
      <vt:lpstr>Wingdings</vt:lpstr>
      <vt:lpstr>Тема Office</vt:lpstr>
      <vt:lpstr>AKNE  (acne vulgaris)</vt:lpstr>
      <vt:lpstr>1. MÕISTE</vt:lpstr>
      <vt:lpstr>2.ETIOLOOGIA JA PATOGENEES</vt:lpstr>
      <vt:lpstr>2.Etioloogia ja patogenees</vt:lpstr>
      <vt:lpstr>2.Etioloogia ja patogenees</vt:lpstr>
      <vt:lpstr>3.KLIINILINE PILT </vt:lpstr>
      <vt:lpstr>4.AKNE VORMID </vt:lpstr>
      <vt:lpstr>4.Akne vormid</vt:lpstr>
      <vt:lpstr>5.DIFFERENTSIAALDIAGNOOS</vt:lpstr>
      <vt:lpstr>6. RAVI</vt:lpstr>
      <vt:lpstr>6.Ravi</vt:lpstr>
      <vt:lpstr>Kasutatud kirjandus:</vt:lpstr>
      <vt:lpstr>Презентация PowerPoint</vt:lpstr>
      <vt:lpstr>RAVI</vt:lpstr>
      <vt:lpstr>1.BENSOÜÜLPEROKSIID</vt:lpstr>
      <vt:lpstr> </vt:lpstr>
      <vt:lpstr>Презентация PowerPoint</vt:lpstr>
      <vt:lpstr>Презентация PowerPoint</vt:lpstr>
      <vt:lpstr>Презентация PowerPoint</vt:lpstr>
      <vt:lpstr>2.PAIKSED RETINOIDID</vt:lpstr>
      <vt:lpstr>Презентация PowerPoint</vt:lpstr>
      <vt:lpstr>Презентация PowerPoint</vt:lpstr>
      <vt:lpstr>Презентация PowerPoint</vt:lpstr>
      <vt:lpstr>3.PAIKSED ANTIBIOOTIKUMID</vt:lpstr>
      <vt:lpstr>DUAC GEEL 10MG\ 50MG</vt:lpstr>
      <vt:lpstr>Презентация PowerPoint</vt:lpstr>
      <vt:lpstr>Презентация PowerPoint</vt:lpstr>
      <vt:lpstr>4.ASELAIINHAPE</vt:lpstr>
      <vt:lpstr>SKINOREN, 20% KREEM</vt:lpstr>
      <vt:lpstr>Презентация PowerPoint</vt:lpstr>
      <vt:lpstr>5. AHA-happed</vt:lpstr>
      <vt:lpstr>Valgusravi </vt:lpstr>
      <vt:lpstr>Laserid </vt:lpstr>
      <vt:lpstr>Kasutatud kirjandus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AKNE (acne vulgaris)</dc:title>
  <dc:creator>Jana J.</dc:creator>
  <cp:lastModifiedBy>Jana J.</cp:lastModifiedBy>
  <cp:revision>38</cp:revision>
  <dcterms:created xsi:type="dcterms:W3CDTF">2018-03-22T13:56:04Z</dcterms:created>
  <dcterms:modified xsi:type="dcterms:W3CDTF">2018-03-22T21:49:56Z</dcterms:modified>
</cp:coreProperties>
</file>