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2" autoAdjust="0"/>
    <p:restoredTop sz="78613" autoAdjust="0"/>
  </p:normalViewPr>
  <p:slideViewPr>
    <p:cSldViewPr snapToGrid="0">
      <p:cViewPr varScale="1">
        <p:scale>
          <a:sx n="54" d="100"/>
          <a:sy n="54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317F-00DC-424C-B0CC-DE7F3C81EC7B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95C8C-1B20-4F9B-A427-692BEB2A8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Temporaalses fossas</a:t>
            </a:r>
            <a:r>
              <a:rPr lang="et-EE" baseline="0" dirty="0" smtClean="0"/>
              <a:t> on m.temporalis,</a:t>
            </a:r>
            <a:endParaRPr lang="ru-RU" baseline="0" dirty="0" smtClean="0"/>
          </a:p>
          <a:p>
            <a:r>
              <a:rPr lang="et-EE" baseline="0" dirty="0" smtClean="0"/>
              <a:t>https://slideplayer.com/slide/6274898/21/images/59/Masticator+Space+with+Subspaces.jpg</a:t>
            </a:r>
            <a:r>
              <a:rPr lang="ru-RU" baseline="0" dirty="0" smtClean="0"/>
              <a:t>,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et-EE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95C8C-1B20-4F9B-A427-692BEB2A89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2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Süsteemset</a:t>
            </a:r>
            <a:r>
              <a:rPr lang="et-EE" baseline="0" dirty="0" smtClean="0"/>
              <a:t> MSA d põhjustab immunodefitsiit</a:t>
            </a:r>
            <a:endParaRPr lang="et-EE" dirty="0" smtClean="0"/>
          </a:p>
          <a:p>
            <a:r>
              <a:rPr lang="et-EE" dirty="0" smtClean="0">
                <a:solidFill>
                  <a:srgbClr val="FF0000"/>
                </a:solidFill>
              </a:rPr>
              <a:t>Sarnaselt TMDga – algsümptomiteks on trismus, TMJ valu.</a:t>
            </a:r>
          </a:p>
          <a:p>
            <a:r>
              <a:rPr lang="et-EE" dirty="0" smtClean="0">
                <a:solidFill>
                  <a:srgbClr val="FF0000"/>
                </a:solidFill>
              </a:rPr>
              <a:t>Orofasiaalne valu ja lõualuu limiteeritud liikumine (ilma infektsioonita) -&gt; TMD,</a:t>
            </a:r>
          </a:p>
          <a:p>
            <a:r>
              <a:rPr lang="et-EE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95C8C-1B20-4F9B-A427-692BEB2A89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3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WBC – white bloob cell - </a:t>
            </a:r>
            <a:r>
              <a:rPr lang="et-EE" dirty="0" smtClean="0">
                <a:effectLst/>
              </a:rPr>
              <a:t>4,5 – 10,4E9/L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Georgia" panose="02040502050405020303" pitchFamily="18" charset="0"/>
              </a:rPr>
              <a:t>Antibakteriaalne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1200" dirty="0" err="1" smtClean="0">
                <a:latin typeface="Georgia" panose="02040502050405020303" pitchFamily="18" charset="0"/>
              </a:rPr>
              <a:t>ravi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1200" dirty="0" err="1" smtClean="0">
                <a:latin typeface="Georgia" panose="02040502050405020303" pitchFamily="18" charset="0"/>
              </a:rPr>
              <a:t>dreneerimisega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1200" dirty="0" err="1" smtClean="0">
                <a:latin typeface="Georgia" panose="02040502050405020303" pitchFamily="18" charset="0"/>
              </a:rPr>
              <a:t>osutusid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1200" dirty="0" err="1" smtClean="0">
                <a:latin typeface="Georgia" panose="02040502050405020303" pitchFamily="18" charset="0"/>
              </a:rPr>
              <a:t>effektiivseks</a:t>
            </a:r>
            <a:r>
              <a:rPr lang="en-US" sz="1200" dirty="0" smtClean="0">
                <a:latin typeface="Georgia" panose="02040502050405020303" pitchFamily="18" charset="0"/>
              </a:rPr>
              <a:t> MSA </a:t>
            </a:r>
            <a:r>
              <a:rPr lang="en-US" sz="1200" dirty="0" err="1" smtClean="0">
                <a:latin typeface="Georgia" panose="02040502050405020303" pitchFamily="18" charset="0"/>
              </a:rPr>
              <a:t>ravimise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1200" dirty="0" err="1" smtClean="0">
                <a:latin typeface="Georgia" panose="02040502050405020303" pitchFamily="18" charset="0"/>
              </a:rPr>
              <a:t>puhul</a:t>
            </a:r>
            <a:r>
              <a:rPr lang="en-US" sz="1200" dirty="0" smtClean="0"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95C8C-1B20-4F9B-A427-692BEB2A89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5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 smtClean="0">
                <a:latin typeface="Georgia" panose="02040502050405020303" pitchFamily="18" charset="0"/>
              </a:rPr>
              <a:t>Samas patsiendil alguses oli vale diagnoos – EMOs diagnoositi </a:t>
            </a:r>
            <a:r>
              <a:rPr lang="et-EE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TML artriit.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</a:t>
            </a:r>
            <a:r>
              <a:rPr lang="et-EE" dirty="0" smtClean="0"/>
              <a:t>äheldati</a:t>
            </a:r>
            <a:r>
              <a:rPr lang="et-EE" baseline="0" dirty="0" smtClean="0"/>
              <a:t> teises uuringus ka, et </a:t>
            </a:r>
            <a:r>
              <a:rPr lang="et-EE" dirty="0" smtClean="0"/>
              <a:t>peale periodontiitse D27 ekstraktsiooni  ja D38 perikoroniiiti diagnoosilks pannakse TML artriit,</a:t>
            </a:r>
            <a:r>
              <a:rPr lang="et-EE" baseline="0" dirty="0" smtClean="0"/>
              <a:t> mis on VALE!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viisi, kuidas võib tekitada TMj infektsioon:</a:t>
            </a:r>
          </a:p>
          <a:p>
            <a:pPr marL="228600" indent="-228600">
              <a:buFont typeface="+mj-lt"/>
              <a:buAutoNum type="alphaLcParenR"/>
            </a:pPr>
            <a:r>
              <a:rPr lang="et-E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Hüpereemia tõttu suureneb mikroorganismide esimemist.</a:t>
            </a:r>
          </a:p>
          <a:p>
            <a:pPr marL="228600" indent="-228600">
              <a:buFont typeface="+mj-lt"/>
              <a:buAutoNum type="alphaLcParenR"/>
            </a:pPr>
            <a:r>
              <a:rPr lang="et-E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Anaoomiline murd – teeb mikroobidelie sissepääsu.</a:t>
            </a:r>
          </a:p>
          <a:p>
            <a:pPr marL="228600" indent="-228600">
              <a:buFont typeface="+mj-lt"/>
              <a:buAutoNum type="alphaLcParenR"/>
            </a:pPr>
            <a:r>
              <a:rPr lang="et-E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Hematoom põhjustab bakterite kasvu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95C8C-1B20-4F9B-A427-692BEB2A89D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9665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1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7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9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9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8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4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8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4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9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31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122645" cy="3329581"/>
          </a:xfrm>
        </p:spPr>
        <p:txBody>
          <a:bodyPr/>
          <a:lstStyle/>
          <a:p>
            <a:r>
              <a:rPr lang="et-EE" sz="5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Abstsessi moodustumine mastikatoorruumis peale akupressuuri</a:t>
            </a:r>
            <a:endParaRPr lang="ru-RU" sz="5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139" y="5715226"/>
            <a:ext cx="8825658" cy="861420"/>
          </a:xfrm>
        </p:spPr>
        <p:txBody>
          <a:bodyPr>
            <a:normAutofit fontScale="70000" lnSpcReduction="20000"/>
          </a:bodyPr>
          <a:lstStyle/>
          <a:p>
            <a:r>
              <a:rPr lang="et-EE" dirty="0" smtClean="0"/>
              <a:t>Jana Jakovleva</a:t>
            </a:r>
          </a:p>
          <a:p>
            <a:r>
              <a:rPr lang="et-EE" dirty="0" smtClean="0"/>
              <a:t>Kliiniline mikrobioloogia</a:t>
            </a:r>
          </a:p>
          <a:p>
            <a:r>
              <a:rPr lang="et-EE" dirty="0" smtClean="0"/>
              <a:t>Tartu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et-EE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4. Arutelu:</a:t>
            </a:r>
            <a:endParaRPr lang="ru-RU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19" y="1326087"/>
            <a:ext cx="8946541" cy="5145051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 smtClean="0">
                <a:latin typeface="Georgia" panose="02040502050405020303" pitchFamily="18" charset="0"/>
              </a:rPr>
              <a:t>Abstsessi moodustumine mastikatoorses ruumis on suhteliselt  haruldane.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dirty="0">
                <a:latin typeface="Georgia" panose="02040502050405020303" pitchFamily="18" charset="0"/>
              </a:rPr>
              <a:t>Tüüpilised MSA kliinilised sümptomid on trism, tundlikkus mälumislihastes – need sümptomid </a:t>
            </a:r>
            <a:r>
              <a:rPr lang="et-EE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esinevad ka </a:t>
            </a:r>
            <a:r>
              <a:rPr lang="et-EE" sz="2400" dirty="0">
                <a:latin typeface="Georgia" panose="02040502050405020303" pitchFamily="18" charset="0"/>
              </a:rPr>
              <a:t>TMD haigetel.</a:t>
            </a:r>
          </a:p>
          <a:p>
            <a:endParaRPr lang="et-EE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2400" dirty="0" smtClean="0">
                <a:latin typeface="Georgia" panose="02040502050405020303" pitchFamily="18" charset="0"/>
              </a:rPr>
              <a:t>Odontogeensed põhjused, mis võivad tekitada MSA :</a:t>
            </a:r>
          </a:p>
          <a:p>
            <a:pPr marL="0" indent="0">
              <a:buNone/>
            </a:pPr>
            <a:endParaRPr lang="et-EE" sz="2400" dirty="0" smtClean="0"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Periodontiit, perikoroniit, kaaries, mädane pulpiit</a:t>
            </a:r>
            <a:r>
              <a:rPr lang="et-EE" sz="2400" dirty="0" smtClean="0">
                <a:latin typeface="Georgia" panose="02040502050405020303" pitchFamily="18" charset="0"/>
              </a:rPr>
              <a:t>, 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ekstraktsioonihaav.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t-EE" sz="2400" dirty="0" smtClean="0">
                <a:latin typeface="Georgia" panose="02040502050405020303" pitchFamily="18" charset="0"/>
              </a:rPr>
              <a:t>Lisaks s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inusiidid, siinuse fraktuurid, maxilla osteomüeliidid</a:t>
            </a:r>
            <a:r>
              <a:rPr lang="et-EE" sz="2400" dirty="0" smtClean="0">
                <a:latin typeface="Georgia" panose="02040502050405020303" pitchFamily="18" charset="0"/>
              </a:rPr>
              <a:t>, temporomandibulaarne 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artroskoopia</a:t>
            </a:r>
            <a:r>
              <a:rPr lang="et-EE" sz="2400" dirty="0" smtClean="0">
                <a:latin typeface="Georgia" panose="02040502050405020303" pitchFamily="18" charset="0"/>
              </a:rPr>
              <a:t> ja 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trauma</a:t>
            </a:r>
            <a:r>
              <a:rPr lang="et-EE" sz="2400" dirty="0" smtClean="0">
                <a:latin typeface="Georgia" panose="02040502050405020303" pitchFamily="18" charset="0"/>
              </a:rPr>
              <a:t> samuti võivad tekitada MSA.</a:t>
            </a:r>
          </a:p>
          <a:p>
            <a:endParaRPr lang="et-EE" dirty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7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et-EE" sz="28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Arutelu (2):</a:t>
            </a:r>
            <a:endParaRPr lang="ru-RU" sz="28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005" y="1120933"/>
            <a:ext cx="10854226" cy="5068851"/>
          </a:xfrm>
        </p:spPr>
        <p:txBody>
          <a:bodyPr>
            <a:normAutofit lnSpcReduction="10000"/>
          </a:bodyPr>
          <a:lstStyle/>
          <a:p>
            <a:r>
              <a:rPr lang="et-EE" sz="2400" dirty="0" smtClean="0">
                <a:latin typeface="Georgia" panose="02040502050405020303" pitchFamily="18" charset="0"/>
              </a:rPr>
              <a:t>K</a:t>
            </a:r>
            <a:r>
              <a:rPr lang="en-US" sz="2400" dirty="0" smtClean="0">
                <a:latin typeface="Georgia" panose="02040502050405020303" pitchFamily="18" charset="0"/>
              </a:rPr>
              <a:t>as</a:t>
            </a:r>
            <a:r>
              <a:rPr lang="et-EE" sz="2400" dirty="0" smtClean="0">
                <a:latin typeface="Georgia" panose="02040502050405020303" pitchFamily="18" charset="0"/>
              </a:rPr>
              <a:t> </a:t>
            </a:r>
            <a:r>
              <a:rPr lang="et-EE" sz="2400" dirty="0">
                <a:latin typeface="Georgia" panose="02040502050405020303" pitchFamily="18" charset="0"/>
              </a:rPr>
              <a:t>antud </a:t>
            </a:r>
            <a:r>
              <a:rPr lang="et-EE" sz="2400" dirty="0" smtClean="0">
                <a:latin typeface="Georgia" panose="02040502050405020303" pitchFamily="18" charset="0"/>
              </a:rPr>
              <a:t>situatsioonis akupunktuurravi tekitas  komplikatsiooni</a:t>
            </a:r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?</a:t>
            </a:r>
            <a:r>
              <a:rPr lang="en-US" sz="2400" dirty="0" smtClean="0">
                <a:latin typeface="Georgia" panose="02040502050405020303" pitchFamily="18" charset="0"/>
              </a:rPr>
              <a:t> CT </a:t>
            </a:r>
            <a:r>
              <a:rPr lang="en-US" sz="2400" dirty="0" err="1" smtClean="0">
                <a:latin typeface="Georgia" panose="02040502050405020303" pitchFamily="18" charset="0"/>
              </a:rPr>
              <a:t>uuringus</a:t>
            </a:r>
            <a:r>
              <a:rPr lang="en-US" sz="2400" dirty="0" smtClean="0">
                <a:latin typeface="Georgia" panose="02040502050405020303" pitchFamily="18" charset="0"/>
              </a:rPr>
              <a:t> ja </a:t>
            </a:r>
            <a:r>
              <a:rPr lang="en-US" sz="2400" dirty="0" err="1" smtClean="0">
                <a:latin typeface="Georgia" panose="02040502050405020303" pitchFamily="18" charset="0"/>
              </a:rPr>
              <a:t>kliiniliselt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pole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leitud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t-EE" sz="2400" dirty="0" smtClean="0">
                <a:latin typeface="Georgia" panose="02040502050405020303" pitchFamily="18" charset="0"/>
              </a:rPr>
              <a:t>mastikatoorruumi ümbritsevates kudedes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õletikku!</a:t>
            </a:r>
            <a:endParaRPr lang="et-EE" sz="2400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Anamneesis on trauma, mis põhjustas TMD.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O</a:t>
            </a:r>
            <a:r>
              <a:rPr lang="en-US" sz="2400" dirty="0" smtClean="0">
                <a:latin typeface="Georgia" panose="02040502050405020303" pitchFamily="18" charset="0"/>
              </a:rPr>
              <a:t>n</a:t>
            </a:r>
            <a:r>
              <a:rPr lang="et-EE" sz="2400" dirty="0" smtClean="0">
                <a:latin typeface="Georgia" panose="02040502050405020303" pitchFamily="18" charset="0"/>
              </a:rPr>
              <a:t> potentsiaal</a:t>
            </a:r>
            <a:r>
              <a:rPr lang="en-US" sz="2400" dirty="0" smtClean="0">
                <a:latin typeface="Georgia" panose="02040502050405020303" pitchFamily="18" charset="0"/>
              </a:rPr>
              <a:t>s</a:t>
            </a:r>
            <a:r>
              <a:rPr lang="et-EE" sz="2400" dirty="0" smtClean="0">
                <a:latin typeface="Georgia" panose="02040502050405020303" pitchFamily="18" charset="0"/>
              </a:rPr>
              <a:t>e infektsiooni allikad –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fraktureerunud juur periapikaallkollega.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S. intermedius </a:t>
            </a:r>
            <a:r>
              <a:rPr lang="et-EE" sz="2400" i="1" dirty="0" smtClean="0">
                <a:latin typeface="Georgia" panose="02040502050405020303" pitchFamily="18" charset="0"/>
              </a:rPr>
              <a:t>on </a:t>
            </a:r>
            <a:r>
              <a:rPr lang="et-EE" sz="2400" dirty="0" smtClean="0">
                <a:latin typeface="Georgia" panose="02040502050405020303" pitchFamily="18" charset="0"/>
              </a:rPr>
              <a:t> S.</a:t>
            </a:r>
            <a:r>
              <a:rPr lang="et-EE" sz="2400" i="1" dirty="0" smtClean="0">
                <a:latin typeface="Georgia" panose="02040502050405020303" pitchFamily="18" charset="0"/>
              </a:rPr>
              <a:t>milleri</a:t>
            </a:r>
            <a:r>
              <a:rPr lang="et-EE" sz="2400" dirty="0" smtClean="0">
                <a:latin typeface="Georgia" panose="02040502050405020303" pitchFamily="18" charset="0"/>
              </a:rPr>
              <a:t> grupp, mis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kuulub</a:t>
            </a:r>
            <a:r>
              <a:rPr lang="et-EE" sz="2400" dirty="0" smtClean="0">
                <a:latin typeface="Georgia" panose="02040502050405020303" pitchFamily="18" charset="0"/>
              </a:rPr>
              <a:t> normaals</a:t>
            </a:r>
            <a:r>
              <a:rPr lang="en-US" sz="2400" dirty="0" smtClean="0">
                <a:latin typeface="Georgia" panose="02040502050405020303" pitchFamily="18" charset="0"/>
              </a:rPr>
              <a:t>s</a:t>
            </a:r>
            <a:r>
              <a:rPr lang="et-EE" sz="2400" dirty="0" smtClean="0">
                <a:latin typeface="Georgia" panose="02040502050405020303" pitchFamily="18" charset="0"/>
              </a:rPr>
              <a:t>e suu mikrofoloora</a:t>
            </a:r>
            <a:r>
              <a:rPr lang="en-US" sz="2400" dirty="0" err="1" smtClean="0">
                <a:latin typeface="Georgia" panose="02040502050405020303" pitchFamily="18" charset="0"/>
              </a:rPr>
              <a:t>sse</a:t>
            </a:r>
            <a:r>
              <a:rPr lang="en-US" sz="2400" dirty="0" smtClean="0">
                <a:latin typeface="Georgia" panose="02040502050405020303" pitchFamily="18" charset="0"/>
              </a:rPr>
              <a:t>. </a:t>
            </a:r>
            <a:r>
              <a:rPr lang="en-US" sz="2400" dirty="0" err="1" smtClean="0">
                <a:latin typeface="Georgia" panose="02040502050405020303" pitchFamily="18" charset="0"/>
              </a:rPr>
              <a:t>Samas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uuringutest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leitud</a:t>
            </a:r>
            <a:r>
              <a:rPr lang="en-US" sz="2400" dirty="0" smtClean="0">
                <a:latin typeface="Georgia" panose="02040502050405020303" pitchFamily="18" charset="0"/>
              </a:rPr>
              <a:t>, et </a:t>
            </a:r>
            <a:r>
              <a:rPr lang="en-US" sz="2400" i="1" dirty="0" smtClean="0">
                <a:latin typeface="Georgia" panose="02040502050405020303" pitchFamily="18" charset="0"/>
              </a:rPr>
              <a:t>S. </a:t>
            </a:r>
            <a:r>
              <a:rPr lang="en-US" sz="2400" i="1" dirty="0" err="1" smtClean="0">
                <a:latin typeface="Georgia" panose="02040502050405020303" pitchFamily="18" charset="0"/>
              </a:rPr>
              <a:t>intermedius</a:t>
            </a:r>
            <a:r>
              <a:rPr lang="en-US" sz="2400" i="1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hematogeenselt</a:t>
            </a:r>
            <a:r>
              <a:rPr lang="en-US" sz="2400" dirty="0" smtClean="0">
                <a:latin typeface="Georgia" panose="02040502050405020303" pitchFamily="18" charset="0"/>
              </a:rPr>
              <a:t> v</a:t>
            </a:r>
            <a:r>
              <a:rPr lang="et-EE" sz="2400" dirty="0" smtClean="0">
                <a:latin typeface="Georgia" panose="02040502050405020303" pitchFamily="18" charset="0"/>
              </a:rPr>
              <a:t>õib </a:t>
            </a:r>
            <a:r>
              <a:rPr lang="en-US" sz="2400" dirty="0" smtClean="0">
                <a:latin typeface="Georgia" panose="02040502050405020303" pitchFamily="18" charset="0"/>
              </a:rPr>
              <a:t>olla</a:t>
            </a:r>
            <a:r>
              <a:rPr lang="et-EE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seotud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pea- ja </a:t>
            </a:r>
            <a:r>
              <a:rPr lang="en-US" sz="2400" b="1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kaela</a:t>
            </a:r>
            <a:r>
              <a:rPr lang="en-US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pehmete</a:t>
            </a:r>
            <a:r>
              <a:rPr lang="en-US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kudede</a:t>
            </a:r>
            <a:r>
              <a:rPr lang="en-US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infektsioonidega</a:t>
            </a:r>
            <a:r>
              <a:rPr lang="en-US" sz="2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.</a:t>
            </a:r>
            <a:endParaRPr lang="et-EE" sz="2400" b="1" u="sng" dirty="0" smtClean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  <a:p>
            <a:endParaRPr lang="et-E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et-EE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Kokkuvõte:</a:t>
            </a:r>
            <a:endParaRPr lang="ru-RU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662519"/>
            <a:ext cx="8946541" cy="4195481"/>
          </a:xfrm>
        </p:spPr>
        <p:txBody>
          <a:bodyPr/>
          <a:lstStyle/>
          <a:p>
            <a:r>
              <a:rPr lang="en-US" sz="2400" dirty="0" smtClean="0">
                <a:latin typeface="Georgia" panose="02040502050405020303" pitchFamily="18" charset="0"/>
              </a:rPr>
              <a:t>V</a:t>
            </a:r>
            <a:r>
              <a:rPr lang="et-EE" sz="2400" dirty="0" smtClean="0">
                <a:latin typeface="Georgia" panose="02040502050405020303" pitchFamily="18" charset="0"/>
              </a:rPr>
              <a:t>õib </a:t>
            </a:r>
            <a:r>
              <a:rPr lang="en-US" sz="2400" dirty="0" err="1" smtClean="0">
                <a:latin typeface="Georgia" panose="02040502050405020303" pitchFamily="18" charset="0"/>
              </a:rPr>
              <a:t>oletada</a:t>
            </a:r>
            <a:r>
              <a:rPr lang="et-EE" sz="2400" dirty="0" smtClean="0">
                <a:latin typeface="Georgia" panose="02040502050405020303" pitchFamily="18" charset="0"/>
              </a:rPr>
              <a:t>, et </a:t>
            </a:r>
            <a:r>
              <a:rPr lang="en-US" sz="2400" dirty="0" err="1" smtClean="0">
                <a:latin typeface="Georgia" panose="02040502050405020303" pitchFamily="18" charset="0"/>
              </a:rPr>
              <a:t>peatrauma</a:t>
            </a:r>
            <a:r>
              <a:rPr lang="en-US" sz="2400" dirty="0" smtClean="0">
                <a:latin typeface="Georgia" panose="02040502050405020303" pitchFamily="18" charset="0"/>
              </a:rPr>
              <a:t> p</a:t>
            </a:r>
            <a:r>
              <a:rPr lang="et-EE" sz="2400" dirty="0" smtClean="0">
                <a:latin typeface="Georgia" panose="02040502050405020303" pitchFamily="18" charset="0"/>
              </a:rPr>
              <a:t>õhjustas hematoomi tekkimist mastikatoorruumis ning </a:t>
            </a:r>
            <a:r>
              <a:rPr lang="en-US" sz="2400" i="1" dirty="0" err="1">
                <a:latin typeface="Georgia" panose="02040502050405020303" pitchFamily="18" charset="0"/>
              </a:rPr>
              <a:t>S.intermedius</a:t>
            </a:r>
            <a:r>
              <a:rPr lang="en-US" sz="2400" i="1" dirty="0">
                <a:latin typeface="Georgia" panose="02040502050405020303" pitchFamily="18" charset="0"/>
              </a:rPr>
              <a:t> </a:t>
            </a:r>
            <a:r>
              <a:rPr lang="ru-RU" sz="2400" i="1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suu</a:t>
            </a:r>
            <a:r>
              <a:rPr lang="et-EE" sz="2400" dirty="0" smtClean="0">
                <a:latin typeface="Georgia" panose="02040502050405020303" pitchFamily="18" charset="0"/>
              </a:rPr>
              <a:t>õõnest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levis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hematogeenselt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t-EE" sz="2400" dirty="0" smtClean="0">
                <a:latin typeface="Georgia" panose="02040502050405020303" pitchFamily="18" charset="0"/>
              </a:rPr>
              <a:t>mastikatoorruumi.</a:t>
            </a:r>
            <a:endParaRPr lang="en-US" sz="2400" dirty="0" smtClean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6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Kasutatud</a:t>
            </a:r>
            <a:r>
              <a:rPr lang="en-US" dirty="0" smtClean="0"/>
              <a:t> </a:t>
            </a:r>
            <a:r>
              <a:rPr lang="en-US" dirty="0" err="1" smtClean="0"/>
              <a:t>kirjandus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52918"/>
            <a:ext cx="10854228" cy="4195481"/>
          </a:xfrm>
        </p:spPr>
        <p:txBody>
          <a:bodyPr/>
          <a:lstStyle/>
          <a:p>
            <a:pPr marL="0" indent="0">
              <a:buNone/>
            </a:pPr>
            <a:r>
              <a:rPr lang="et-EE" b="1" dirty="0">
                <a:latin typeface="Georgia" panose="02040502050405020303" pitchFamily="18" charset="0"/>
              </a:rPr>
              <a:t>In-Chan Ko, Kyu-Ho Yoon, Kwan-Soo Park, Jeong-Kwon Cheong, Jung-Ho Bae, Kwon-Woo Lee, Young-Jai </a:t>
            </a:r>
            <a:r>
              <a:rPr lang="et-EE" b="1" dirty="0" smtClean="0">
                <a:latin typeface="Georgia" panose="02040502050405020303" pitchFamily="18" charset="0"/>
              </a:rPr>
              <a:t>Chin</a:t>
            </a:r>
            <a:r>
              <a:rPr lang="en-US" b="1" dirty="0" smtClean="0">
                <a:latin typeface="Georgia" panose="02040502050405020303" pitchFamily="18" charset="0"/>
              </a:rPr>
              <a:t>. (2015) </a:t>
            </a:r>
            <a:r>
              <a:rPr lang="et-EE" dirty="0" smtClean="0">
                <a:latin typeface="Georgia" panose="02040502050405020303" pitchFamily="18" charset="0"/>
              </a:rPr>
              <a:t>An </a:t>
            </a:r>
            <a:r>
              <a:rPr lang="et-EE" dirty="0">
                <a:latin typeface="Georgia" panose="02040502050405020303" pitchFamily="18" charset="0"/>
              </a:rPr>
              <a:t>unusual abscess formation in the masticator space </a:t>
            </a:r>
            <a:r>
              <a:rPr lang="et-EE" dirty="0" smtClean="0">
                <a:latin typeface="Georgia" panose="02040502050405020303" pitchFamily="18" charset="0"/>
              </a:rPr>
              <a:t>after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t-EE" dirty="0" smtClean="0">
                <a:latin typeface="Georgia" panose="02040502050405020303" pitchFamily="18" charset="0"/>
              </a:rPr>
              <a:t>acupressure </a:t>
            </a:r>
            <a:r>
              <a:rPr lang="et-EE" dirty="0">
                <a:latin typeface="Georgia" panose="02040502050405020303" pitchFamily="18" charset="0"/>
              </a:rPr>
              <a:t>massage: a case </a:t>
            </a:r>
            <a:r>
              <a:rPr lang="et-EE" dirty="0" smtClean="0">
                <a:latin typeface="Georgia" panose="02040502050405020303" pitchFamily="18" charset="0"/>
              </a:rPr>
              <a:t>report</a:t>
            </a:r>
            <a:r>
              <a:rPr lang="en-US" dirty="0" smtClean="0">
                <a:latin typeface="Georgia" panose="02040502050405020303" pitchFamily="18" charset="0"/>
              </a:rPr>
              <a:t>. </a:t>
            </a:r>
            <a:r>
              <a:rPr lang="et-EE" dirty="0" smtClean="0">
                <a:latin typeface="Georgia" panose="02040502050405020303" pitchFamily="18" charset="0"/>
              </a:rPr>
              <a:t>Department </a:t>
            </a:r>
            <a:r>
              <a:rPr lang="et-EE" dirty="0">
                <a:latin typeface="Georgia" panose="02040502050405020303" pitchFamily="18" charset="0"/>
              </a:rPr>
              <a:t>of Oral and Maxillofacial Surgery, Inje University Sanggye Paik Hospital, Inje University College of Medicine, Seoul, </a:t>
            </a:r>
            <a:r>
              <a:rPr lang="et-EE" dirty="0" smtClean="0">
                <a:latin typeface="Georgia" panose="02040502050405020303" pitchFamily="18" charset="0"/>
              </a:rPr>
              <a:t>Korea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i-FI" dirty="0">
                <a:latin typeface="Georgia" panose="02040502050405020303" pitchFamily="18" charset="0"/>
              </a:rPr>
              <a:t>http://</a:t>
            </a:r>
            <a:r>
              <a:rPr lang="fi-FI" dirty="0" smtClean="0">
                <a:latin typeface="Georgia" panose="02040502050405020303" pitchFamily="18" charset="0"/>
              </a:rPr>
              <a:t>dx.doi.org/10.5125/jkaoms.2015.41.1.52pISSN 2234-7550eISSN </a:t>
            </a:r>
            <a:r>
              <a:rPr lang="fi-FI" dirty="0">
                <a:latin typeface="Georgia" panose="02040502050405020303" pitchFamily="18" charset="0"/>
              </a:rPr>
              <a:t>2234-5930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771" y="233978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54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Tänan tähelepanu eest!</a:t>
            </a:r>
            <a:endParaRPr lang="ru-RU" sz="5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1.Mõisted:</a:t>
            </a:r>
            <a:endParaRPr lang="ru-RU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 smtClean="0">
                <a:latin typeface="Georgia" panose="02040502050405020303" pitchFamily="18" charset="0"/>
              </a:rPr>
              <a:t>Akupressuur =akupunktuur = nõelravi</a:t>
            </a:r>
          </a:p>
          <a:p>
            <a:r>
              <a:rPr lang="et-EE" sz="3200" dirty="0" smtClean="0">
                <a:latin typeface="Georgia" panose="02040502050405020303" pitchFamily="18" charset="0"/>
              </a:rPr>
              <a:t>MSA – </a:t>
            </a:r>
            <a:r>
              <a:rPr lang="et-EE" sz="3200" i="1" dirty="0" smtClean="0">
                <a:latin typeface="Georgia" panose="02040502050405020303" pitchFamily="18" charset="0"/>
              </a:rPr>
              <a:t>masticator-space abscess</a:t>
            </a:r>
            <a:r>
              <a:rPr lang="en-US" sz="3200" i="1" dirty="0" smtClean="0">
                <a:latin typeface="Georgia" panose="02040502050405020303" pitchFamily="18" charset="0"/>
              </a:rPr>
              <a:t>,</a:t>
            </a:r>
            <a:endParaRPr lang="et-EE" sz="3200" i="1" dirty="0" smtClean="0">
              <a:latin typeface="Georgia" panose="02040502050405020303" pitchFamily="18" charset="0"/>
            </a:endParaRPr>
          </a:p>
          <a:p>
            <a:r>
              <a:rPr lang="et-EE" sz="3200" i="1" dirty="0" smtClean="0">
                <a:latin typeface="Georgia" panose="02040502050405020303" pitchFamily="18" charset="0"/>
              </a:rPr>
              <a:t>TMD – temporomandibular disorders</a:t>
            </a:r>
            <a:r>
              <a:rPr lang="en-US" sz="3200" i="1" dirty="0" smtClean="0">
                <a:latin typeface="Georgia" panose="02040502050405020303" pitchFamily="18" charset="0"/>
              </a:rPr>
              <a:t>,</a:t>
            </a:r>
            <a:endParaRPr lang="et-EE" sz="3200" i="1" dirty="0" smtClean="0">
              <a:latin typeface="Georgia" panose="02040502050405020303" pitchFamily="18" charset="0"/>
            </a:endParaRPr>
          </a:p>
          <a:p>
            <a:r>
              <a:rPr lang="et-EE" sz="3200" i="1" dirty="0" smtClean="0">
                <a:latin typeface="Georgia" panose="02040502050405020303" pitchFamily="18" charset="0"/>
              </a:rPr>
              <a:t>ESR - </a:t>
            </a:r>
            <a:r>
              <a:rPr lang="et-EE" sz="3200" dirty="0">
                <a:latin typeface="Georgia" panose="02040502050405020303" pitchFamily="18" charset="0"/>
              </a:rPr>
              <a:t> </a:t>
            </a:r>
            <a:r>
              <a:rPr lang="et-EE" sz="3200" i="1" dirty="0" smtClean="0">
                <a:latin typeface="Georgia" panose="02040502050405020303" pitchFamily="18" charset="0"/>
              </a:rPr>
              <a:t>erythrocyte sedimentation rate</a:t>
            </a:r>
            <a:r>
              <a:rPr lang="et-EE" sz="3200" dirty="0" smtClean="0">
                <a:latin typeface="Georgia" panose="02040502050405020303" pitchFamily="18" charset="0"/>
              </a:rPr>
              <a:t> e. e</a:t>
            </a:r>
            <a:r>
              <a:rPr lang="et-EE" sz="3200" b="1" dirty="0" smtClean="0">
                <a:latin typeface="Georgia" panose="02040502050405020303" pitchFamily="18" charset="0"/>
              </a:rPr>
              <a:t>rütrotsüütide settekiirus</a:t>
            </a:r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41059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0265"/>
            <a:ext cx="7404463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latin typeface="Georgia" panose="02040502050405020303" pitchFamily="18" charset="0"/>
              </a:rPr>
              <a:t>Mastikatoorruum</a:t>
            </a:r>
            <a:r>
              <a:rPr lang="en-US" sz="2400" b="1" dirty="0" smtClean="0">
                <a:latin typeface="Georgia" panose="02040502050405020303" pitchFamily="18" charset="0"/>
              </a:rPr>
              <a:t> </a:t>
            </a:r>
            <a:r>
              <a:rPr lang="et-EE" sz="2400" b="1" dirty="0" smtClean="0">
                <a:latin typeface="Georgia" panose="02040502050405020303" pitchFamily="18" charset="0"/>
              </a:rPr>
              <a:t>:</a:t>
            </a:r>
            <a:endParaRPr lang="ru-RU" sz="2400" b="1" dirty="0">
              <a:latin typeface="Georgia" panose="02040502050405020303" pitchFamily="18" charset="0"/>
            </a:endParaRPr>
          </a:p>
          <a:p>
            <a:r>
              <a:rPr lang="en-US" sz="2400" dirty="0" err="1" smtClean="0">
                <a:latin typeface="Georgia" panose="02040502050405020303" pitchFamily="18" charset="0"/>
              </a:rPr>
              <a:t>Suprazygomatiline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osa</a:t>
            </a:r>
            <a:r>
              <a:rPr lang="en-US" sz="2400" dirty="0" smtClean="0">
                <a:latin typeface="Georgia" panose="02040502050405020303" pitchFamily="18" charset="0"/>
              </a:rPr>
              <a:t>: </a:t>
            </a:r>
            <a:r>
              <a:rPr lang="en-US" sz="2400" i="1" dirty="0">
                <a:latin typeface="Georgia" panose="02040502050405020303" pitchFamily="18" charset="0"/>
              </a:rPr>
              <a:t>t</a:t>
            </a:r>
            <a:r>
              <a:rPr lang="et-EE" sz="2400" i="1" dirty="0" smtClean="0">
                <a:latin typeface="Georgia" panose="02040502050405020303" pitchFamily="18" charset="0"/>
              </a:rPr>
              <a:t>emporal fossa </a:t>
            </a:r>
            <a:r>
              <a:rPr lang="et-EE" sz="2400" dirty="0" smtClean="0">
                <a:latin typeface="Georgia" panose="02040502050405020303" pitchFamily="18" charset="0"/>
              </a:rPr>
              <a:t>– </a:t>
            </a:r>
            <a:r>
              <a:rPr lang="et-EE" sz="2400" i="1" dirty="0" smtClean="0">
                <a:latin typeface="Georgia" panose="02040502050405020303" pitchFamily="18" charset="0"/>
              </a:rPr>
              <a:t>m. </a:t>
            </a:r>
            <a:r>
              <a:rPr lang="en-US" sz="2400" i="1" dirty="0" smtClean="0">
                <a:latin typeface="Georgia" panose="02040502050405020303" pitchFamily="18" charset="0"/>
              </a:rPr>
              <a:t>t</a:t>
            </a:r>
            <a:r>
              <a:rPr lang="et-EE" sz="2400" i="1" dirty="0" smtClean="0">
                <a:latin typeface="Georgia" panose="02040502050405020303" pitchFamily="18" charset="0"/>
              </a:rPr>
              <a:t>emporalis</a:t>
            </a:r>
          </a:p>
          <a:p>
            <a:r>
              <a:rPr lang="en-US" sz="2400" dirty="0" err="1" smtClean="0">
                <a:latin typeface="Georgia" panose="02040502050405020303" pitchFamily="18" charset="0"/>
              </a:rPr>
              <a:t>Infrazygomatiline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latin typeface="Georgia" panose="02040502050405020303" pitchFamily="18" charset="0"/>
              </a:rPr>
              <a:t>osa</a:t>
            </a:r>
            <a:r>
              <a:rPr lang="en-US" sz="2400" dirty="0" smtClean="0">
                <a:latin typeface="Georgia" panose="02040502050405020303" pitchFamily="18" charset="0"/>
              </a:rPr>
              <a:t>:  </a:t>
            </a:r>
            <a:r>
              <a:rPr lang="en-US" sz="2400" i="1" dirty="0">
                <a:latin typeface="Georgia" panose="02040502050405020303" pitchFamily="18" charset="0"/>
              </a:rPr>
              <a:t>i</a:t>
            </a:r>
            <a:r>
              <a:rPr lang="et-EE" sz="2400" i="1" dirty="0" smtClean="0">
                <a:latin typeface="Georgia" panose="02040502050405020303" pitchFamily="18" charset="0"/>
              </a:rPr>
              <a:t>nfratemporal fossa </a:t>
            </a:r>
            <a:r>
              <a:rPr lang="et-EE" sz="2400" dirty="0" smtClean="0">
                <a:latin typeface="Georgia" panose="02040502050405020303" pitchFamily="18" charset="0"/>
              </a:rPr>
              <a:t>– 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2400" dirty="0" smtClean="0">
                <a:latin typeface="Georgia" panose="02040502050405020303" pitchFamily="18" charset="0"/>
              </a:rPr>
              <a:t>             </a:t>
            </a:r>
            <a:r>
              <a:rPr lang="en-US" sz="2400" dirty="0" smtClean="0">
                <a:latin typeface="Georgia" panose="02040502050405020303" pitchFamily="18" charset="0"/>
              </a:rPr>
              <a:t>                            </a:t>
            </a:r>
            <a:r>
              <a:rPr lang="en-US" sz="2400" dirty="0" err="1" smtClean="0">
                <a:latin typeface="Georgia" panose="02040502050405020303" pitchFamily="18" charset="0"/>
              </a:rPr>
              <a:t>mediaalne</a:t>
            </a:r>
            <a:r>
              <a:rPr lang="en-US" sz="2400" dirty="0" smtClean="0">
                <a:latin typeface="Georgia" panose="02040502050405020303" pitchFamily="18" charset="0"/>
              </a:rPr>
              <a:t> ja </a:t>
            </a:r>
            <a:r>
              <a:rPr lang="en-US" sz="2400" dirty="0" err="1" smtClean="0">
                <a:latin typeface="Georgia" panose="02040502050405020303" pitchFamily="18" charset="0"/>
              </a:rPr>
              <a:t>lateraalne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endParaRPr lang="et-EE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0" y="0"/>
            <a:ext cx="452628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5" y="313673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et-EE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2. </a:t>
            </a:r>
            <a:r>
              <a:rPr lang="en-US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Sissejuhatus</a:t>
            </a:r>
            <a:r>
              <a:rPr lang="en-US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(2)</a:t>
            </a:r>
            <a:r>
              <a:rPr lang="et-EE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  <a:endParaRPr lang="ru-RU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2052918"/>
            <a:ext cx="11629292" cy="4195481"/>
          </a:xfrm>
        </p:spPr>
        <p:txBody>
          <a:bodyPr>
            <a:normAutofit/>
          </a:bodyPr>
          <a:lstStyle/>
          <a:p>
            <a:r>
              <a:rPr lang="et-EE" sz="2400" dirty="0" smtClean="0">
                <a:latin typeface="Georgia" panose="02040502050405020303" pitchFamily="18" charset="0"/>
              </a:rPr>
              <a:t>Kliiilised tunnused </a:t>
            </a:r>
            <a:r>
              <a:rPr lang="et-EE" sz="2400" b="1" dirty="0" smtClean="0">
                <a:latin typeface="Georgia" panose="02040502050405020303" pitchFamily="18" charset="0"/>
              </a:rPr>
              <a:t>MSA</a:t>
            </a:r>
            <a:r>
              <a:rPr lang="et-EE" sz="2400" dirty="0" smtClean="0">
                <a:latin typeface="Georgia" panose="02040502050405020303" pitchFamily="18" charset="0"/>
              </a:rPr>
              <a:t>, </a:t>
            </a:r>
            <a:r>
              <a:rPr lang="et-EE" sz="2400" b="1" dirty="0" smtClean="0">
                <a:latin typeface="Georgia" panose="02040502050405020303" pitchFamily="18" charset="0"/>
              </a:rPr>
              <a:t>parotiidi</a:t>
            </a:r>
            <a:r>
              <a:rPr lang="et-EE" sz="2400" dirty="0" smtClean="0">
                <a:latin typeface="Georgia" panose="02040502050405020303" pitchFamily="18" charset="0"/>
              </a:rPr>
              <a:t> ja </a:t>
            </a:r>
            <a:r>
              <a:rPr lang="et-EE" sz="2400" b="1" dirty="0" smtClean="0">
                <a:latin typeface="Georgia" panose="02040502050405020303" pitchFamily="18" charset="0"/>
              </a:rPr>
              <a:t>TMD vahel </a:t>
            </a:r>
            <a:r>
              <a:rPr lang="et-EE" sz="2400" dirty="0" smtClean="0">
                <a:latin typeface="Georgia" panose="02040502050405020303" pitchFamily="18" charset="0"/>
              </a:rPr>
              <a:t>on üsna </a:t>
            </a:r>
            <a:r>
              <a:rPr lang="et-EE" sz="2400" u="sng" dirty="0" smtClean="0">
                <a:latin typeface="Georgia" panose="02040502050405020303" pitchFamily="18" charset="0"/>
              </a:rPr>
              <a:t>sarnased.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MSA põhjuseks  tavaliselt on </a:t>
            </a:r>
            <a:r>
              <a:rPr lang="en-US" sz="2400" b="1" dirty="0" err="1" smtClean="0">
                <a:latin typeface="Georgia" panose="02040502050405020303" pitchFamily="18" charset="0"/>
              </a:rPr>
              <a:t>odontogeenne</a:t>
            </a:r>
            <a:r>
              <a:rPr lang="en-US" sz="2400" b="1" dirty="0" smtClean="0">
                <a:latin typeface="Georgia" panose="02040502050405020303" pitchFamily="18" charset="0"/>
              </a:rPr>
              <a:t> </a:t>
            </a:r>
            <a:r>
              <a:rPr lang="en-US" sz="2400" b="1" dirty="0" err="1" smtClean="0">
                <a:latin typeface="Georgia" panose="02040502050405020303" pitchFamily="18" charset="0"/>
              </a:rPr>
              <a:t>infekt</a:t>
            </a:r>
            <a:r>
              <a:rPr lang="et-EE" sz="2400" b="1" dirty="0">
                <a:latin typeface="Georgia" panose="02040502050405020303" pitchFamily="18" charset="0"/>
              </a:rPr>
              <a:t>s</a:t>
            </a:r>
            <a:r>
              <a:rPr lang="en-US" sz="2400" b="1" dirty="0" err="1" smtClean="0">
                <a:latin typeface="Georgia" panose="02040502050405020303" pitchFamily="18" charset="0"/>
              </a:rPr>
              <a:t>ioon</a:t>
            </a:r>
            <a:r>
              <a:rPr lang="et-EE" sz="2400" dirty="0" smtClean="0">
                <a:latin typeface="Georgia" panose="02040502050405020303" pitchFamily="18" charset="0"/>
              </a:rPr>
              <a:t>, kolmikn</a:t>
            </a:r>
            <a:r>
              <a:rPr lang="et-EE" sz="2400" dirty="0">
                <a:latin typeface="Georgia" panose="02040502050405020303" pitchFamily="18" charset="0"/>
              </a:rPr>
              <a:t>ä</a:t>
            </a:r>
            <a:r>
              <a:rPr lang="et-EE" sz="2400" dirty="0" smtClean="0">
                <a:latin typeface="Georgia" panose="02040502050405020303" pitchFamily="18" charset="0"/>
              </a:rPr>
              <a:t>rvi blokaad,  hamba ekstraktsioon.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 Lisaks odontogeensetele põhjustajatele esineb ka </a:t>
            </a:r>
            <a:r>
              <a:rPr lang="et-EE" sz="2400" b="1" dirty="0" smtClean="0">
                <a:latin typeface="Georgia" panose="02040502050405020303" pitchFamily="18" charset="0"/>
              </a:rPr>
              <a:t>ebatavaline MSA moodustumine.</a:t>
            </a:r>
            <a:endParaRPr lang="et-EE" sz="2400" dirty="0">
              <a:latin typeface="Georgia" panose="02040502050405020303" pitchFamily="18" charset="0"/>
            </a:endParaRPr>
          </a:p>
          <a:p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2754"/>
            <a:ext cx="9404723" cy="1400530"/>
          </a:xfrm>
        </p:spPr>
        <p:txBody>
          <a:bodyPr/>
          <a:lstStyle/>
          <a:p>
            <a:r>
              <a:rPr lang="et-EE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3. Juhtumi kirjeldus:</a:t>
            </a:r>
            <a:endParaRPr lang="ru-RU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69" y="1008186"/>
            <a:ext cx="11629292" cy="5849814"/>
          </a:xfrm>
        </p:spPr>
        <p:txBody>
          <a:bodyPr>
            <a:normAutofit lnSpcReduction="10000"/>
          </a:bodyPr>
          <a:lstStyle/>
          <a:p>
            <a:r>
              <a:rPr lang="et-EE" sz="2400" dirty="0" smtClean="0">
                <a:latin typeface="Georgia" panose="02040502050405020303" pitchFamily="18" charset="0"/>
              </a:rPr>
              <a:t>66-aastane mees pöördus EMOsse 3-päevase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TML valuga </a:t>
            </a:r>
            <a:r>
              <a:rPr lang="et-EE" sz="2400" dirty="0" smtClean="0">
                <a:latin typeface="Georgia" panose="02040502050405020303" pitchFamily="18" charset="0"/>
              </a:rPr>
              <a:t>peale näo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nõelravi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t-EE" sz="2400" dirty="0" smtClean="0">
                <a:latin typeface="Georgia" panose="02040502050405020303" pitchFamily="18" charset="0"/>
              </a:rPr>
              <a:t>saamist. 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24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Sümptomid:</a:t>
            </a:r>
          </a:p>
          <a:p>
            <a:r>
              <a:rPr lang="et-EE" sz="2400" dirty="0" smtClean="0">
                <a:latin typeface="Georgia" panose="02040502050405020303" pitchFamily="18" charset="0"/>
              </a:rPr>
              <a:t>Akuutne </a:t>
            </a:r>
            <a:r>
              <a:rPr lang="et-EE" sz="2400" b="1" dirty="0" smtClean="0">
                <a:latin typeface="Georgia" panose="02040502050405020303" pitchFamily="18" charset="0"/>
              </a:rPr>
              <a:t>valu</a:t>
            </a:r>
            <a:r>
              <a:rPr lang="et-EE" sz="2400" dirty="0" smtClean="0">
                <a:latin typeface="Georgia" panose="02040502050405020303" pitchFamily="18" charset="0"/>
              </a:rPr>
              <a:t> vasakul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põse ja preaurikulaarses </a:t>
            </a:r>
            <a:r>
              <a:rPr lang="et-EE" sz="2400" dirty="0" smtClean="0">
                <a:latin typeface="Georgia" panose="02040502050405020303" pitchFamily="18" charset="0"/>
              </a:rPr>
              <a:t>piirkonnas,</a:t>
            </a:r>
          </a:p>
          <a:p>
            <a:r>
              <a:rPr lang="et-EE" sz="2400" dirty="0" smtClean="0">
                <a:latin typeface="Georgia" panose="02040502050405020303" pitchFamily="18" charset="0"/>
              </a:rPr>
              <a:t>Tundlikkus vasaku </a:t>
            </a:r>
            <a:r>
              <a:rPr lang="et-EE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m.masseter</a:t>
            </a:r>
            <a:r>
              <a:rPr lang="et-EE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´i </a:t>
            </a:r>
            <a:r>
              <a:rPr lang="et-EE" sz="2400" dirty="0" smtClean="0">
                <a:latin typeface="Georgia" panose="02040502050405020303" pitchFamily="18" charset="0"/>
              </a:rPr>
              <a:t>piirkonnas,  valu suu avamisel/sulgemisel/külgliikumisel,</a:t>
            </a:r>
          </a:p>
          <a:p>
            <a:r>
              <a:rPr lang="et-EE" sz="2400" dirty="0" smtClean="0">
                <a:latin typeface="Georgia" panose="02040502050405020303" pitchFamily="18" charset="0"/>
              </a:rPr>
              <a:t>OPTG – ilma nähtava 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patoloogiata</a:t>
            </a:r>
            <a:r>
              <a:rPr lang="et-EE" sz="2400" dirty="0">
                <a:latin typeface="Georgia" panose="02040502050405020303" pitchFamily="18" charset="0"/>
              </a:rPr>
              <a:t>,</a:t>
            </a:r>
            <a:endParaRPr lang="et-EE" sz="2400" dirty="0" smtClean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Üldsümptomid (sh palavik) –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puuduvad.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endParaRPr lang="et-EE" sz="2400" dirty="0">
              <a:latin typeface="Georgia" panose="02040502050405020303" pitchFamily="18" charset="0"/>
            </a:endParaRPr>
          </a:p>
          <a:p>
            <a:r>
              <a:rPr lang="et-EE" sz="2400" dirty="0" smtClean="0">
                <a:latin typeface="Georgia" panose="02040502050405020303" pitchFamily="18" charset="0"/>
              </a:rPr>
              <a:t>Sai </a:t>
            </a:r>
            <a:r>
              <a:rPr lang="et-EE" sz="2400" u="sng" dirty="0" smtClean="0">
                <a:latin typeface="Georgia" panose="02040502050405020303" pitchFamily="18" charset="0"/>
              </a:rPr>
              <a:t>esialgset</a:t>
            </a:r>
            <a:r>
              <a:rPr lang="et-EE" sz="2400" dirty="0" smtClean="0">
                <a:latin typeface="Georgia" panose="02040502050405020303" pitchFamily="18" charset="0"/>
              </a:rPr>
              <a:t> diagnoosi –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posttraumaatiline TML häire</a:t>
            </a:r>
            <a:r>
              <a:rPr lang="et-EE" sz="2400" dirty="0" smtClean="0">
                <a:latin typeface="Georgia" panose="02040502050405020303" pitchFamily="18" charset="0"/>
              </a:rPr>
              <a:t>, </a:t>
            </a:r>
          </a:p>
          <a:p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medikamentoosne ravi</a:t>
            </a:r>
            <a:r>
              <a:rPr lang="et-EE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639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644" t="49119" r="58019" b="18509"/>
          <a:stretch/>
        </p:blipFill>
        <p:spPr>
          <a:xfrm flipH="1">
            <a:off x="399514" y="284773"/>
            <a:ext cx="11417347" cy="62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et-EE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Juhtumi kirjeldus (2):</a:t>
            </a:r>
            <a:endParaRPr lang="ru-RU" sz="2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958" y="1447045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t-EE" sz="2400" dirty="0">
                <a:latin typeface="Georgia" panose="02040502050405020303" pitchFamily="18" charset="0"/>
              </a:rPr>
              <a:t>5p </a:t>
            </a:r>
            <a:r>
              <a:rPr lang="et-EE" sz="2400" dirty="0" smtClean="0">
                <a:latin typeface="Georgia" panose="02040502050405020303" pitchFamily="18" charset="0"/>
              </a:rPr>
              <a:t>pärast patsient </a:t>
            </a:r>
            <a:r>
              <a:rPr lang="et-EE" sz="2400" dirty="0">
                <a:latin typeface="Georgia" panose="02040502050405020303" pitchFamily="18" charset="0"/>
              </a:rPr>
              <a:t>pöördus uuesti EMOsse </a:t>
            </a:r>
            <a:endParaRPr lang="et-EE" sz="2400" dirty="0" smtClean="0">
              <a:latin typeface="Georgia" panose="02040502050405020303" pitchFamily="18" charset="0"/>
            </a:endParaRP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2400" u="sng" dirty="0" smtClean="0">
                <a:latin typeface="Georgia" panose="02040502050405020303" pitchFamily="18" charset="0"/>
              </a:rPr>
              <a:t>Sümptomid: </a:t>
            </a:r>
          </a:p>
          <a:p>
            <a:r>
              <a:rPr lang="et-EE" sz="2400" dirty="0" smtClean="0">
                <a:latin typeface="Georgia" panose="02040502050405020303" pitchFamily="18" charset="0"/>
              </a:rPr>
              <a:t>suurenenud valu  TML piirkonnas,</a:t>
            </a:r>
          </a:p>
          <a:p>
            <a:r>
              <a:rPr lang="et-EE" sz="2400" dirty="0">
                <a:latin typeface="Georgia" panose="02040502050405020303" pitchFamily="18" charset="0"/>
              </a:rPr>
              <a:t>s</a:t>
            </a:r>
            <a:r>
              <a:rPr lang="et-EE" sz="2400" dirty="0" smtClean="0">
                <a:latin typeface="Georgia" panose="02040502050405020303" pitchFamily="18" charset="0"/>
              </a:rPr>
              <a:t>uuavamine piiratud.</a:t>
            </a:r>
          </a:p>
          <a:p>
            <a:endParaRPr lang="et-EE" sz="2400" dirty="0" smtClean="0">
              <a:latin typeface="Georgia" panose="02040502050405020303" pitchFamily="18" charset="0"/>
            </a:endParaRPr>
          </a:p>
          <a:p>
            <a:endParaRPr lang="et-EE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2400" dirty="0" smtClean="0">
                <a:latin typeface="Georgia" panose="02040502050405020303" pitchFamily="18" charset="0"/>
              </a:rPr>
              <a:t>Diagnoosiks uuesti pandud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TMJ häire </a:t>
            </a:r>
            <a:r>
              <a:rPr lang="et-EE" sz="2400" dirty="0" smtClean="0">
                <a:latin typeface="Georgia" panose="02040502050405020303" pitchFamily="18" charset="0"/>
              </a:rPr>
              <a:t>ja määratud </a:t>
            </a:r>
            <a:r>
              <a:rPr lang="et-EE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i/v </a:t>
            </a:r>
            <a:r>
              <a:rPr lang="et-EE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analgeetik.</a:t>
            </a:r>
          </a:p>
          <a:p>
            <a:endParaRPr lang="et-E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2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et-EE" sz="20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Juhtumi kirjeldus (3):</a:t>
            </a:r>
            <a:endParaRPr lang="ru-RU" sz="2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1" y="542003"/>
            <a:ext cx="10796953" cy="61577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sz="3100" dirty="0">
                <a:latin typeface="Georgia" panose="02040502050405020303" pitchFamily="18" charset="0"/>
              </a:rPr>
              <a:t>Kolmas kord EMOs </a:t>
            </a:r>
            <a:r>
              <a:rPr lang="et-EE" sz="3100" dirty="0" smtClean="0">
                <a:latin typeface="Georgia" panose="02040502050405020303" pitchFamily="18" charset="0"/>
              </a:rPr>
              <a:t> (kahe päeva pärast)</a:t>
            </a:r>
          </a:p>
          <a:p>
            <a:pPr marL="0" indent="0">
              <a:buNone/>
            </a:pPr>
            <a:endParaRPr lang="et-EE" sz="31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3100" dirty="0" smtClean="0">
                <a:latin typeface="Georgia" panose="02040502050405020303" pitchFamily="18" charset="0"/>
              </a:rPr>
              <a:t>Sümptomid:</a:t>
            </a:r>
          </a:p>
          <a:p>
            <a:r>
              <a:rPr lang="en-US" sz="3100" dirty="0" err="1" smtClean="0">
                <a:latin typeface="Georgia" panose="02040502050405020303" pitchFamily="18" charset="0"/>
              </a:rPr>
              <a:t>tugev</a:t>
            </a:r>
            <a:r>
              <a:rPr lang="et-EE" sz="3100" dirty="0" smtClean="0">
                <a:latin typeface="Georgia" panose="02040502050405020303" pitchFamily="18" charset="0"/>
              </a:rPr>
              <a:t> valu TML</a:t>
            </a:r>
            <a:r>
              <a:rPr lang="en-US" sz="3100" dirty="0" smtClean="0">
                <a:latin typeface="Georgia" panose="02040502050405020303" pitchFamily="18" charset="0"/>
              </a:rPr>
              <a:t>, </a:t>
            </a:r>
            <a:r>
              <a:rPr lang="en-US" sz="3100" i="1" dirty="0" err="1" smtClean="0">
                <a:latin typeface="Georgia" panose="02040502050405020303" pitchFamily="18" charset="0"/>
              </a:rPr>
              <a:t>m.masseteri</a:t>
            </a:r>
            <a:r>
              <a:rPr lang="en-US" sz="3100" i="1" dirty="0" smtClean="0">
                <a:latin typeface="Georgia" panose="02040502050405020303" pitchFamily="18" charset="0"/>
              </a:rPr>
              <a:t>, </a:t>
            </a:r>
            <a:r>
              <a:rPr lang="en-US" sz="3100" i="1" dirty="0" err="1" smtClean="0">
                <a:latin typeface="Georgia" panose="02040502050405020303" pitchFamily="18" charset="0"/>
              </a:rPr>
              <a:t>m.temporalis</a:t>
            </a:r>
            <a:r>
              <a:rPr lang="en-US" sz="3100" i="1" dirty="0" err="1">
                <a:latin typeface="Georgia" panose="02040502050405020303" pitchFamily="18" charset="0"/>
              </a:rPr>
              <a:t>e</a:t>
            </a:r>
            <a:r>
              <a:rPr lang="et-EE" sz="3100" dirty="0" smtClean="0">
                <a:latin typeface="Georgia" panose="02040502050405020303" pitchFamily="18" charset="0"/>
              </a:rPr>
              <a:t> piirkonnas,</a:t>
            </a:r>
          </a:p>
          <a:p>
            <a:r>
              <a:rPr lang="et-EE" sz="3100" dirty="0">
                <a:latin typeface="Georgia" panose="02040502050405020303" pitchFamily="18" charset="0"/>
              </a:rPr>
              <a:t>l</a:t>
            </a:r>
            <a:r>
              <a:rPr lang="et-EE" sz="3100" dirty="0" smtClean="0">
                <a:latin typeface="Georgia" panose="02040502050405020303" pitchFamily="18" charset="0"/>
              </a:rPr>
              <a:t>ihaste trism</a:t>
            </a:r>
            <a:r>
              <a:rPr lang="en-US" sz="3100" dirty="0">
                <a:latin typeface="Georgia" panose="02040502050405020303" pitchFamily="18" charset="0"/>
              </a:rPr>
              <a:t>,</a:t>
            </a:r>
            <a:endParaRPr lang="ru-RU" sz="3100" dirty="0" smtClean="0">
              <a:latin typeface="Georgia" panose="02040502050405020303" pitchFamily="18" charset="0"/>
            </a:endParaRPr>
          </a:p>
          <a:p>
            <a:r>
              <a:rPr lang="en-US" sz="3100" dirty="0" err="1">
                <a:latin typeface="Georgia" panose="02040502050405020303" pitchFamily="18" charset="0"/>
              </a:rPr>
              <a:t>s</a:t>
            </a:r>
            <a:r>
              <a:rPr lang="en-US" sz="3100" dirty="0" err="1" smtClean="0">
                <a:latin typeface="Georgia" panose="02040502050405020303" pitchFamily="18" charset="0"/>
              </a:rPr>
              <a:t>uuavamine</a:t>
            </a:r>
            <a:r>
              <a:rPr lang="en-US" sz="3100" dirty="0" smtClean="0">
                <a:latin typeface="Georgia" panose="02040502050405020303" pitchFamily="18" charset="0"/>
              </a:rPr>
              <a:t> max 25mm,</a:t>
            </a:r>
          </a:p>
          <a:p>
            <a:r>
              <a:rPr lang="en-US" sz="3100" dirty="0" err="1">
                <a:latin typeface="Georgia" panose="02040502050405020303" pitchFamily="18" charset="0"/>
              </a:rPr>
              <a:t>t</a:t>
            </a:r>
            <a:r>
              <a:rPr lang="en-US" sz="3100" dirty="0" err="1" smtClean="0">
                <a:latin typeface="Georgia" panose="02040502050405020303" pitchFamily="18" charset="0"/>
              </a:rPr>
              <a:t>urset</a:t>
            </a:r>
            <a:r>
              <a:rPr lang="en-US" sz="3100" dirty="0" smtClean="0">
                <a:latin typeface="Georgia" panose="02040502050405020303" pitchFamily="18" charset="0"/>
              </a:rPr>
              <a:t> </a:t>
            </a:r>
            <a:r>
              <a:rPr lang="en-US" sz="3100" dirty="0" err="1" smtClean="0">
                <a:latin typeface="Georgia" panose="02040502050405020303" pitchFamily="18" charset="0"/>
              </a:rPr>
              <a:t>ei</a:t>
            </a:r>
            <a:r>
              <a:rPr lang="en-US" sz="3100" dirty="0" smtClean="0">
                <a:latin typeface="Georgia" panose="02040502050405020303" pitchFamily="18" charset="0"/>
              </a:rPr>
              <a:t> </a:t>
            </a:r>
            <a:r>
              <a:rPr lang="en-US" sz="3100" dirty="0" err="1" smtClean="0">
                <a:latin typeface="Georgia" panose="02040502050405020303" pitchFamily="18" charset="0"/>
              </a:rPr>
              <a:t>esine</a:t>
            </a:r>
            <a:endParaRPr lang="et-EE" sz="3100" dirty="0">
              <a:latin typeface="Georgia" panose="02040502050405020303" pitchFamily="18" charset="0"/>
            </a:endParaRPr>
          </a:p>
          <a:p>
            <a:r>
              <a:rPr lang="et-EE" sz="3100" dirty="0" smtClean="0">
                <a:latin typeface="Georgia" panose="02040502050405020303" pitchFamily="18" charset="0"/>
              </a:rPr>
              <a:t>tehti CT - </a:t>
            </a:r>
            <a:r>
              <a:rPr lang="ru-RU" sz="3100" dirty="0" smtClean="0">
                <a:latin typeface="Georgia" panose="02040502050405020303" pitchFamily="18" charset="0"/>
              </a:rPr>
              <a:t>4.2</a:t>
            </a:r>
            <a:r>
              <a:rPr lang="et-EE" sz="3100" dirty="0" smtClean="0">
                <a:latin typeface="Georgia" panose="02040502050405020303" pitchFamily="18" charset="0"/>
              </a:rPr>
              <a:t>x</a:t>
            </a:r>
            <a:r>
              <a:rPr lang="ru-RU" sz="3100" dirty="0" smtClean="0">
                <a:latin typeface="Georgia" panose="02040502050405020303" pitchFamily="18" charset="0"/>
              </a:rPr>
              <a:t>1.9</a:t>
            </a:r>
            <a:r>
              <a:rPr lang="et-EE" sz="3100" dirty="0" smtClean="0">
                <a:latin typeface="Georgia" panose="02040502050405020303" pitchFamily="18" charset="0"/>
              </a:rPr>
              <a:t>x</a:t>
            </a:r>
            <a:r>
              <a:rPr lang="ru-RU" sz="3100" dirty="0" smtClean="0">
                <a:latin typeface="Georgia" panose="02040502050405020303" pitchFamily="18" charset="0"/>
              </a:rPr>
              <a:t>2.3 </a:t>
            </a:r>
            <a:r>
              <a:rPr lang="et-EE" sz="3100" dirty="0" smtClean="0">
                <a:latin typeface="Georgia" panose="02040502050405020303" pitchFamily="18" charset="0"/>
              </a:rPr>
              <a:t>cm abstsess või hematoom vasakus mastikatoorruumis. (pilt 3)</a:t>
            </a:r>
          </a:p>
          <a:p>
            <a:pPr marL="0" indent="0">
              <a:buNone/>
            </a:pPr>
            <a:r>
              <a:rPr lang="et-EE" sz="3100" u="sng" dirty="0">
                <a:latin typeface="Georgia" panose="02040502050405020303" pitchFamily="18" charset="0"/>
              </a:rPr>
              <a:t>Ravi: </a:t>
            </a:r>
            <a:r>
              <a:rPr lang="et-EE" sz="3100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hospitaliseerimine, i.v. </a:t>
            </a:r>
            <a:r>
              <a:rPr lang="et-EE" sz="31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cefoperazone/sulbactam</a:t>
            </a:r>
            <a:r>
              <a:rPr lang="et-EE" sz="31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, metronidazole, </a:t>
            </a:r>
            <a:r>
              <a:rPr lang="et-EE" sz="31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t-EE" sz="31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aminoglycoside</a:t>
            </a:r>
            <a:r>
              <a:rPr lang="et-EE" sz="31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t-EE" sz="3100" dirty="0" smtClean="0">
                <a:latin typeface="Georgia" panose="02040502050405020303" pitchFamily="18" charset="0"/>
              </a:rPr>
              <a:t>Üldnarkoosis intraoraalne </a:t>
            </a:r>
            <a:r>
              <a:rPr lang="et-EE" sz="31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incisio, </a:t>
            </a:r>
            <a:r>
              <a:rPr lang="et-EE" sz="3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dreen, </a:t>
            </a:r>
            <a:r>
              <a:rPr lang="et-EE" sz="3100" dirty="0" smtClean="0">
                <a:latin typeface="Georgia" panose="02040502050405020303" pitchFamily="18" charset="0"/>
              </a:rPr>
              <a:t>ekstraoraalne</a:t>
            </a:r>
            <a:r>
              <a:rPr lang="et-EE" sz="3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t-EE" sz="31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incisio </a:t>
            </a:r>
            <a:r>
              <a:rPr lang="et-EE" sz="3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ja drenaaž </a:t>
            </a:r>
            <a:r>
              <a:rPr lang="et-EE" sz="3100" dirty="0" smtClean="0">
                <a:latin typeface="Georgia" panose="02040502050405020303" pitchFamily="18" charset="0"/>
              </a:rPr>
              <a:t>temporaalruumis.</a:t>
            </a:r>
            <a:endParaRPr lang="et-EE" sz="3100" i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t-EE" sz="3100" u="sng" dirty="0">
                <a:latin typeface="Georgia" panose="02040502050405020303" pitchFamily="18" charset="0"/>
              </a:rPr>
              <a:t>Nõel-aspiratsioon: </a:t>
            </a:r>
            <a:r>
              <a:rPr lang="et-EE" sz="3100" dirty="0">
                <a:latin typeface="Georgia" panose="02040502050405020303" pitchFamily="18" charset="0"/>
              </a:rPr>
              <a:t>mäda, </a:t>
            </a:r>
            <a:r>
              <a:rPr lang="et-EE" sz="31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Streptococcus </a:t>
            </a:r>
            <a:r>
              <a:rPr lang="et-EE" sz="31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intermedius.</a:t>
            </a:r>
          </a:p>
          <a:p>
            <a:pPr marL="0" indent="0">
              <a:buNone/>
            </a:pPr>
            <a:r>
              <a:rPr lang="et-EE" sz="3100" u="sng" dirty="0" smtClean="0">
                <a:latin typeface="Georgia" panose="02040502050405020303" pitchFamily="18" charset="0"/>
              </a:rPr>
              <a:t>Analüüsid: </a:t>
            </a:r>
            <a:r>
              <a:rPr lang="et-EE" sz="3100" dirty="0" smtClean="0">
                <a:latin typeface="Georgia" panose="02040502050405020303" pitchFamily="18" charset="0"/>
              </a:rPr>
              <a:t>ESR 59mm/t, CRV 3.1mg/dL, leukotsütoos</a:t>
            </a:r>
            <a:r>
              <a:rPr lang="en-US" sz="31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3100" dirty="0" err="1" smtClean="0">
                <a:latin typeface="Georgia" panose="02040502050405020303" pitchFamily="18" charset="0"/>
              </a:rPr>
              <a:t>Diagnoosiks</a:t>
            </a:r>
            <a:r>
              <a:rPr lang="en-US" sz="3100" dirty="0" smtClean="0">
                <a:latin typeface="Georgia" panose="02040502050405020303" pitchFamily="18" charset="0"/>
              </a:rPr>
              <a:t>: </a:t>
            </a:r>
            <a:r>
              <a:rPr lang="en-US" sz="31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MSA e </a:t>
            </a:r>
            <a:r>
              <a:rPr lang="en-US" sz="31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masticator-space abscess</a:t>
            </a:r>
            <a:r>
              <a:rPr lang="et-EE" sz="31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.</a:t>
            </a:r>
            <a:endParaRPr lang="et-EE" sz="31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065" t="23223" r="64193" b="30699"/>
          <a:stretch/>
        </p:blipFill>
        <p:spPr>
          <a:xfrm>
            <a:off x="9215719" y="16033"/>
            <a:ext cx="2976282" cy="41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3" t="37981" r="47657" b="15144"/>
          <a:stretch/>
        </p:blipFill>
        <p:spPr>
          <a:xfrm>
            <a:off x="334108" y="384322"/>
            <a:ext cx="11455700" cy="60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1455</TotalTime>
  <Words>653</Words>
  <Application>Microsoft Office PowerPoint</Application>
  <PresentationFormat>Широкоэкранный</PresentationFormat>
  <Paragraphs>106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Georgia</vt:lpstr>
      <vt:lpstr>Wingdings 3</vt:lpstr>
      <vt:lpstr>Ион</vt:lpstr>
      <vt:lpstr>Abstsessi moodustumine mastikatoorruumis peale akupressuuri</vt:lpstr>
      <vt:lpstr>1.Mõisted:</vt:lpstr>
      <vt:lpstr>Презентация PowerPoint</vt:lpstr>
      <vt:lpstr>2. Sissejuhatus (2):</vt:lpstr>
      <vt:lpstr>3. Juhtumi kirjeldus:</vt:lpstr>
      <vt:lpstr>Презентация PowerPoint</vt:lpstr>
      <vt:lpstr>Juhtumi kirjeldus (2):</vt:lpstr>
      <vt:lpstr>Juhtumi kirjeldus (3):</vt:lpstr>
      <vt:lpstr>Презентация PowerPoint</vt:lpstr>
      <vt:lpstr>4. Arutelu:</vt:lpstr>
      <vt:lpstr>Arutelu (2):</vt:lpstr>
      <vt:lpstr>Kokkuvõte:</vt:lpstr>
      <vt:lpstr>Kasutatud kirjandus: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Abstsessi moodustumine mastikatoorruumis peale akupressuuri</dc:title>
  <dc:creator>Jana Jakovleva</dc:creator>
  <cp:lastModifiedBy>Jana Jakovleva</cp:lastModifiedBy>
  <cp:revision>36</cp:revision>
  <dcterms:created xsi:type="dcterms:W3CDTF">2018-11-06T17:40:00Z</dcterms:created>
  <dcterms:modified xsi:type="dcterms:W3CDTF">2018-11-07T17:55:54Z</dcterms:modified>
</cp:coreProperties>
</file>