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2" r:id="rId27"/>
    <p:sldId id="284" r:id="rId28"/>
    <p:sldId id="286" r:id="rId29"/>
    <p:sldId id="288" r:id="rId30"/>
    <p:sldId id="290" r:id="rId31"/>
    <p:sldId id="292" r:id="rId32"/>
    <p:sldId id="277" r:id="rId33"/>
    <p:sldId id="278" r:id="rId34"/>
  </p:sldIdLst>
  <p:sldSz cx="9144000" cy="6858000" type="screen4x3"/>
  <p:notesSz cx="6858000" cy="9144000"/>
  <p:embeddedFontLst>
    <p:embeddedFont>
      <p:font typeface="Questrial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7407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t-EE"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t-E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t-E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t-E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Meestel sünteesitakse androgeenid munandites (Sertoli ja Leydigi rakkudes) ja neerupealisekoores kolesteroolist.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DHEA-dihüdroepiandrosteroon.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t-E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t-E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t-E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ctrTitle"/>
          </p:nvPr>
        </p:nvSpPr>
        <p:spPr>
          <a:xfrm>
            <a:off x="685800" y="17909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-EE" sz="5600"/>
              <a:t>Reproduktiiv füsioloogia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ubTitle" idx="1"/>
          </p:nvPr>
        </p:nvSpPr>
        <p:spPr>
          <a:xfrm>
            <a:off x="1371600" y="3260925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-EE" sz="1800"/>
              <a:t>Jana Jakovleva</a:t>
            </a:r>
          </a:p>
          <a:p>
            <a:pPr lvl="0" rtl="0">
              <a:spcBef>
                <a:spcPts val="0"/>
              </a:spcBef>
              <a:buNone/>
            </a:pPr>
            <a:r>
              <a:rPr lang="et-EE" sz="1800"/>
              <a:t>Maria Pallas</a:t>
            </a:r>
          </a:p>
          <a:p>
            <a:pPr lvl="0" rtl="0">
              <a:spcBef>
                <a:spcPts val="0"/>
              </a:spcBef>
              <a:buNone/>
            </a:pPr>
            <a:r>
              <a:rPr lang="et-EE" sz="1800"/>
              <a:t>Hevig Alasi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t-EE" sz="1800"/>
              <a:t>Aleksandra Fazlutdinova</a:t>
            </a:r>
          </a:p>
          <a:p>
            <a:pPr lvl="0" rtl="0">
              <a:spcBef>
                <a:spcPts val="0"/>
              </a:spcBef>
              <a:buNone/>
            </a:pPr>
            <a:r>
              <a:rPr lang="et-EE" sz="1800"/>
              <a:t>Marta Loberg</a:t>
            </a:r>
          </a:p>
          <a:p>
            <a:pPr lvl="0" rtl="0">
              <a:spcBef>
                <a:spcPts val="0"/>
              </a:spcBef>
              <a:buNone/>
            </a:pPr>
            <a:r>
              <a:rPr lang="et-EE" sz="1800"/>
              <a:t>Julia Volkova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80000"/>
              </a:lnSpc>
              <a:spcBef>
                <a:spcPts val="544"/>
              </a:spcBef>
              <a:buNone/>
            </a:pPr>
            <a:r>
              <a:rPr lang="et-EE" sz="1800"/>
              <a:t>Hambaarstiteadus II kursus, I rühm</a:t>
            </a:r>
          </a:p>
          <a:p>
            <a:pPr lvl="0" rtl="0">
              <a:lnSpc>
                <a:spcPct val="80000"/>
              </a:lnSpc>
              <a:spcBef>
                <a:spcPts val="544"/>
              </a:spcBef>
              <a:buNone/>
            </a:pPr>
            <a:r>
              <a:rPr lang="et-EE" sz="1800"/>
              <a:t>Tartu 2016</a:t>
            </a:r>
          </a:p>
          <a:p>
            <a:pPr lvl="0" rtl="0">
              <a:lnSpc>
                <a:spcPct val="80000"/>
              </a:lnSpc>
              <a:spcBef>
                <a:spcPts val="544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Suguhormoonide mõju käitumisele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Sugunäärmed produtseerivad sugurakke: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Meestel- munandid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Naistel- munasarjad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Suguhormoonid on steroidid ja toime alusel 3 gruppi: </a:t>
            </a:r>
            <a:r>
              <a:rPr lang="et-EE" sz="2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östrogeenid, gestageenid, androgeenid.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Suguhormoonide mõju: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Sigimiselundite funktsioonid ja seksuaalkäitumine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Mees- ja naissuguhormoone on erinevas koguses mõlemal sugupoolel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Hormonaalsed muutused toimuvad puberteedieas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Suguhormoonid: ANDROGEENID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Peamine testikulaarne sekretsiooniprodukt on </a:t>
            </a:r>
            <a:r>
              <a:rPr lang="et-EE" sz="2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testosteroon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Stimuleerivad valgu sünteesi, mille tõttu on meeste keha suurem ja lihaselisem kui naistel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Mõjutavad intesiivsemat luude moodustumist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Tagavad maskuliinse karvkattetüübi, naha suurema </a:t>
            </a:r>
            <a:r>
              <a:rPr lang="et-EE" sz="2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rasvaproduktsiooni </a:t>
            </a: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-sekretsiooni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Meditsiinis ja spordis rakendatavad </a:t>
            </a:r>
            <a:r>
              <a:rPr lang="et-EE" sz="2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anaboolikud </a:t>
            </a: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androgeenide derivaadid. Tihti kuritarvitatakse (doping)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Seksuaalkäitumine ja agressiivne käitumine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Androgeenidel, eriti testosteroonidel, on eriline tähendus seksuaalsele, kuid ka agressiivsele käitumisele.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Meheliku käitumise säilitamiseks piisab testosterooni teatud hulgast, mis mehel on 1-2 ng/ml piires, sellest kõrgem läviväärtus ei põhjusta meheliku käitumise intensiivistumist.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Kastratsioon vähendab agressiivset käitumist ja liibidot.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Meestel jäävad testised kogu eluks funktsioonivõimeliseks, aga testosterooni sekretsioon vanuritel väheneb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Naise suguline tsükkel ja selle regulatsioon: tsüklilised muutused munasarjades, emakas, tupe limaskestas ning gonadotroopsete ja suguhormoonide tasemes veres</a:t>
            </a:r>
            <a:r>
              <a:rPr lang="et-EE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t-EE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t-EE" sz="3959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211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Hedvig Alasi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Aleksandra Fazlutdinova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STOM II kursus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1.rühm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374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t-EE"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Tartu 2016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28650" y="8579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Menstruaaltsükkel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232623" y="1692251"/>
            <a:ext cx="7886700" cy="516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viljastamata munaraku ja emaka limaskihi eraldumine verejooksuna naise organismist.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Ajavahemikku ühe menstruatsiooni algusest teise menstruatsiooni alguseni nimetatakse </a:t>
            </a:r>
            <a:r>
              <a:rPr lang="et-EE" sz="28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menstruatsioonitsükliks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Menstruaaltsükli regulatsioon allub süsteemile: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Hypothalamus          Hypophysis          Ovarium 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4978016" y="4104803"/>
            <a:ext cx="2746200" cy="5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Kestab tavaliselt 3-7 päeva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Shape 397"/>
          <p:cNvCxnSpPr/>
          <p:nvPr/>
        </p:nvCxnSpPr>
        <p:spPr>
          <a:xfrm>
            <a:off x="3916469" y="4131026"/>
            <a:ext cx="666600" cy="11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8" name="Shape 398"/>
          <p:cNvCxnSpPr/>
          <p:nvPr/>
        </p:nvCxnSpPr>
        <p:spPr>
          <a:xfrm>
            <a:off x="2627783" y="5445223"/>
            <a:ext cx="396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9" name="Shape 399"/>
          <p:cNvCxnSpPr/>
          <p:nvPr/>
        </p:nvCxnSpPr>
        <p:spPr>
          <a:xfrm>
            <a:off x="5004048" y="5445223"/>
            <a:ext cx="396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Menstruaaltsükkel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Menstruaaltsükli jooksul toimuvad muutused nii munasarjades kui emakas, mistõttu eristatakse:</a:t>
            </a:r>
          </a:p>
        </p:txBody>
      </p:sp>
      <p:grpSp>
        <p:nvGrpSpPr>
          <p:cNvPr id="406" name="Shape 406"/>
          <p:cNvGrpSpPr/>
          <p:nvPr/>
        </p:nvGrpSpPr>
        <p:grpSpPr>
          <a:xfrm>
            <a:off x="614871" y="2750294"/>
            <a:ext cx="7842199" cy="3405311"/>
            <a:chOff x="3311" y="329406"/>
            <a:chExt cx="7842199" cy="3405311"/>
          </a:xfrm>
        </p:grpSpPr>
        <p:sp>
          <p:nvSpPr>
            <p:cNvPr id="407" name="Shape 407"/>
            <p:cNvSpPr/>
            <p:nvPr/>
          </p:nvSpPr>
          <p:spPr>
            <a:xfrm>
              <a:off x="3311" y="2109390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 txBox="1"/>
            <p:nvPr/>
          </p:nvSpPr>
          <p:spPr>
            <a:xfrm>
              <a:off x="33534" y="2139613"/>
              <a:ext cx="2003400" cy="971400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Menstruaaltsükkel</a:t>
              </a:r>
            </a:p>
          </p:txBody>
        </p:sp>
        <p:sp>
          <p:nvSpPr>
            <p:cNvPr id="409" name="Shape 409"/>
            <p:cNvSpPr/>
            <p:nvPr/>
          </p:nvSpPr>
          <p:spPr>
            <a:xfrm rot="-2142401">
              <a:off x="1971508" y="2305776"/>
              <a:ext cx="1016729" cy="457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 txBox="1"/>
            <p:nvPr/>
          </p:nvSpPr>
          <p:spPr>
            <a:xfrm rot="-2139320">
              <a:off x="2454413" y="2303233"/>
              <a:ext cx="50951" cy="5095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2892560" y="1516062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2922783" y="1546284"/>
              <a:ext cx="2003400" cy="971400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Ovariaaltsükkel</a:t>
              </a:r>
            </a:p>
          </p:txBody>
        </p:sp>
        <p:sp>
          <p:nvSpPr>
            <p:cNvPr id="413" name="Shape 413"/>
            <p:cNvSpPr/>
            <p:nvPr/>
          </p:nvSpPr>
          <p:spPr>
            <a:xfrm rot="-3310531">
              <a:off x="4646240" y="1415755"/>
              <a:ext cx="1445721" cy="45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 txBox="1"/>
            <p:nvPr/>
          </p:nvSpPr>
          <p:spPr>
            <a:xfrm rot="-3307480">
              <a:off x="5332954" y="1402498"/>
              <a:ext cx="72403" cy="72403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781810" y="329406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5812032" y="359629"/>
              <a:ext cx="2003400" cy="971400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Folliikulifaas</a:t>
              </a:r>
            </a:p>
          </p:txBody>
        </p:sp>
        <p:sp>
          <p:nvSpPr>
            <p:cNvPr id="417" name="Shape 417"/>
            <p:cNvSpPr/>
            <p:nvPr/>
          </p:nvSpPr>
          <p:spPr>
            <a:xfrm>
              <a:off x="4956310" y="2009148"/>
              <a:ext cx="8256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5348423" y="2011361"/>
              <a:ext cx="41400" cy="4140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781810" y="1516062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5812032" y="1546284"/>
              <a:ext cx="2003400" cy="971400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Ovulatsioonifaas</a:t>
              </a:r>
            </a:p>
          </p:txBody>
        </p:sp>
        <p:sp>
          <p:nvSpPr>
            <p:cNvPr id="421" name="Shape 421"/>
            <p:cNvSpPr/>
            <p:nvPr/>
          </p:nvSpPr>
          <p:spPr>
            <a:xfrm rot="3310531">
              <a:off x="4646258" y="2602555"/>
              <a:ext cx="1445721" cy="45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 txBox="1"/>
            <p:nvPr/>
          </p:nvSpPr>
          <p:spPr>
            <a:xfrm rot="3307480">
              <a:off x="5332887" y="2589221"/>
              <a:ext cx="72403" cy="72403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5781810" y="2702717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5812032" y="2732941"/>
              <a:ext cx="2003400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Luteaalfaas</a:t>
              </a:r>
            </a:p>
          </p:txBody>
        </p:sp>
        <p:sp>
          <p:nvSpPr>
            <p:cNvPr id="425" name="Shape 425"/>
            <p:cNvSpPr/>
            <p:nvPr/>
          </p:nvSpPr>
          <p:spPr>
            <a:xfrm rot="2142401">
              <a:off x="1971482" y="2899176"/>
              <a:ext cx="1016729" cy="457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 txBox="1"/>
            <p:nvPr/>
          </p:nvSpPr>
          <p:spPr>
            <a:xfrm rot="2139320">
              <a:off x="2454379" y="2896595"/>
              <a:ext cx="50951" cy="5095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2892560" y="2702717"/>
              <a:ext cx="2063700" cy="1032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2922783" y="2732941"/>
              <a:ext cx="2003400" cy="9713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t-E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Endometriaaltsükkel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Hormonaalsed muutused - joonis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67543" y="148478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029745"/>
            <a:ext cx="5184600" cy="580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611560" y="6206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et-EE" sz="44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t-EE" sz="44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Ovariaaltsükkel: follikulaarfaas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74104" y="1844825"/>
            <a:ext cx="7886700" cy="48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ourier New"/>
              <a:buChar char="o"/>
            </a:pP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Algus - menstruatsiooni esimene päev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ourier New"/>
              <a:buChar char="o"/>
            </a:pP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 munarakk jääb viljastamata – heidetakse emaka funktsionaalkiht verejooksuga organismist välja 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ourier New"/>
              <a:buChar char="o"/>
            </a:pP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(folliikuleid stimuleeriv hormoon) toimel valmivad folliikulid, mis produtseerivad östrogeeni (tähtsaim esindaja on </a:t>
            </a:r>
            <a:r>
              <a:rPr lang="et-EE" sz="259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östradiool</a:t>
            </a: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99615"/>
              <a:buFont typeface="Courier New"/>
              <a:buChar char="o"/>
            </a:pPr>
            <a:r>
              <a:rPr lang="et-EE" sz="259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Östradiool </a:t>
            </a: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jõuab vere kaudu hüpofüüsi, hüpotalamusse ja KNS kõrgematesse struktuuridesse.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ourier New"/>
              <a:buChar char="o"/>
            </a:pP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Emaka limaskesta funktsionaalkoht hakkab östrogeeni toimel arenema ja hüpertrofeeruma (prolifereeruma)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99615"/>
              <a:buFont typeface="Courier New"/>
              <a:buChar char="o"/>
            </a:pPr>
            <a:r>
              <a:rPr lang="et-EE" sz="259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Negatiivne tagasiside: </a:t>
            </a:r>
            <a:r>
              <a:rPr lang="et-EE" sz="259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östrogeen </a:t>
            </a: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pidurdab FSH produktsiooni – uued folliikulid ei valmi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99615"/>
              <a:buFont typeface="Courier New"/>
              <a:buChar char="o"/>
            </a:pPr>
            <a:r>
              <a:rPr lang="et-EE" sz="259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Positiivne tagasiside: </a:t>
            </a:r>
            <a:r>
              <a:rPr lang="et-EE" sz="259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östrogeen </a:t>
            </a: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stimuleerib östrogeeni teket </a:t>
            </a:r>
            <a:r>
              <a:rPr lang="et-EE" sz="259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folliikulis </a:t>
            </a:r>
            <a:r>
              <a:rPr lang="et-EE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edasi areneb ainult üks folliikul</a:t>
            </a: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buClr>
                <a:schemeClr val="dk1"/>
              </a:buClr>
              <a:buSzPct val="102210"/>
              <a:buFont typeface="Courier New"/>
              <a:buNone/>
            </a:pPr>
            <a:endParaRPr sz="194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Hormonaalsed muutused -  ovulatsioonifaas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Hüpofüüs paiskab välja rohkem LH </a:t>
            </a:r>
            <a:r>
              <a:rPr lang="et-EE" sz="3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–d </a:t>
            </a: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FSH-d.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 ja FSH ühismõjul vabaneb munarakk valminud folliikulist (ovulatsioon).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toimub 16..24 tundi pärast LH konsentratsiooni maksimumi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Nüüd on munarakk valmis viljastamiseks → haaratakse munajuhasse.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 basaalse nivoo korral on kollakeha eluiga 14 päeva.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Hormonaalsed muutused - luteaalfaas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Follikulaarsed granluoosrakud hakkavad nüüd östradiooli asemel 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progesterooni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sünteesima ja eritama.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Progesteroon põhjustab prolifereerunud endomeetriumi ülemineku sekretoorseks endomeetriumiks.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Folliikul muutub 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kollakehaks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(corpus luteum).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Kollakeha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hormoonid takistavad uute munarakkude väljumist munasarjast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Samal ajal jätkub ka 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östradiooli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teke.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Östradiool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koos 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progesterooniga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tagasisidestab hüpofüüsi ja hüpotalamust negatiivselt → LH ja FSH sekretsioon langeb basaalväärtusele.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Kõrgenenud progesterooninivoo põhjustab ka keha basaaltemperatuuri </a:t>
            </a:r>
            <a:r>
              <a:rPr lang="et-EE" sz="2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kerget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tõusu.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Mees- ja naissuguhormoonide teke, primaarsete ja sekundaarsete sugutunnuste mõiste ning seos sugunäärmete talitlusega. Suguhormoonide mõju käitumisele.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1259632" y="4725144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Jana Jakovleva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Maria Pallas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Hambaarstiteadus II kursus, I rühm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t-EE" sz="2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Tartu 2016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Menstruatsioon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Viljastumist ei toimunud → kollakeha taandareneb ja tema hormoonide tase veres langeb järsult → menstruatsioon - emaka limaskesta funktsionaalkiht eemaldatakse organismist verejooksuga.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Menstruaalveritsus on progesteroonist ilmajäämisest tingitud veritsus.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 pulseeriv sekretsioon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69025" y="1417637"/>
            <a:ext cx="8229600" cy="561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LHRH-d paisatakse </a:t>
            </a:r>
            <a:r>
              <a:rPr lang="et-EE" sz="24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hüpotalamusest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portaalveresoonte süsteemi. Nii jõuab LHRH </a:t>
            </a:r>
            <a:r>
              <a:rPr lang="et-EE" sz="24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hüpofüüsi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mille LH-d ja FSH-d produtseerivad rakud on varustatud LHRH retseptoritega.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 eritumine hüpotalamusest ei toimu ühtlaselt, vaid pulseerivalt.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 neuronid aktiveeruvad </a:t>
            </a:r>
            <a:r>
              <a:rPr lang="et-EE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sünkrooniseeritult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t-EE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faasiliselt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rohkenenud sekretsioon põhjustab ovaariumis </a:t>
            </a:r>
            <a:r>
              <a:rPr lang="et-EE" sz="2400" b="0" i="1" u="none" strike="noStrike" cap="none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primaarfolliikulitest sekundaarfolliikuliteks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arenevate folliikulite kohordi valmimise.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Tsükli esimesel poolel, enne ovulatsiooni, tekivad pulsatsioonid iga 90 min. tagant. Ovulatsioonijärgsel perioodil neid täheldatakse 3-4 tunniste ajavahemikke tagant.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Hormonaalsed muutused naise organismis raseduse ajal. Platsenta sisesekretoorne talitlus.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Marta Loberg</a:t>
            </a:r>
          </a:p>
          <a:p>
            <a:r>
              <a:rPr lang="et-EE" dirty="0" smtClean="0"/>
              <a:t>Julia Volkova</a:t>
            </a:r>
          </a:p>
          <a:p>
            <a:r>
              <a:rPr lang="et-EE" dirty="0" smtClean="0"/>
              <a:t>Stom II kursus</a:t>
            </a:r>
          </a:p>
          <a:p>
            <a:r>
              <a:rPr lang="et-EE" dirty="0" smtClean="0"/>
              <a:t>Tartu 2016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13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Viljastumine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965"/>
            <a:ext cx="7886700" cy="4643998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Ovaariumi funktsioon on neuroendokriinse kontrolli all- tagab viljastumisvõimelise munaraku valmisolu ning ettevalmistuse rasestumiseks.</a:t>
            </a:r>
          </a:p>
          <a:p>
            <a:pPr marL="0" indent="0">
              <a:buNone/>
            </a:pPr>
            <a:r>
              <a:rPr lang="et-EE" dirty="0" smtClean="0"/>
              <a:t>Ovulatsioon- munaraku jõudmine munajuhasse, kus toimub viljastumine.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64" y="3418355"/>
            <a:ext cx="478631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Rasedus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sz="2900" dirty="0" smtClean="0"/>
              <a:t>Pärast viljastumist- munaraku jagunemine ning hulkrakse staadiumi saavutamine juba munajuhas.</a:t>
            </a:r>
          </a:p>
          <a:p>
            <a:pPr marL="0" indent="0">
              <a:buNone/>
            </a:pPr>
            <a:r>
              <a:rPr lang="et-EE" sz="2900" dirty="0" smtClean="0"/>
              <a:t>Emaka endomeetriumi tsüklilised muutused on vajalikud, et luua trofoblastile optimaaltingimused, et rasedus jääks püsima.</a:t>
            </a:r>
          </a:p>
          <a:p>
            <a:pPr marL="0" indent="0">
              <a:buNone/>
            </a:pPr>
            <a:r>
              <a:rPr lang="et-EE" sz="2900" dirty="0" smtClean="0"/>
              <a:t>Trofoblast toodab juba varases arengustaadiumis hormooni </a:t>
            </a:r>
            <a:r>
              <a:rPr lang="et-EE" sz="2900" b="1" dirty="0" smtClean="0"/>
              <a:t>humaankooriongonadotropiini </a:t>
            </a:r>
            <a:r>
              <a:rPr lang="et-EE" sz="2900" dirty="0" smtClean="0"/>
              <a:t>ehk </a:t>
            </a:r>
            <a:r>
              <a:rPr lang="et-EE" sz="2900" b="1" dirty="0" smtClean="0"/>
              <a:t>HCG</a:t>
            </a:r>
            <a:r>
              <a:rPr lang="et-EE" sz="2900" dirty="0" smtClean="0"/>
              <a:t>, </a:t>
            </a:r>
            <a:r>
              <a:rPr lang="et-EE" sz="2900" u="sng" dirty="0" smtClean="0"/>
              <a:t>mis stimuleerib kollakeha rohkem progesterooni tootma.</a:t>
            </a:r>
          </a:p>
          <a:p>
            <a:pPr marL="0" indent="0">
              <a:buNone/>
            </a:pPr>
            <a:r>
              <a:rPr lang="et-EE" sz="2900" u="sng" dirty="0" smtClean="0"/>
              <a:t>Küllaladane progesterooni hulk on väga oluline, sest tagab endomeetriumile optimaalsed säilimistingimused. </a:t>
            </a:r>
          </a:p>
          <a:p>
            <a:pPr marL="0" indent="0">
              <a:buNone/>
            </a:pPr>
            <a:r>
              <a:rPr lang="et-EE" sz="2900" dirty="0" smtClean="0"/>
              <a:t>Seega endomeetrium ei muutu nekrootiliseks, progesteroonivaegusest tingitud spiraalarterite kontraktsioon jääb ära ning oodatavat menstruatsiooni ei järgne- </a:t>
            </a:r>
            <a:r>
              <a:rPr lang="et-EE" sz="2900" u="sng" dirty="0" smtClean="0"/>
              <a:t>algava raseduse esimene märgatav tunnus</a:t>
            </a:r>
            <a:r>
              <a:rPr lang="et-EE" sz="2900" dirty="0" smtClean="0"/>
              <a:t>.</a:t>
            </a:r>
          </a:p>
          <a:p>
            <a:pPr marL="0" indent="0">
              <a:buNone/>
            </a:pPr>
            <a:r>
              <a:rPr lang="et-EE" sz="2900" dirty="0" smtClean="0"/>
              <a:t>Munajuhade mikroperistaltika tagab embrüo liikumise emaka poole.</a:t>
            </a:r>
          </a:p>
          <a:p>
            <a:pPr marL="0" indent="0">
              <a:buNone/>
            </a:pPr>
            <a:r>
              <a:rPr lang="et-EE" sz="2900" dirty="0" smtClean="0"/>
              <a:t>U 6-8 p peale ovulatsiooni jõuab trofoblast emakasse ja leiab eest raseduseks optimaalselt ettevalmistatud endomeetriumi ning hakkab tootma proteolüütilisi ensüüme, mis võimaldavad tal tungida endomeetriumi sisse- see on </a:t>
            </a:r>
            <a:r>
              <a:rPr lang="et-EE" sz="2900" b="1" dirty="0" smtClean="0"/>
              <a:t>nidatsioon</a:t>
            </a:r>
            <a:r>
              <a:rPr lang="et-EE" sz="2900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292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t-E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t-EE" sz="2400"/>
              <a:t>Ovulatsioon, viljastumine, munaraku jagunemine, trofoblasti moodustumine, trofoblasti jõudmine emakasse ja tungimine endomeetriumit katvasse epiteeli.</a:t>
            </a:r>
          </a:p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840" r="2840"/>
          <a:stretch>
            <a:fillRect/>
          </a:stretch>
        </p:blipFill>
        <p:spPr>
          <a:xfrm>
            <a:off x="3779912" y="980728"/>
            <a:ext cx="468052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Platsenta funktsioonid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/>
          <a:lstStyle/>
          <a:p>
            <a:r>
              <a:rPr lang="et-EE" dirty="0" smtClean="0"/>
              <a:t>Ai</a:t>
            </a:r>
            <a:r>
              <a:rPr lang="fi-FI" dirty="0" smtClean="0"/>
              <a:t>nete </a:t>
            </a:r>
            <a:r>
              <a:rPr lang="fi-FI" dirty="0"/>
              <a:t>vahetus ema </a:t>
            </a:r>
            <a:r>
              <a:rPr lang="fi-FI" dirty="0" smtClean="0"/>
              <a:t>ja </a:t>
            </a:r>
            <a:r>
              <a:rPr lang="fi-FI" dirty="0"/>
              <a:t>loote vahel </a:t>
            </a:r>
            <a:endParaRPr lang="et-EE" dirty="0" smtClean="0"/>
          </a:p>
          <a:p>
            <a:r>
              <a:rPr lang="et-EE" dirty="0" smtClean="0"/>
              <a:t>Platsentabarjäär soodustab </a:t>
            </a:r>
            <a:r>
              <a:rPr lang="et-EE" smtClean="0"/>
              <a:t>loote </a:t>
            </a:r>
            <a:r>
              <a:rPr lang="et-EE" smtClean="0"/>
              <a:t>toitmist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 </a:t>
            </a:r>
            <a:r>
              <a:rPr lang="et-EE" dirty="0"/>
              <a:t>ja tema ainevahetuse </a:t>
            </a:r>
            <a:r>
              <a:rPr lang="et-EE" dirty="0" smtClean="0"/>
              <a:t>lõpp-produktide</a:t>
            </a:r>
          </a:p>
          <a:p>
            <a:pPr marL="0" indent="0">
              <a:buNone/>
            </a:pPr>
            <a:r>
              <a:rPr lang="et-EE" dirty="0" smtClean="0"/>
              <a:t> eemaldamist</a:t>
            </a:r>
          </a:p>
          <a:p>
            <a:r>
              <a:rPr lang="et-EE" dirty="0" smtClean="0"/>
              <a:t>Loote varustamine antikehadega</a:t>
            </a:r>
          </a:p>
          <a:p>
            <a:r>
              <a:rPr lang="et-EE" dirty="0" smtClean="0"/>
              <a:t>Toodab naissuguhormoone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77" y="3429000"/>
            <a:ext cx="232126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Platsenta sisesekretoorne </a:t>
            </a:r>
            <a:r>
              <a:rPr lang="et-EE" dirty="0" smtClean="0"/>
              <a:t>talitlus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/>
              <a:t>8.-10. rasedusnädalal </a:t>
            </a:r>
            <a:r>
              <a:rPr lang="ru-RU" sz="2400" dirty="0" smtClean="0"/>
              <a:t>- </a:t>
            </a:r>
            <a:r>
              <a:rPr lang="et-EE" sz="2400" b="1" dirty="0" smtClean="0"/>
              <a:t>progesterooni</a:t>
            </a:r>
            <a:r>
              <a:rPr lang="et-EE" sz="2400" dirty="0" smtClean="0"/>
              <a:t> produtseerimine</a:t>
            </a:r>
          </a:p>
          <a:p>
            <a:r>
              <a:rPr lang="et-EE" sz="2400" dirty="0"/>
              <a:t>3. raseduskuul loote neerupealised produtseerivad nõrga androgeense toimega steroidi </a:t>
            </a:r>
            <a:r>
              <a:rPr lang="et-EE" sz="2400" b="1" dirty="0"/>
              <a:t>dehüdroepiandrosteroonsulfaati</a:t>
            </a:r>
            <a:r>
              <a:rPr lang="fi-FI" sz="2400" b="1" dirty="0"/>
              <a:t> (DHEAS) </a:t>
            </a:r>
            <a:r>
              <a:rPr lang="fi-FI" sz="2400" dirty="0"/>
              <a:t>, mis muudetakse platsenta poolt </a:t>
            </a:r>
            <a:r>
              <a:rPr lang="et-EE" sz="2400" b="1" dirty="0"/>
              <a:t>öestriooliks</a:t>
            </a:r>
            <a:r>
              <a:rPr lang="et-EE" sz="2400" dirty="0"/>
              <a:t> ja jõuab ema vereringesse, eritub uriiniga (ema vere östradiooli nivoo - sünnitusabis diagnoostiline orientiir</a:t>
            </a:r>
            <a:r>
              <a:rPr lang="et-EE" sz="2400" dirty="0" smtClean="0"/>
              <a:t>)</a:t>
            </a:r>
          </a:p>
          <a:p>
            <a:r>
              <a:rPr lang="et-EE" sz="2400" b="1" dirty="0"/>
              <a:t>Humaanplatsentaarne- laktogeenne hormoon (HPL) </a:t>
            </a:r>
            <a:r>
              <a:rPr lang="et-EE" sz="2400" dirty="0"/>
              <a:t>ehk humaankoorionsomatomammotropiin (HCS) </a:t>
            </a:r>
            <a:endParaRPr lang="et-EE" sz="2400" dirty="0" smtClean="0"/>
          </a:p>
          <a:p>
            <a:pPr lvl="1"/>
            <a:r>
              <a:rPr lang="fi-FI" sz="2400" dirty="0"/>
              <a:t>Somatotropiini taoline toime - stimuleerib loote kasvu </a:t>
            </a:r>
            <a:endParaRPr lang="et-EE" sz="2400" dirty="0" smtClean="0"/>
          </a:p>
          <a:p>
            <a:pPr lvl="1"/>
            <a:r>
              <a:rPr lang="et-EE" sz="2400" dirty="0"/>
              <a:t>Avaldab mõju insuliinitaoliste kasvufaktorite stimulatsiooni teel</a:t>
            </a:r>
          </a:p>
          <a:p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Laktatsiooni ettevalmistus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800" dirty="0" smtClean="0"/>
              <a:t>Östrogeeni tase ema veres tõuseb ja sellega stimuleerib prolaktiini sekretsiooni ema hüpofüüsis.</a:t>
            </a:r>
          </a:p>
          <a:p>
            <a:pPr marL="0" indent="0">
              <a:buNone/>
            </a:pPr>
            <a:r>
              <a:rPr lang="et-EE" sz="2800" dirty="0" smtClean="0"/>
              <a:t>Prolaktiini nivoo on väga kõrge ka lootevees ehk amnioni vedelikus.</a:t>
            </a:r>
          </a:p>
          <a:p>
            <a:pPr marL="0" indent="0">
              <a:buNone/>
            </a:pPr>
            <a:r>
              <a:rPr lang="et-EE" sz="2800" dirty="0" smtClean="0"/>
              <a:t>Mõlemad hormoonid, nii HPL kui prolaktiin valmistavad ema rinnanäärmeid ette laktatsiooniks.</a:t>
            </a:r>
          </a:p>
          <a:p>
            <a:pPr marL="0" indent="0">
              <a:buNone/>
            </a:pPr>
            <a:r>
              <a:rPr lang="et-EE" sz="2800" dirty="0" smtClean="0"/>
              <a:t>Raseduse ajal ei vallanda aga eelnimetatud hormoonide kõrge tase veel laktatsiooni. Tõenäoliselt on põhjuseks see, et väga kõrge vere östrogeeni nivoo otseselt pidurdab ja mõjub prolaktiinantagonistlikult rinnanäärmesse raseduse ajal.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1161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Kasutatud kirjandus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</a:t>
            </a:r>
            <a:r>
              <a:rPr lang="et-EE" sz="3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F. Schmidt</a:t>
            </a: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t-EE" sz="3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Thews „Inimese füsioloogia“ Tartu 1997</a:t>
            </a:r>
            <a:endParaRPr lang="et-EE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t-EE" sz="3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H. Kingissepp  „Inimese füsioloogia“ </a:t>
            </a:r>
            <a:r>
              <a:rPr lang="et-E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Tartu 2006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t-EE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-108518" y="-171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t-EE" sz="3959" b="1">
                <a:solidFill>
                  <a:srgbClr val="000000"/>
                </a:solidFill>
              </a:rPr>
              <a:t>Mees- ja naissuguhormoonide teke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8686800" cy="5616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 jätkamise jaoks olulised hüpofüüsi hormoonid on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follikuleid stimuleeriv hormoon(FSH) ja luteiniseeriv hormoon(LH).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Mõlemad hormoonid – glükoproteiinid. Struktuur meestel ja naistel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ja LH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väljapaiskumine toimub hüpotalamuse </a:t>
            </a:r>
            <a:r>
              <a:rPr lang="et-EE" sz="2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riliisinghormooni 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mõjul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e.gonadotropiini-riliisinghormoon(</a:t>
            </a:r>
            <a:r>
              <a:rPr lang="et-EE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GnRH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LHRH sünteesitakse hüpotalamuse neuronites ja selline LHRH neuronite faasiliselt sünkroniseeritud aktiivusus on tähtis FSH ja LH normaalseks hüpofüsaarseks sekretsiooniks.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ja LH stimuleerivad sugunäärmeid!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t-EE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Mõlemal sugupoolel kutsuvad nad esile suguhormoonide gonaadset produktsiooni ja väljapaiskumist, kuid erinevates kogustes!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827583" y="4221087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t-EE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AITÄH KUULAMAST!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Char char="•"/>
            </a:pPr>
            <a:r>
              <a:rPr lang="et-EE" sz="1400" b="0" i="1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Suguhormoonid on steroidid ja toime alusel 3 gruppi: </a:t>
            </a:r>
            <a:r>
              <a:rPr lang="et-EE" sz="1400" b="1" i="1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östrogeenid, gestageenid ja androgeenid.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Noto Sans Symbols"/>
              <a:buChar char="•"/>
            </a:pPr>
            <a:r>
              <a:rPr lang="et-EE" sz="24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Meessugunäärmetes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moodustub </a:t>
            </a:r>
            <a:r>
              <a:rPr lang="et-EE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 toimel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dominerivalt </a:t>
            </a:r>
            <a:r>
              <a:rPr lang="et-EE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androgeene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testikulaarse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t-EE" sz="24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testosteron-tähsam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1/3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adrenaalse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t-EE" sz="2400" b="0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DHEA-tähsam</a:t>
            </a:r>
            <a:r>
              <a:rPr lang="et-EE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päritoluga.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ja intratestikulaarselt produtseeritud androgeenide 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mõjul toimub </a:t>
            </a: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spermatogenees.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Androgeenid:  </a:t>
            </a:r>
            <a:r>
              <a:rPr lang="et-EE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testosteroon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dihüdrotestosteroon, androsteendioon, androsteroon, </a:t>
            </a:r>
            <a:r>
              <a:rPr lang="et-EE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dihüdroepiandrosteroon</a:t>
            </a:r>
            <a:r>
              <a:rPr lang="et-E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etiokoolanoloon jpt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23528" y="476672"/>
            <a:ext cx="8229600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97350"/>
              <a:buFont typeface="Noto Sans Symbols"/>
              <a:buChar char="➢"/>
            </a:pPr>
            <a:r>
              <a:rPr lang="et-EE" sz="2960" b="0" i="0" u="none" strike="noStrike" cap="non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Naisel </a:t>
            </a: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stimuleerib FSH </a:t>
            </a:r>
            <a:r>
              <a:rPr lang="et-EE" sz="296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folliikulite  kasvu ja östrogeeni produktsiooni</a:t>
            </a: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➢"/>
            </a:pPr>
            <a:r>
              <a:rPr lang="et-EE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rohkenenud sekretsioon põhjustab ovaariumis </a:t>
            </a:r>
            <a:r>
              <a:rPr lang="et-EE" sz="222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primaarfolliikulitest sekundaarfolliikuliteks </a:t>
            </a:r>
            <a:r>
              <a:rPr lang="et-EE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arenevate folliikulite kohordi valmimise.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➢"/>
            </a:pPr>
            <a:r>
              <a:rPr lang="et-EE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Valmivad folliikulid produtseerivad östrogeene (</a:t>
            </a:r>
            <a:r>
              <a:rPr lang="et-EE" sz="2220" b="0" i="1" u="none" strike="noStrike" cap="non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östradiool-tähsam</a:t>
            </a:r>
            <a:r>
              <a:rPr lang="et-EE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Noto Sans Symbols"/>
              <a:buChar char="➢"/>
            </a:pP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 stimuleerib ovaariumites </a:t>
            </a:r>
            <a:r>
              <a:rPr lang="et-EE" sz="296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gestageenide</a:t>
            </a:r>
            <a:r>
              <a:rPr lang="et-EE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väljapaiskumist.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➢"/>
            </a:pP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Naishormoonide produktsioon ja vabanemine </a:t>
            </a:r>
            <a:r>
              <a:rPr lang="et-EE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munasarjades.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Lisaks </a:t>
            </a:r>
            <a:r>
              <a:rPr lang="et-EE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toodetakse oksütotsiini, östriooli, östrooni, prolaktiini, hcg e kooriongonadotropiin.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0" y="2942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t-EE">
                <a:solidFill>
                  <a:srgbClr val="000000"/>
                </a:solidFill>
              </a:rPr>
              <a:t>Primaarsete ja sekundaarsete sugutunnuste mõiste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107504" y="1600200"/>
            <a:ext cx="892899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t-EE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Sugutunnused</a:t>
            </a:r>
            <a:r>
              <a:rPr lang="et-EE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ehk sootunnused on isas- ja emasisendeid eristavad morfoloogilised, füsioloogilised ja psüühilised tunnused.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t-EE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Primaarsed sugutunnused: </a:t>
            </a:r>
            <a:r>
              <a:rPr lang="et-EE" sz="272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kaasasündinud </a:t>
            </a:r>
            <a:r>
              <a:rPr lang="et-EE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soolised eripärad: munasari, emakas, munand, suguti, prostata </a:t>
            </a:r>
            <a:r>
              <a:rPr lang="et-EE" sz="2720" smtClean="0"/>
              <a:t>jt.</a:t>
            </a:r>
            <a:endParaRPr lang="et-EE"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2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t-EE" sz="27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Sekundaarsed sugutunnused: </a:t>
            </a:r>
            <a:r>
              <a:rPr lang="et-EE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suguküpsete välised morfoloogilised soospetsiifilised tunnused, mis pole vahetult seotud suguelundkonnaga: hääl, karvakasv, kehakuju </a:t>
            </a:r>
            <a:r>
              <a:rPr lang="et-EE" sz="2720" smtClean="0"/>
              <a:t>jt.</a:t>
            </a:r>
            <a:endParaRPr lang="et-EE"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Sooline diferentseerumine ja seos sugunäärmetega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Sugunäärmetealgmetes produtseeritud suguhormoonid mõjutavad suguelundite diferentseerumist lootel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3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Naisgenitaalid</a:t>
            </a: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Naisgenitaalide edasiseks arenguks pole mingi endokriinne aktivatsioon vajalik, ovaariumid ei oma aktiivset osa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Mülleri juhast arenevad emakas, munajuha, emakakael, tupe ülemised osad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Sooline diferentseerumine ja seos sugunäärmetega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3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Meesgenitaalide </a:t>
            </a: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diferentseerumine toimub embrüonaalsetes testistes kahe hormooni mõjul: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Embrüonaalsetes testistes </a:t>
            </a:r>
            <a:r>
              <a:rPr lang="et-EE" sz="3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androgeenid: </a:t>
            </a: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epididüümise, seemnejuhade ja –põiekeste areng. Ka välisgenitaalide areng</a:t>
            </a:r>
          </a:p>
          <a:p>
            <a:pPr marL="914400" marR="0" lvl="0" indent="-4191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Mülleri-inhibeeriv hormoon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t-EE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Suguhormoonide mõju käitumisele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Mehe ja naise ajul on sedastatavad morfoloogilised erinevused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Meessuguhormoonide toimel maskuliniseerub ka loote aju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t-EE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Embrüonaalselt androgeenide poolt mõjustamata aju jääb feminiinseks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1378</Words>
  <Application>Microsoft Office PowerPoint</Application>
  <PresentationFormat>On-screen Show (4:3)</PresentationFormat>
  <Paragraphs>187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Courier New</vt:lpstr>
      <vt:lpstr>Noto Sans Symbols</vt:lpstr>
      <vt:lpstr>Questrial</vt:lpstr>
      <vt:lpstr>Times New Roman</vt:lpstr>
      <vt:lpstr>Calibri</vt:lpstr>
      <vt:lpstr>Office Theme</vt:lpstr>
      <vt:lpstr>1_Office Theme</vt:lpstr>
      <vt:lpstr>2_Office Theme</vt:lpstr>
      <vt:lpstr>Office Theme</vt:lpstr>
      <vt:lpstr>Reproduktiiv füsioloogia</vt:lpstr>
      <vt:lpstr>Mees- ja naissuguhormoonide teke, primaarsete ja sekundaarsete sugutunnuste mõiste ning seos sugunäärmete talitlusega. Suguhormoonide mõju käitumisele.</vt:lpstr>
      <vt:lpstr>Mees- ja naissuguhormoonide teke</vt:lpstr>
      <vt:lpstr>PowerPoint Presentation</vt:lpstr>
      <vt:lpstr>PowerPoint Presentation</vt:lpstr>
      <vt:lpstr>Primaarsete ja sekundaarsete sugutunnuste mõiste</vt:lpstr>
      <vt:lpstr>Sooline diferentseerumine ja seos sugunäärmetega</vt:lpstr>
      <vt:lpstr>Sooline diferentseerumine ja seos sugunäärmetega</vt:lpstr>
      <vt:lpstr>Suguhormoonide mõju käitumisele</vt:lpstr>
      <vt:lpstr>Suguhormoonide mõju käitumisele</vt:lpstr>
      <vt:lpstr>Suguhormoonid: ANDROGEENID</vt:lpstr>
      <vt:lpstr>Seksuaalkäitumine ja agressiivne käitumine</vt:lpstr>
      <vt:lpstr>Naise suguline tsükkel ja selle regulatsioon: tsüklilised muutused munasarjades, emakas, tupe limaskestas ning gonadotroopsete ja suguhormoonide tasemes veres </vt:lpstr>
      <vt:lpstr>Menstruaaltsükkel</vt:lpstr>
      <vt:lpstr>Menstruaaltsükkel</vt:lpstr>
      <vt:lpstr>Hormonaalsed muutused - joonis</vt:lpstr>
      <vt:lpstr> Ovariaaltsükkel: follikulaarfaas</vt:lpstr>
      <vt:lpstr>Hormonaalsed muutused -  ovulatsioonifaas</vt:lpstr>
      <vt:lpstr>Hormonaalsed muutused - luteaalfaas</vt:lpstr>
      <vt:lpstr>Menstruatsioon</vt:lpstr>
      <vt:lpstr>LHRH pulseeriv sekretsioon</vt:lpstr>
      <vt:lpstr>Hormonaalsed muutused naise organismis raseduse ajal. Platsenta sisesekretoorne talitlus.</vt:lpstr>
      <vt:lpstr>Viljastumine</vt:lpstr>
      <vt:lpstr>Rasedus</vt:lpstr>
      <vt:lpstr>PowerPoint Presentation</vt:lpstr>
      <vt:lpstr>Platsenta funktsioonid</vt:lpstr>
      <vt:lpstr>Platsenta sisesekretoorne talitlus</vt:lpstr>
      <vt:lpstr>Laktatsiooni ettevalmistus</vt:lpstr>
      <vt:lpstr>Kasutatud kirjandus</vt:lpstr>
      <vt:lpstr>AITÄH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Reproduktiiv füsioloogia</dc:title>
  <dc:creator>Raamatukogu</dc:creator>
  <cp:lastModifiedBy>Raamatukogu</cp:lastModifiedBy>
  <cp:revision>4</cp:revision>
  <dcterms:modified xsi:type="dcterms:W3CDTF">2016-03-31T11:22:03Z</dcterms:modified>
</cp:coreProperties>
</file>