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8502" autoAdjust="0"/>
  </p:normalViewPr>
  <p:slideViewPr>
    <p:cSldViewPr snapToGrid="0">
      <p:cViewPr varScale="1">
        <p:scale>
          <a:sx n="64" d="100"/>
          <a:sy n="6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C375C-C01D-47FF-9F49-B1163FEC1682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46927-6501-4FD2-AF72-5911886B6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Fibroosne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kiudsidekoeline </a:t>
            </a:r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epuulis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igemevohand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samuti kui juured liiga lähedal, ei mahu koed ära, ärritus. Bioloogiline laius peab olema.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6927-6501-4FD2-AF72-5911886B60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Lastel vaadatakse</a:t>
            </a:r>
            <a:r>
              <a:rPr lang="et-EE" baseline="0" dirty="0" smtClean="0"/>
              <a:t> lõikunud intsisiive ja jäävmolaari, esmane parodondi uurimine!</a:t>
            </a:r>
          </a:p>
          <a:p>
            <a:r>
              <a:rPr lang="et-EE" baseline="0" dirty="0" smtClean="0"/>
              <a:t>NB! 3,5 norm;   kuid 1-3mm norm.</a:t>
            </a:r>
          </a:p>
          <a:p>
            <a:r>
              <a:rPr lang="et-EE" baseline="0" dirty="0" smtClean="0"/>
              <a:t>       kui musta peale vajub siis järelikult on gingiviit; </a:t>
            </a:r>
          </a:p>
          <a:p>
            <a:r>
              <a:rPr lang="et-EE" baseline="0" dirty="0" smtClean="0"/>
              <a:t>        kui must sisse vajub – gingiviit või algav parodontiit;</a:t>
            </a:r>
          </a:p>
          <a:p>
            <a:r>
              <a:rPr lang="et-EE" baseline="0" dirty="0" smtClean="0"/>
              <a:t>        kui must ära kaob, siis – parodonti haigus!!!</a:t>
            </a:r>
          </a:p>
          <a:p>
            <a:endParaRPr lang="et-EE" baseline="0" dirty="0" smtClean="0"/>
          </a:p>
          <a:p>
            <a:r>
              <a:rPr lang="et-EE" baseline="0" dirty="0" smtClean="0"/>
              <a:t>Lastel kaugele arenenud parodontiit, seotud üldiste faktoritega!NB! Erikäsitlus ja uuring.x</a:t>
            </a:r>
          </a:p>
          <a:p>
            <a:r>
              <a:rPr lang="et-EE" baseline="0" dirty="0" smtClean="0"/>
              <a:t>TV CPI index – community periodontal index – millises seisus parodont keskmiselt sekstandi kohta on.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6927-6501-4FD2-AF72-5911886B60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CEJ</a:t>
            </a:r>
            <a:r>
              <a:rPr lang="et-EE" baseline="0" dirty="0" smtClean="0"/>
              <a:t> alveolaarluuni täiskasvanutel normis 0.4-1.9mm, piimahammaste puhul 2mm - rö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6927-6501-4FD2-AF72-5911886B60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0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3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5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2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4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7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3294-7C0E-4912-8D0D-D77AF55B875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8B18-2F3D-495A-AE2F-2EC59AB2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</a:t>
            </a:r>
            <a:r>
              <a:rPr lang="en-US" dirty="0" err="1" smtClean="0"/>
              <a:t>aro</a:t>
            </a:r>
            <a:r>
              <a:rPr lang="et-EE" dirty="0" smtClean="0"/>
              <a:t>dontaalhaiguse k</a:t>
            </a:r>
            <a:r>
              <a:rPr lang="en-US" dirty="0" err="1" smtClean="0"/>
              <a:t>liiniline</a:t>
            </a:r>
            <a:r>
              <a:rPr lang="en-US" dirty="0" smtClean="0"/>
              <a:t> </a:t>
            </a:r>
            <a:r>
              <a:rPr lang="et-EE" dirty="0" smtClean="0"/>
              <a:t>uurimine ja lokaalse</a:t>
            </a:r>
            <a:r>
              <a:rPr lang="en-US" dirty="0" smtClean="0"/>
              <a:t>d</a:t>
            </a:r>
            <a:r>
              <a:rPr lang="et-EE" dirty="0" smtClean="0"/>
              <a:t> riskifaktorid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139007"/>
            <a:ext cx="9144000" cy="1655762"/>
          </a:xfrm>
        </p:spPr>
        <p:txBody>
          <a:bodyPr/>
          <a:lstStyle/>
          <a:p>
            <a:r>
              <a:rPr lang="et-EE" dirty="0" smtClean="0"/>
              <a:t>Jana Jakovleva</a:t>
            </a:r>
          </a:p>
          <a:p>
            <a:r>
              <a:rPr lang="et-EE" dirty="0" smtClean="0"/>
              <a:t>Hambaarstiteadus 4 kursus</a:t>
            </a:r>
          </a:p>
          <a:p>
            <a:r>
              <a:rPr lang="et-EE" dirty="0" smtClean="0"/>
              <a:t>Tartu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7200" dirty="0" smtClean="0"/>
              <a:t>Tänan!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656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LISA: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r="892"/>
          <a:stretch/>
        </p:blipFill>
        <p:spPr>
          <a:xfrm>
            <a:off x="2532185" y="759655"/>
            <a:ext cx="7807569" cy="5418614"/>
          </a:xfrm>
        </p:spPr>
      </p:pic>
    </p:spTree>
    <p:extLst>
      <p:ext uri="{BB962C8B-B14F-4D97-AF65-F5344CB8AC3E}">
        <p14:creationId xmlns:p14="http://schemas.microsoft.com/office/powerpoint/2010/main" val="923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Läbivaatus: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Ekstraoraalne uurimine</a:t>
            </a:r>
          </a:p>
          <a:p>
            <a:r>
              <a:rPr lang="et-EE" dirty="0" smtClean="0"/>
              <a:t>Intraoraalne uurimine: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et-EE" dirty="0" smtClean="0"/>
              <a:t> - pehmete kudede läbivaatus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- hammaste parodont</a:t>
            </a:r>
            <a:r>
              <a:rPr lang="en-US" dirty="0" err="1" smtClean="0"/>
              <a:t>oloogilis</a:t>
            </a:r>
            <a:r>
              <a:rPr lang="en-US" dirty="0" err="1"/>
              <a:t>e</a:t>
            </a:r>
            <a:r>
              <a:rPr lang="et-EE" dirty="0" smtClean="0"/>
              <a:t> seisundi</a:t>
            </a:r>
            <a:r>
              <a:rPr lang="en-US" dirty="0" smtClean="0"/>
              <a:t> </a:t>
            </a:r>
            <a:r>
              <a:rPr lang="et-EE" dirty="0" smtClean="0"/>
              <a:t>üldine kirjeldus,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 ( igemete värv, igemete kontuur, igemete pundumine, põletik, retsessioon, hügieen, oklusaalsed probleemid, lokaalsete riskifaktorite identifikatsioon, spetsiifilised testid (radiographs,vitaalsuse testid)).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0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</a:t>
            </a:r>
            <a:r>
              <a:rPr lang="en-US" dirty="0" err="1" smtClean="0"/>
              <a:t>arodon</a:t>
            </a:r>
            <a:r>
              <a:rPr lang="et-EE" dirty="0" smtClean="0"/>
              <a:t>taalsete haiguste lokaalsed riskifaktorid: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Calculus (supra-  ja subgingivaalne)</a:t>
            </a:r>
          </a:p>
          <a:p>
            <a:r>
              <a:rPr lang="et-EE" dirty="0" smtClean="0"/>
              <a:t>Restauratsioonid</a:t>
            </a:r>
          </a:p>
          <a:p>
            <a:r>
              <a:rPr lang="et-EE" dirty="0" smtClean="0"/>
              <a:t>Kidade kinnitumine</a:t>
            </a:r>
          </a:p>
          <a:p>
            <a:r>
              <a:rPr lang="et-EE" dirty="0" smtClean="0"/>
              <a:t>Ortodontilised aparaadid</a:t>
            </a:r>
          </a:p>
          <a:p>
            <a:r>
              <a:rPr lang="et-EE" dirty="0" smtClean="0"/>
              <a:t>Lokaalne trauma</a:t>
            </a:r>
          </a:p>
          <a:p>
            <a:r>
              <a:rPr lang="et-EE" dirty="0" smtClean="0"/>
              <a:t>Hingamine läbi suu</a:t>
            </a:r>
            <a:endParaRPr lang="et-EE" dirty="0" smtClean="0">
              <a:solidFill>
                <a:srgbClr val="FF0000"/>
              </a:solidFill>
            </a:endParaRPr>
          </a:p>
          <a:p>
            <a:r>
              <a:rPr lang="et-EE" dirty="0" smtClean="0"/>
              <a:t>Kserostoomia</a:t>
            </a:r>
          </a:p>
          <a:p>
            <a:r>
              <a:rPr lang="et-EE" dirty="0" smtClean="0"/>
              <a:t>Anatoomilised iseärasused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9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09" y="365124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b="1" dirty="0" smtClean="0">
                <a:latin typeface="+mn-lt"/>
              </a:rPr>
              <a:t>1. Calculus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09" y="14457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 smtClean="0"/>
              <a:t>Supra- ja subgingivaalne hambakivi – katu retensiooni lokaalne faktor. </a:t>
            </a:r>
            <a:endParaRPr lang="en-US" dirty="0" smtClean="0"/>
          </a:p>
          <a:p>
            <a:pPr marL="0" indent="0">
              <a:buNone/>
            </a:pPr>
            <a:r>
              <a:rPr lang="et-EE" dirty="0" smtClean="0"/>
              <a:t>Esineb tihti täiskasvanutel, </a:t>
            </a:r>
            <a:endParaRPr lang="ru-RU" dirty="0" smtClean="0"/>
          </a:p>
          <a:p>
            <a:pPr marL="0" indent="0">
              <a:buNone/>
            </a:pPr>
            <a:r>
              <a:rPr lang="et-EE" dirty="0" smtClean="0"/>
              <a:t>subgingivaalne hambakivi – teismelistel.Supragingivaalse võib esineda ka lastel.</a:t>
            </a:r>
          </a:p>
          <a:p>
            <a:pPr marL="0" indent="0">
              <a:buNone/>
            </a:pPr>
            <a:r>
              <a:rPr lang="et-EE" dirty="0" smtClean="0"/>
              <a:t>Calculus põhjustab igemete põletikku ja periodontaalsete kinnituste kadumist.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sz="3900" b="1" dirty="0" smtClean="0"/>
              <a:t>2. Restauratsioonid</a:t>
            </a:r>
          </a:p>
          <a:p>
            <a:pPr marL="0" indent="0">
              <a:buNone/>
            </a:pPr>
            <a:r>
              <a:rPr lang="et-EE" dirty="0" smtClean="0"/>
              <a:t>Subgingivaalse restauratsiooni lahtised ääred, täidiste ülemäär</a:t>
            </a:r>
            <a:r>
              <a:rPr lang="en-US" dirty="0" smtClean="0"/>
              <a:t> ja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t-EE" dirty="0" smtClean="0"/>
              <a:t>ää</a:t>
            </a:r>
            <a:r>
              <a:rPr lang="en-US" dirty="0" smtClean="0"/>
              <a:t>r</a:t>
            </a:r>
            <a:r>
              <a:rPr lang="et-EE" dirty="0" smtClean="0"/>
              <a:t> jne </a:t>
            </a:r>
          </a:p>
          <a:p>
            <a:pPr marL="0" indent="0">
              <a:buNone/>
            </a:pPr>
            <a:r>
              <a:rPr lang="et-EE" dirty="0" smtClean="0"/>
              <a:t>Gingiviit, kinnituste kadumine.</a:t>
            </a:r>
          </a:p>
          <a:p>
            <a:pPr marL="0" indent="0">
              <a:buNone/>
            </a:pPr>
            <a:r>
              <a:rPr lang="et-EE" dirty="0" smtClean="0"/>
              <a:t>Tuleks siis kasutada õigesti matriitsi, kiilusid jne, selleks et vältida tulevikus p</a:t>
            </a:r>
            <a:r>
              <a:rPr lang="en-US" dirty="0" err="1" smtClean="0"/>
              <a:t>eri</a:t>
            </a:r>
            <a:r>
              <a:rPr lang="et-EE" dirty="0" smtClean="0"/>
              <a:t>odontaalseid tagajärgi.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47" y="233412"/>
            <a:ext cx="1468123" cy="1212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15" y="3446585"/>
            <a:ext cx="2696985" cy="15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1" y="308854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b="1" dirty="0" smtClean="0">
                <a:latin typeface="+mn-lt"/>
              </a:rPr>
              <a:t>3. Kidade kinnitumine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280160"/>
            <a:ext cx="11114649" cy="5303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smtClean="0"/>
              <a:t>Ebanormaalne kida võib põhjustada katu kogunemist, </a:t>
            </a:r>
            <a:endParaRPr lang="en-US" dirty="0" smtClean="0"/>
          </a:p>
          <a:p>
            <a:pPr marL="0" indent="0">
              <a:buNone/>
            </a:pPr>
            <a:r>
              <a:rPr lang="et-EE" dirty="0" smtClean="0"/>
              <a:t>kuna selline kida raskendab adekvaatset hambapesu. </a:t>
            </a:r>
            <a:endParaRPr lang="en-US" dirty="0" smtClean="0"/>
          </a:p>
          <a:p>
            <a:pPr marL="0" indent="0">
              <a:buNone/>
            </a:pPr>
            <a:r>
              <a:rPr lang="et-EE" dirty="0" smtClean="0"/>
              <a:t>Samuti põhjustab igeme retsessiooni, eriti alumine huulekida.</a:t>
            </a:r>
          </a:p>
          <a:p>
            <a:endParaRPr lang="et-EE" sz="3500" dirty="0"/>
          </a:p>
          <a:p>
            <a:pPr marL="0" indent="0">
              <a:buNone/>
            </a:pPr>
            <a:r>
              <a:rPr lang="et-EE" sz="3900" b="1" dirty="0" smtClean="0"/>
              <a:t>4. Ortodontilised aparaadid</a:t>
            </a:r>
          </a:p>
          <a:p>
            <a:pPr marL="0" indent="0">
              <a:buNone/>
            </a:pPr>
            <a:r>
              <a:rPr lang="et-EE" dirty="0" smtClean="0"/>
              <a:t>Fikseeritud ja eemaldatatavad aparaadid nõuavad eriti </a:t>
            </a:r>
            <a:endParaRPr lang="ru-RU" dirty="0" smtClean="0"/>
          </a:p>
          <a:p>
            <a:pPr marL="0" indent="0">
              <a:buNone/>
            </a:pPr>
            <a:r>
              <a:rPr lang="et-EE" dirty="0" smtClean="0"/>
              <a:t>tähelepanu hügieenile, kuna kattu koguneb interdentaalselt.</a:t>
            </a:r>
          </a:p>
          <a:p>
            <a:pPr marL="0" indent="0">
              <a:buNone/>
            </a:pPr>
            <a:r>
              <a:rPr lang="et-EE" dirty="0" smtClean="0"/>
              <a:t>Ortodontiline liigutamine võib ka ise põhjustada, kui toimib mitte luu volüümi sees (valed kalded, hamba liigutamine liiga bukaalselt) – retsessioon.</a:t>
            </a:r>
            <a:endParaRPr lang="ru-RU" dirty="0" smtClean="0"/>
          </a:p>
          <a:p>
            <a:pPr marL="0" indent="0">
              <a:buNone/>
            </a:pPr>
            <a:r>
              <a:rPr lang="et-EE" dirty="0" smtClean="0"/>
              <a:t>See võib põhjustada gingiviiti tekkimist ning emaili deka</a:t>
            </a:r>
            <a:r>
              <a:rPr lang="en-US" dirty="0" smtClean="0"/>
              <a:t>l</a:t>
            </a:r>
            <a:r>
              <a:rPr lang="et-EE" dirty="0" smtClean="0"/>
              <a:t>tsifikatsiooni ümber breketite. Ortodontilise ravi tagajärjena võib juurepikkus väheneda (juure resorptsioon). </a:t>
            </a:r>
          </a:p>
          <a:p>
            <a:pPr marL="0" indent="0">
              <a:buNone/>
            </a:pPr>
            <a:r>
              <a:rPr lang="et-EE" dirty="0" smtClean="0"/>
              <a:t>Subgingivaalse calculuse krooniline ärritus võib tekitada igemete hüpertroofiat, fibroosset epuulist.</a:t>
            </a:r>
          </a:p>
          <a:p>
            <a:pPr marL="0" indent="0">
              <a:buNone/>
            </a:pPr>
            <a:endParaRPr lang="et-EE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25" y="992655"/>
            <a:ext cx="2153529" cy="1613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5" b="50328"/>
          <a:stretch/>
        </p:blipFill>
        <p:spPr>
          <a:xfrm>
            <a:off x="9179215" y="2798678"/>
            <a:ext cx="1900886" cy="1394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22327" r="25307" b="20015"/>
          <a:stretch/>
        </p:blipFill>
        <p:spPr>
          <a:xfrm>
            <a:off x="10911840" y="5779668"/>
            <a:ext cx="1280160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 smtClean="0">
                <a:latin typeface="+mn-lt"/>
              </a:rPr>
              <a:t>5. Maloklusioon e. hambumushäire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77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 smtClean="0"/>
              <a:t>Suu hügieeni meetmed on raskendatud kui hambad on roteerunud, kaldunud. Sügav hambumus.</a:t>
            </a:r>
          </a:p>
          <a:p>
            <a:pPr marL="0" indent="0">
              <a:buNone/>
            </a:pPr>
            <a:r>
              <a:rPr lang="et-EE" sz="3200" b="1" dirty="0" smtClean="0"/>
              <a:t>6. Lokaalne trauma</a:t>
            </a:r>
          </a:p>
          <a:p>
            <a:pPr marL="0" indent="0">
              <a:buNone/>
            </a:pPr>
            <a:r>
              <a:rPr lang="et-EE" dirty="0"/>
              <a:t>A</a:t>
            </a:r>
            <a:r>
              <a:rPr lang="et-EE" dirty="0" smtClean="0"/>
              <a:t>gressiivne harjamine võib viia igemete retsessioonini, periodontaalse kinnituse ja luu kadumisele.</a:t>
            </a:r>
          </a:p>
          <a:p>
            <a:pPr marL="0" indent="0">
              <a:buNone/>
            </a:pPr>
            <a:r>
              <a:rPr lang="et-EE" sz="3200" b="1" dirty="0" smtClean="0"/>
              <a:t>7. Kserostoomia</a:t>
            </a:r>
          </a:p>
          <a:p>
            <a:pPr marL="0" indent="0">
              <a:buNone/>
            </a:pPr>
            <a:r>
              <a:rPr lang="et-EE" dirty="0" smtClean="0"/>
              <a:t>Seotud gingiviidiga,  sülje funkstioonid on </a:t>
            </a:r>
            <a:r>
              <a:rPr lang="en-US" dirty="0" smtClean="0"/>
              <a:t>v</a:t>
            </a:r>
            <a:r>
              <a:rPr lang="et-EE" dirty="0" smtClean="0"/>
              <a:t>ähenenud. Võib viidata HIV-le (+teised süsteemsed haigused) lastel?</a:t>
            </a:r>
          </a:p>
          <a:p>
            <a:pPr marL="0" indent="0">
              <a:buNone/>
            </a:pPr>
            <a:r>
              <a:rPr lang="et-EE" sz="3000" b="1" dirty="0" smtClean="0"/>
              <a:t>8. Anatoomilised iseärasused</a:t>
            </a:r>
          </a:p>
          <a:p>
            <a:pPr marL="0" indent="0">
              <a:buNone/>
            </a:pPr>
            <a:r>
              <a:rPr lang="et-EE" dirty="0" smtClean="0"/>
              <a:t>Emailipärlid, proksimaalsed ja palatogingivaalsed vaod</a:t>
            </a:r>
            <a:r>
              <a:rPr lang="ru-RU" dirty="0"/>
              <a:t>.</a:t>
            </a:r>
            <a:endParaRPr lang="et-EE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82" y="1027906"/>
            <a:ext cx="1639618" cy="1149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1116" r="1581" b="7194"/>
          <a:stretch/>
        </p:blipFill>
        <p:spPr>
          <a:xfrm>
            <a:off x="8831321" y="4433960"/>
            <a:ext cx="3135596" cy="2002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9" t="3825" r="9102" b="3674"/>
          <a:stretch/>
        </p:blipFill>
        <p:spPr>
          <a:xfrm>
            <a:off x="0" y="4855991"/>
            <a:ext cx="840844" cy="20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91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BPE </a:t>
            </a:r>
            <a:r>
              <a:rPr lang="et-EE" dirty="0" smtClean="0"/>
              <a:t>määramine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1690688"/>
            <a:ext cx="10515600" cy="5033669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WHO 621 probe</a:t>
            </a:r>
          </a:p>
          <a:p>
            <a:r>
              <a:rPr lang="en-US" dirty="0" err="1" smtClean="0"/>
              <a:t>Sekstandid</a:t>
            </a:r>
            <a:r>
              <a:rPr lang="et-EE" dirty="0" smtClean="0"/>
              <a:t>/</a:t>
            </a:r>
            <a:r>
              <a:rPr lang="en-US" dirty="0" smtClean="0"/>
              <a:t>Index-</a:t>
            </a:r>
            <a:r>
              <a:rPr lang="en-US" dirty="0" err="1" smtClean="0"/>
              <a:t>hambad</a:t>
            </a:r>
            <a:r>
              <a:rPr lang="et-EE" dirty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                  </a:t>
            </a:r>
            <a:r>
              <a:rPr lang="en-US" dirty="0" smtClean="0"/>
              <a:t>UR6, UR1, UL6, LL1, LR6</a:t>
            </a:r>
          </a:p>
          <a:p>
            <a:r>
              <a:rPr lang="en-US" dirty="0" smtClean="0"/>
              <a:t>BPE </a:t>
            </a:r>
            <a:r>
              <a:rPr lang="en-US" dirty="0" err="1" smtClean="0"/>
              <a:t>dokumenteerimine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gas</a:t>
            </a:r>
            <a:r>
              <a:rPr lang="en-US" dirty="0" smtClean="0"/>
              <a:t> </a:t>
            </a:r>
            <a:r>
              <a:rPr lang="en-US" dirty="0" err="1" smtClean="0"/>
              <a:t>sekstandis</a:t>
            </a:r>
            <a:r>
              <a:rPr lang="en-US" dirty="0" smtClean="0"/>
              <a:t> </a:t>
            </a:r>
            <a:r>
              <a:rPr lang="en-US" dirty="0" err="1" smtClean="0"/>
              <a:t>uuritakse</a:t>
            </a:r>
            <a:r>
              <a:rPr lang="en-US" dirty="0" smtClean="0"/>
              <a:t> index-</a:t>
            </a:r>
            <a:r>
              <a:rPr lang="en-US" dirty="0" err="1" smtClean="0"/>
              <a:t>hambaid</a:t>
            </a:r>
            <a:r>
              <a:rPr lang="en-US" dirty="0" smtClean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distobukaalselt</a:t>
            </a:r>
            <a:r>
              <a:rPr lang="en-US" dirty="0" smtClean="0"/>
              <a:t>, </a:t>
            </a:r>
            <a:r>
              <a:rPr lang="en-US" dirty="0" err="1" smtClean="0"/>
              <a:t>bukaalselt</a:t>
            </a:r>
            <a:r>
              <a:rPr lang="en-US" dirty="0" smtClean="0"/>
              <a:t>, </a:t>
            </a:r>
            <a:r>
              <a:rPr lang="en-US" dirty="0" err="1" smtClean="0"/>
              <a:t>mesiobukaalselt</a:t>
            </a:r>
            <a:r>
              <a:rPr lang="en-US" dirty="0" smtClean="0"/>
              <a:t>, </a:t>
            </a:r>
            <a:r>
              <a:rPr lang="en-US" dirty="0" err="1" smtClean="0"/>
              <a:t>lingvaalselt</a:t>
            </a:r>
            <a:r>
              <a:rPr lang="en-US" dirty="0" smtClean="0"/>
              <a:t>, </a:t>
            </a:r>
            <a:r>
              <a:rPr lang="en-US" dirty="0" err="1" smtClean="0"/>
              <a:t>mesiolingvaalselt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BPE </a:t>
            </a:r>
            <a:r>
              <a:rPr lang="en-US" dirty="0" err="1" smtClean="0"/>
              <a:t>dokumenteerimise</a:t>
            </a:r>
            <a:r>
              <a:rPr lang="en-US" dirty="0" smtClean="0"/>
              <a:t> </a:t>
            </a:r>
            <a:r>
              <a:rPr lang="en-US" dirty="0" err="1" smtClean="0"/>
              <a:t>sagedus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K</a:t>
            </a:r>
            <a:r>
              <a:rPr lang="et-EE" dirty="0" smtClean="0"/>
              <a:t>õik uued patsiendid</a:t>
            </a:r>
          </a:p>
          <a:p>
            <a:pPr>
              <a:buFontTx/>
              <a:buChar char="-"/>
            </a:pPr>
            <a:r>
              <a:rPr lang="et-EE" dirty="0" smtClean="0"/>
              <a:t>Pt kellel oli ortodontiline ravi</a:t>
            </a:r>
          </a:p>
          <a:p>
            <a:pPr>
              <a:buFontTx/>
              <a:buChar char="-"/>
            </a:pPr>
            <a:r>
              <a:rPr lang="et-EE" dirty="0" smtClean="0"/>
              <a:t>Kui BPE </a:t>
            </a:r>
            <a:r>
              <a:rPr lang="en-US" dirty="0" smtClean="0"/>
              <a:t>= 0, </a:t>
            </a:r>
            <a:r>
              <a:rPr lang="et-EE" dirty="0" smtClean="0"/>
              <a:t>         </a:t>
            </a:r>
            <a:r>
              <a:rPr lang="en-US" dirty="0" err="1" smtClean="0"/>
              <a:t>kontroll</a:t>
            </a:r>
            <a:r>
              <a:rPr lang="et-EE" dirty="0" smtClean="0"/>
              <a:t> (läbivaatus + profülaktika)</a:t>
            </a:r>
            <a:r>
              <a:rPr lang="en-US" dirty="0" smtClean="0"/>
              <a:t> </a:t>
            </a:r>
            <a:r>
              <a:rPr lang="en-US" dirty="0" err="1" smtClean="0"/>
              <a:t>aastas</a:t>
            </a:r>
            <a:r>
              <a:rPr lang="et-EE" dirty="0" smtClean="0"/>
              <a:t>,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Kui</a:t>
            </a:r>
            <a:r>
              <a:rPr lang="en-US" dirty="0" smtClean="0"/>
              <a:t> BPE = 1 or 2, </a:t>
            </a:r>
            <a:r>
              <a:rPr lang="et-EE" dirty="0" smtClean="0"/>
              <a:t> </a:t>
            </a:r>
            <a:r>
              <a:rPr lang="en-US" dirty="0" err="1" smtClean="0"/>
              <a:t>kontroll</a:t>
            </a:r>
            <a:r>
              <a:rPr lang="en-US" dirty="0" smtClean="0"/>
              <a:t> ja </a:t>
            </a:r>
            <a:r>
              <a:rPr lang="en-US" dirty="0" err="1" smtClean="0"/>
              <a:t>ravi</a:t>
            </a:r>
            <a:r>
              <a:rPr lang="en-US" dirty="0" smtClean="0"/>
              <a:t> </a:t>
            </a:r>
            <a:r>
              <a:rPr lang="en-US" dirty="0" err="1" smtClean="0"/>
              <a:t>aasta</a:t>
            </a:r>
            <a:r>
              <a:rPr lang="en-US" dirty="0" smtClean="0"/>
              <a:t> </a:t>
            </a:r>
            <a:r>
              <a:rPr lang="en-US" dirty="0" err="1" smtClean="0"/>
              <a:t>jooksul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Kui</a:t>
            </a:r>
            <a:r>
              <a:rPr lang="en-US" dirty="0" smtClean="0"/>
              <a:t> BPE = 3, </a:t>
            </a:r>
            <a:r>
              <a:rPr lang="et-EE" dirty="0" smtClean="0"/>
              <a:t>         andmete kogunemine,</a:t>
            </a:r>
            <a:r>
              <a:rPr lang="en-US" dirty="0" err="1" smtClean="0"/>
              <a:t>ravi</a:t>
            </a:r>
            <a:r>
              <a:rPr lang="en-US" dirty="0" smtClean="0"/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BPE = 4 or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andmete kogunemine, ravi,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t-E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adiograafia, luu kadu? Saatekiri?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7" y="851097"/>
            <a:ext cx="3647048" cy="2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9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85" t="17531" r="18797" b="12314"/>
          <a:stretch/>
        </p:blipFill>
        <p:spPr>
          <a:xfrm>
            <a:off x="1516966" y="678323"/>
            <a:ext cx="9158068" cy="56780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1174" y="1027906"/>
            <a:ext cx="4764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101" y="2040271"/>
            <a:ext cx="79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101" y="2897685"/>
            <a:ext cx="449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cs typeface="Aharoni" panose="02010803020104030203" pitchFamily="2" charset="-79"/>
              </a:rPr>
              <a:t>‹</a:t>
            </a:r>
            <a:endParaRPr lang="ru-RU" sz="1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0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34" y="0"/>
            <a:ext cx="10515600" cy="1325563"/>
          </a:xfrm>
        </p:spPr>
        <p:txBody>
          <a:bodyPr/>
          <a:lstStyle/>
          <a:p>
            <a:r>
              <a:rPr lang="et-EE" dirty="0" smtClean="0"/>
              <a:t>Radiograafia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72" y="1223889"/>
            <a:ext cx="10819228" cy="4953074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Teha vaid siis, kui selleks on näidustus (BPE kood 3,4 või </a:t>
            </a:r>
            <a:r>
              <a:rPr lang="ru-RU" dirty="0" smtClean="0"/>
              <a:t>*</a:t>
            </a:r>
            <a:r>
              <a:rPr lang="et-EE" dirty="0"/>
              <a:t> </a:t>
            </a:r>
            <a:r>
              <a:rPr lang="en-US" dirty="0" err="1" smtClean="0"/>
              <a:t>furkatsioon</a:t>
            </a:r>
            <a:r>
              <a:rPr lang="en-US" dirty="0" smtClean="0"/>
              <a:t>)</a:t>
            </a:r>
            <a:endParaRPr lang="et-EE" dirty="0" smtClean="0"/>
          </a:p>
          <a:p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annab</a:t>
            </a:r>
            <a:r>
              <a:rPr lang="en-US" dirty="0" smtClean="0"/>
              <a:t> </a:t>
            </a:r>
            <a:r>
              <a:rPr lang="en-US" dirty="0" err="1" smtClean="0"/>
              <a:t>meile</a:t>
            </a:r>
            <a:r>
              <a:rPr lang="en-US" dirty="0" smtClean="0"/>
              <a:t> </a:t>
            </a:r>
            <a:r>
              <a:rPr lang="en-US" dirty="0" err="1" smtClean="0"/>
              <a:t>radiograafia</a:t>
            </a:r>
            <a:r>
              <a:rPr lang="et-EE" dirty="0" smtClean="0"/>
              <a:t> ?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Informatsioon</a:t>
            </a:r>
            <a:r>
              <a:rPr lang="en-US" dirty="0" smtClean="0"/>
              <a:t> </a:t>
            </a:r>
            <a:r>
              <a:rPr lang="en-US" dirty="0" err="1" smtClean="0"/>
              <a:t>luukadumisest</a:t>
            </a:r>
            <a:r>
              <a:rPr lang="en-US" dirty="0" smtClean="0"/>
              <a:t> (</a:t>
            </a:r>
            <a:r>
              <a:rPr lang="en-US" dirty="0" err="1" smtClean="0"/>
              <a:t>horisontaalne</a:t>
            </a:r>
            <a:r>
              <a:rPr lang="en-US" dirty="0" smtClean="0"/>
              <a:t> – </a:t>
            </a:r>
            <a:r>
              <a:rPr lang="en-US" dirty="0" err="1" smtClean="0"/>
              <a:t>krooniline</a:t>
            </a:r>
            <a:r>
              <a:rPr lang="en-US" dirty="0" smtClean="0"/>
              <a:t> p</a:t>
            </a:r>
            <a:r>
              <a:rPr lang="et-EE" dirty="0" smtClean="0"/>
              <a:t>aro</a:t>
            </a:r>
            <a:r>
              <a:rPr lang="en-US" dirty="0" err="1" smtClean="0"/>
              <a:t>dontiit</a:t>
            </a:r>
            <a:r>
              <a:rPr lang="en-US" dirty="0" smtClean="0"/>
              <a:t>, </a:t>
            </a:r>
            <a:r>
              <a:rPr lang="en-US" dirty="0" err="1" smtClean="0"/>
              <a:t>vertikaalne</a:t>
            </a:r>
            <a:r>
              <a:rPr lang="en-US" dirty="0" smtClean="0"/>
              <a:t> – </a:t>
            </a:r>
            <a:r>
              <a:rPr lang="en-US" dirty="0" err="1" smtClean="0"/>
              <a:t>agressiivne</a:t>
            </a:r>
            <a:r>
              <a:rPr lang="en-US" dirty="0" smtClean="0"/>
              <a:t> </a:t>
            </a:r>
            <a:r>
              <a:rPr lang="et-EE" dirty="0" smtClean="0"/>
              <a:t> </a:t>
            </a:r>
            <a:r>
              <a:rPr lang="en-US" dirty="0" smtClean="0"/>
              <a:t>h</a:t>
            </a:r>
            <a:r>
              <a:rPr lang="et-EE" dirty="0" smtClean="0"/>
              <a:t>äire või oklusaalne trauma),</a:t>
            </a:r>
          </a:p>
          <a:p>
            <a:pPr>
              <a:buFontTx/>
              <a:buChar char="-"/>
            </a:pPr>
            <a:r>
              <a:rPr lang="et-EE" dirty="0" smtClean="0"/>
              <a:t>Informatsioon juure morfoloogiast,</a:t>
            </a:r>
          </a:p>
          <a:p>
            <a:pPr>
              <a:buFontTx/>
              <a:buChar char="-"/>
            </a:pPr>
            <a:r>
              <a:rPr lang="et-EE" dirty="0" smtClean="0"/>
              <a:t>Informatsioon luukadumise progressioonist,</a:t>
            </a:r>
          </a:p>
          <a:p>
            <a:pPr>
              <a:buFontTx/>
              <a:buChar char="-"/>
            </a:pPr>
            <a:r>
              <a:rPr lang="et-EE" dirty="0" smtClean="0"/>
              <a:t>Informatsioon </a:t>
            </a:r>
            <a:r>
              <a:rPr lang="et-EE" dirty="0"/>
              <a:t>f</a:t>
            </a:r>
            <a:r>
              <a:rPr lang="en-US" dirty="0" err="1" smtClean="0"/>
              <a:t>urkatsiooni</a:t>
            </a:r>
            <a:r>
              <a:rPr lang="et-EE" dirty="0" smtClean="0"/>
              <a:t>st,</a:t>
            </a:r>
            <a:endParaRPr lang="en-US" dirty="0" smtClean="0"/>
          </a:p>
          <a:p>
            <a:pPr>
              <a:buFontTx/>
              <a:buChar char="-"/>
            </a:pPr>
            <a:r>
              <a:rPr lang="et-EE" dirty="0" smtClean="0"/>
              <a:t>Informatsioon s</a:t>
            </a:r>
            <a:r>
              <a:rPr lang="en-US" dirty="0" err="1" smtClean="0"/>
              <a:t>ubgingivaalse</a:t>
            </a:r>
            <a:r>
              <a:rPr lang="en-US" dirty="0" smtClean="0"/>
              <a:t> </a:t>
            </a:r>
            <a:r>
              <a:rPr lang="en-US" dirty="0" err="1" smtClean="0"/>
              <a:t>hambakivi</a:t>
            </a:r>
            <a:r>
              <a:rPr lang="en-US" dirty="0" smtClean="0"/>
              <a:t> </a:t>
            </a:r>
            <a:r>
              <a:rPr lang="en-US" dirty="0" err="1" smtClean="0"/>
              <a:t>olemasolu</a:t>
            </a:r>
            <a:r>
              <a:rPr lang="et-EE" dirty="0" smtClean="0"/>
              <a:t>st,</a:t>
            </a:r>
            <a:endParaRPr lang="en-US" dirty="0" smtClean="0"/>
          </a:p>
          <a:p>
            <a:pPr>
              <a:buFontTx/>
              <a:buChar char="-"/>
            </a:pPr>
            <a:r>
              <a:rPr lang="et-EE" dirty="0" smtClean="0"/>
              <a:t>Informatsioon a</a:t>
            </a:r>
            <a:r>
              <a:rPr lang="en-US" dirty="0" err="1" smtClean="0"/>
              <a:t>pikaal</a:t>
            </a:r>
            <a:r>
              <a:rPr lang="et-EE" dirty="0" smtClean="0"/>
              <a:t>sest</a:t>
            </a:r>
            <a:r>
              <a:rPr lang="en-US" dirty="0" smtClean="0"/>
              <a:t> </a:t>
            </a:r>
            <a:r>
              <a:rPr lang="en-US" dirty="0" err="1" smtClean="0"/>
              <a:t>patoloogia</a:t>
            </a:r>
            <a:r>
              <a:rPr lang="et-EE" dirty="0" smtClean="0"/>
              <a:t>st,</a:t>
            </a:r>
            <a:endParaRPr lang="en-US" dirty="0" smtClean="0"/>
          </a:p>
          <a:p>
            <a:pPr>
              <a:buFontTx/>
              <a:buChar char="-"/>
            </a:pPr>
            <a:r>
              <a:rPr lang="et-EE" dirty="0" smtClean="0"/>
              <a:t>Info t</a:t>
            </a:r>
            <a:r>
              <a:rPr lang="en-US" dirty="0" err="1" smtClean="0"/>
              <a:t>eis</a:t>
            </a:r>
            <a:r>
              <a:rPr lang="et-EE" dirty="0" smtClean="0"/>
              <a:t>test</a:t>
            </a:r>
            <a:r>
              <a:rPr lang="en-US" dirty="0" smtClean="0"/>
              <a:t> </a:t>
            </a:r>
            <a:r>
              <a:rPr lang="en-US" dirty="0" err="1" smtClean="0"/>
              <a:t>patoloogia</a:t>
            </a:r>
            <a:r>
              <a:rPr lang="et-EE" dirty="0" smtClean="0"/>
              <a:t>st,</a:t>
            </a:r>
            <a:r>
              <a:rPr lang="en-US" dirty="0" smtClean="0"/>
              <a:t> </a:t>
            </a:r>
            <a:r>
              <a:rPr lang="en-US" dirty="0" err="1" smtClean="0"/>
              <a:t>nagu</a:t>
            </a:r>
            <a:r>
              <a:rPr lang="en-US" dirty="0" smtClean="0"/>
              <a:t> </a:t>
            </a:r>
            <a:r>
              <a:rPr lang="en-US" dirty="0" err="1" smtClean="0"/>
              <a:t>ts</a:t>
            </a:r>
            <a:r>
              <a:rPr lang="et-EE" dirty="0" smtClean="0"/>
              <a:t>üstid,odontoomid jt</a:t>
            </a:r>
            <a:endParaRPr lang="en-US" dirty="0" smtClean="0"/>
          </a:p>
          <a:p>
            <a:pPr marL="0" indent="0">
              <a:buNone/>
            </a:pPr>
            <a:r>
              <a:rPr lang="et-EE" dirty="0" smtClean="0"/>
              <a:t>    </a:t>
            </a:r>
          </a:p>
          <a:p>
            <a:r>
              <a:rPr lang="et-EE" i="1" dirty="0" smtClean="0"/>
              <a:t>Nt Mandibula – alveolaarluu kadu  LR molaaride piirkonnas. Vertikaalne defekt LL4 (trauma?) ja 10-20% luukadu LL molaaridel.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39826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653</Words>
  <Application>Microsoft Office PowerPoint</Application>
  <PresentationFormat>Широкоэкранный</PresentationFormat>
  <Paragraphs>93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Тема Office</vt:lpstr>
      <vt:lpstr>Parodontaalhaiguse kliiniline uurimine ja lokaalsed riskifaktorid</vt:lpstr>
      <vt:lpstr>Läbivaatus:</vt:lpstr>
      <vt:lpstr>Parodontaalsete haiguste lokaalsed riskifaktorid:</vt:lpstr>
      <vt:lpstr>1. Calculus</vt:lpstr>
      <vt:lpstr>3. Kidade kinnitumine</vt:lpstr>
      <vt:lpstr>5. Maloklusioon e. hambumushäire</vt:lpstr>
      <vt:lpstr>BPE määramine</vt:lpstr>
      <vt:lpstr>Презентация PowerPoint</vt:lpstr>
      <vt:lpstr>Radiograafia</vt:lpstr>
      <vt:lpstr>Презентация PowerPoint</vt:lpstr>
      <vt:lpstr>LISA: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Periodontaal haiguse kliiniline uurimine ja lokaalse riski faktorid</dc:title>
  <dc:creator>Jana Jakovleva</dc:creator>
  <cp:lastModifiedBy>Jana Jakovleva</cp:lastModifiedBy>
  <cp:revision>56</cp:revision>
  <dcterms:created xsi:type="dcterms:W3CDTF">2017-09-12T16:26:31Z</dcterms:created>
  <dcterms:modified xsi:type="dcterms:W3CDTF">2017-09-15T16:38:42Z</dcterms:modified>
</cp:coreProperties>
</file>